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sldIdLst>
    <p:sldId id="558" r:id="rId2"/>
    <p:sldId id="642" r:id="rId3"/>
    <p:sldId id="648" r:id="rId4"/>
    <p:sldId id="651" r:id="rId5"/>
    <p:sldId id="654" r:id="rId6"/>
    <p:sldId id="655" r:id="rId7"/>
    <p:sldId id="656" r:id="rId8"/>
    <p:sldId id="657" r:id="rId9"/>
    <p:sldId id="659" r:id="rId10"/>
    <p:sldId id="658" r:id="rId11"/>
    <p:sldId id="660" r:id="rId12"/>
    <p:sldId id="661" r:id="rId13"/>
    <p:sldId id="662" r:id="rId14"/>
    <p:sldId id="663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2544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65A7D"/>
    <a:srgbClr val="B1D062"/>
    <a:srgbClr val="5F7723"/>
    <a:srgbClr val="FAE8BD"/>
    <a:srgbClr val="500C0E"/>
    <a:srgbClr val="7F1416"/>
    <a:srgbClr val="CDA3EF"/>
    <a:srgbClr val="BD86EA"/>
    <a:srgbClr val="9900CC"/>
    <a:srgbClr val="FFB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2" autoAdjust="0"/>
    <p:restoredTop sz="94660"/>
  </p:normalViewPr>
  <p:slideViewPr>
    <p:cSldViewPr>
      <p:cViewPr varScale="1">
        <p:scale>
          <a:sx n="89" d="100"/>
          <a:sy n="89" d="100"/>
        </p:scale>
        <p:origin x="1098" y="90"/>
      </p:cViewPr>
      <p:guideLst>
        <p:guide orient="horz" pos="1008"/>
        <p:guide orient="horz" pos="2544"/>
        <p:guide orient="horz" pos="5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55437C-D2AD-4F91-B2B1-5126F0A8DC44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0A4074-3FA8-4A03-A815-7B3029B68E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9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524000"/>
            <a:ext cx="7696200" cy="4953000"/>
          </a:xfrm>
        </p:spPr>
        <p:txBody>
          <a:bodyPr/>
          <a:lstStyle>
            <a:lvl1pPr marL="342900" indent="-342900" algn="l">
              <a:buFont typeface="Wingdings" pitchFamily="2" charset="2"/>
              <a:buChar char="§"/>
              <a:defRPr sz="2800" b="1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7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82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7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3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03213"/>
            <a:ext cx="5105400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7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550" y="163513"/>
            <a:ext cx="5341938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4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8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with 26-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2535"/>
            <a:ext cx="8686800" cy="532446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0801" y="228600"/>
            <a:ext cx="4343400" cy="67401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08031" y="166688"/>
            <a:ext cx="1862138" cy="7858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32320" y="190501"/>
            <a:ext cx="1813560" cy="783430"/>
          </a:xfrm>
          <a:prstGeom prst="rect">
            <a:avLst/>
          </a:prstGeom>
          <a:solidFill>
            <a:schemeClr val="bg1"/>
          </a:solidFill>
          <a:ln w="12700"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010400" y="966222"/>
            <a:ext cx="2047875" cy="0"/>
          </a:xfrm>
          <a:prstGeom prst="line">
            <a:avLst/>
          </a:prstGeom>
          <a:ln w="6350"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38988" y="936600"/>
            <a:ext cx="1802608" cy="744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169214" y="222969"/>
            <a:ext cx="1752599" cy="1224831"/>
            <a:chOff x="5257800" y="3808214"/>
            <a:chExt cx="1752599" cy="1224831"/>
          </a:xfrm>
        </p:grpSpPr>
        <p:grpSp>
          <p:nvGrpSpPr>
            <p:cNvPr id="11" name="Group 10"/>
            <p:cNvGrpSpPr/>
            <p:nvPr/>
          </p:nvGrpSpPr>
          <p:grpSpPr>
            <a:xfrm>
              <a:off x="5308695" y="3982120"/>
              <a:ext cx="1627450" cy="1050925"/>
              <a:chOff x="5172076" y="3985439"/>
              <a:chExt cx="2352675" cy="151923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584032" y="5243929"/>
                <a:ext cx="1940719" cy="260748"/>
              </a:xfrm>
              <a:prstGeom prst="rect">
                <a:avLst/>
              </a:prstGeom>
              <a:solidFill>
                <a:srgbClr val="FFB66D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07845" y="3985439"/>
                <a:ext cx="1612106" cy="290514"/>
              </a:xfrm>
              <a:prstGeom prst="rect">
                <a:avLst/>
              </a:prstGeom>
              <a:solidFill>
                <a:srgbClr val="CDA3E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165059" y="4228445"/>
                <a:ext cx="488157" cy="6441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72076" y="4292857"/>
                <a:ext cx="2350294" cy="9260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655470" y="4309289"/>
                <a:ext cx="1388267" cy="895350"/>
              </a:xfrm>
              <a:prstGeom prst="rect">
                <a:avLst/>
              </a:prstGeom>
              <a:solidFill>
                <a:srgbClr val="82B1EA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655470" y="4746030"/>
                <a:ext cx="476250" cy="458609"/>
              </a:xfrm>
              <a:prstGeom prst="rect">
                <a:avLst/>
              </a:prstGeom>
              <a:solidFill>
                <a:srgbClr val="C1E9B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193507" y="4309289"/>
                <a:ext cx="461964" cy="895350"/>
              </a:xfrm>
              <a:prstGeom prst="rect">
                <a:avLst/>
              </a:prstGeom>
              <a:solidFill>
                <a:srgbClr val="ECDCAE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14939" y="4335483"/>
                <a:ext cx="419100" cy="16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214939" y="4559320"/>
                <a:ext cx="419100" cy="16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14939" y="4783158"/>
                <a:ext cx="419100" cy="16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214939" y="5006995"/>
                <a:ext cx="419100" cy="16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81663" y="4335483"/>
                <a:ext cx="623887" cy="154781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391275" y="4335483"/>
                <a:ext cx="623887" cy="154781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681663" y="4523602"/>
                <a:ext cx="623887" cy="154781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391275" y="4523602"/>
                <a:ext cx="623887" cy="154781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681664" y="4783158"/>
                <a:ext cx="419100" cy="16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681664" y="5004614"/>
                <a:ext cx="419100" cy="16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53151" y="4717673"/>
                <a:ext cx="404813" cy="210741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05588" y="4717673"/>
                <a:ext cx="404813" cy="210741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153151" y="4972467"/>
                <a:ext cx="404813" cy="210741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605588" y="4972467"/>
                <a:ext cx="404813" cy="210741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043738" y="4309289"/>
                <a:ext cx="461964" cy="895350"/>
              </a:xfrm>
              <a:prstGeom prst="rect">
                <a:avLst/>
              </a:prstGeom>
              <a:solidFill>
                <a:srgbClr val="E4888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065170" y="4335483"/>
                <a:ext cx="419100" cy="16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065170" y="4559320"/>
                <a:ext cx="419100" cy="16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065170" y="4783158"/>
                <a:ext cx="419100" cy="16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065170" y="5006995"/>
                <a:ext cx="419100" cy="16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634040" y="4011633"/>
                <a:ext cx="502442" cy="23812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686551" y="4011633"/>
                <a:ext cx="502442" cy="23812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165059" y="4011633"/>
                <a:ext cx="488155" cy="19049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181728" y="4247139"/>
                <a:ext cx="459580" cy="4571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607845" y="5262979"/>
                <a:ext cx="338137" cy="22264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967414" y="5262979"/>
                <a:ext cx="338137" cy="22264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38927" y="5262979"/>
                <a:ext cx="338137" cy="22264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55658" y="5262979"/>
                <a:ext cx="338137" cy="22264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lowchart: Decision 46"/>
              <p:cNvSpPr/>
              <p:nvPr/>
            </p:nvSpPr>
            <p:spPr>
              <a:xfrm>
                <a:off x="6343651" y="5328464"/>
                <a:ext cx="114300" cy="104775"/>
              </a:xfrm>
              <a:prstGeom prst="flowChartDecision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Flowchart: Decision 47"/>
              <p:cNvSpPr/>
              <p:nvPr/>
            </p:nvSpPr>
            <p:spPr>
              <a:xfrm>
                <a:off x="6488907" y="5328464"/>
                <a:ext cx="114300" cy="104775"/>
              </a:xfrm>
              <a:prstGeom prst="flowChartDecision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lowchart: Decision 48"/>
              <p:cNvSpPr/>
              <p:nvPr/>
            </p:nvSpPr>
            <p:spPr>
              <a:xfrm>
                <a:off x="7008019" y="5328464"/>
                <a:ext cx="114300" cy="104775"/>
              </a:xfrm>
              <a:prstGeom prst="flowChartDecision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257800" y="3808214"/>
              <a:ext cx="1752599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smtClean="0">
                  <a:latin typeface="Franklin Gothic Book" pitchFamily="34" charset="0"/>
                </a:rPr>
                <a:t>IMESAFR Software Architecture 26-Step Process</a:t>
              </a:r>
              <a:endParaRPr lang="en-US" sz="600" dirty="0">
                <a:latin typeface="Franklin Gothic Boo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72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86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</p:spPr>
        <p:txBody>
          <a:bodyPr anchor="b"/>
          <a:lstStyle>
            <a:lvl1pPr marL="0" indent="0" algn="ctr">
              <a:buNone/>
              <a:defRPr sz="4800" b="0">
                <a:latin typeface="Franklin Gothic Dem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74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26-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0801" y="228600"/>
            <a:ext cx="4343400" cy="67401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010400" y="166688"/>
            <a:ext cx="2047875" cy="1281112"/>
            <a:chOff x="7010400" y="166688"/>
            <a:chExt cx="2047875" cy="1281112"/>
          </a:xfrm>
        </p:grpSpPr>
        <p:sp>
          <p:nvSpPr>
            <p:cNvPr id="7" name="Rectangle 6"/>
            <p:cNvSpPr/>
            <p:nvPr/>
          </p:nvSpPr>
          <p:spPr>
            <a:xfrm>
              <a:off x="7108031" y="166688"/>
              <a:ext cx="1862138" cy="7858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0" y="190501"/>
              <a:ext cx="1813560" cy="7834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F14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010400" y="976223"/>
              <a:ext cx="2047875" cy="0"/>
            </a:xfrm>
            <a:prstGeom prst="line">
              <a:avLst/>
            </a:prstGeom>
            <a:ln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138989" y="936600"/>
              <a:ext cx="1802605" cy="7446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69214" y="222969"/>
              <a:ext cx="1752599" cy="1224831"/>
              <a:chOff x="5257800" y="3808214"/>
              <a:chExt cx="1752599" cy="122483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308695" y="3982120"/>
                <a:ext cx="1627450" cy="1050925"/>
                <a:chOff x="5172076" y="3985439"/>
                <a:chExt cx="2352675" cy="151923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5584032" y="5243929"/>
                  <a:ext cx="1940719" cy="260748"/>
                </a:xfrm>
                <a:prstGeom prst="rect">
                  <a:avLst/>
                </a:prstGeom>
                <a:solidFill>
                  <a:srgbClr val="FFB66D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5607845" y="3985439"/>
                  <a:ext cx="1612106" cy="290514"/>
                </a:xfrm>
                <a:prstGeom prst="rect">
                  <a:avLst/>
                </a:prstGeom>
                <a:solidFill>
                  <a:srgbClr val="CDA3E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059" y="4228445"/>
                  <a:ext cx="488157" cy="6441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172076" y="4292857"/>
                  <a:ext cx="2350294" cy="926069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655470" y="4309289"/>
                  <a:ext cx="1388267" cy="895350"/>
                </a:xfrm>
                <a:prstGeom prst="rect">
                  <a:avLst/>
                </a:prstGeom>
                <a:solidFill>
                  <a:srgbClr val="82B1EA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655470" y="4746030"/>
                  <a:ext cx="476250" cy="458609"/>
                </a:xfrm>
                <a:prstGeom prst="rect">
                  <a:avLst/>
                </a:prstGeom>
                <a:solidFill>
                  <a:srgbClr val="C1E9B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193507" y="4309289"/>
                  <a:ext cx="461964" cy="895350"/>
                </a:xfrm>
                <a:prstGeom prst="rect">
                  <a:avLst/>
                </a:prstGeom>
                <a:solidFill>
                  <a:srgbClr val="ECDCAE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214939" y="4335483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214939" y="4559320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214939" y="4783158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5214939" y="5006995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681663" y="4335483"/>
                  <a:ext cx="623887" cy="15478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391275" y="4335483"/>
                  <a:ext cx="623887" cy="15478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681663" y="4523602"/>
                  <a:ext cx="623887" cy="15478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391275" y="4523602"/>
                  <a:ext cx="623887" cy="15478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5681664" y="4783158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5681664" y="5004614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53151" y="4717673"/>
                  <a:ext cx="404813" cy="21074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605588" y="4717673"/>
                  <a:ext cx="404813" cy="21074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53151" y="4972467"/>
                  <a:ext cx="404813" cy="21074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605588" y="4972467"/>
                  <a:ext cx="404813" cy="21074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043738" y="4309289"/>
                  <a:ext cx="461964" cy="895350"/>
                </a:xfrm>
                <a:prstGeom prst="rect">
                  <a:avLst/>
                </a:prstGeom>
                <a:solidFill>
                  <a:srgbClr val="E48888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065170" y="4335483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065170" y="4559320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065170" y="4783158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7065170" y="5006995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634040" y="4011633"/>
                  <a:ext cx="502442" cy="238125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686551" y="4011633"/>
                  <a:ext cx="502442" cy="238125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165059" y="4011633"/>
                  <a:ext cx="488155" cy="19049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81728" y="4247139"/>
                  <a:ext cx="459580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607845" y="5262979"/>
                  <a:ext cx="338137" cy="22264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967414" y="5262979"/>
                  <a:ext cx="338137" cy="22264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638927" y="5262979"/>
                  <a:ext cx="338137" cy="22264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7155658" y="5262979"/>
                  <a:ext cx="338137" cy="22264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Flowchart: Decision 47"/>
                <p:cNvSpPr/>
                <p:nvPr/>
              </p:nvSpPr>
              <p:spPr>
                <a:xfrm>
                  <a:off x="6343651" y="5328464"/>
                  <a:ext cx="114300" cy="104775"/>
                </a:xfrm>
                <a:prstGeom prst="flowChartDecision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Flowchart: Decision 48"/>
                <p:cNvSpPr/>
                <p:nvPr/>
              </p:nvSpPr>
              <p:spPr>
                <a:xfrm>
                  <a:off x="6488907" y="5328464"/>
                  <a:ext cx="114300" cy="104775"/>
                </a:xfrm>
                <a:prstGeom prst="flowChartDecision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Flowchart: Decision 49"/>
                <p:cNvSpPr/>
                <p:nvPr/>
              </p:nvSpPr>
              <p:spPr>
                <a:xfrm>
                  <a:off x="7008019" y="5328464"/>
                  <a:ext cx="114300" cy="104775"/>
                </a:xfrm>
                <a:prstGeom prst="flowChartDecision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5257800" y="3808214"/>
                <a:ext cx="1752599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>
                    <a:latin typeface="Franklin Gothic Book" pitchFamily="34" charset="0"/>
                  </a:rPr>
                  <a:t>IMESAFR Software Architecture 26-Step Process</a:t>
                </a:r>
                <a:endParaRPr lang="en-US" sz="600" dirty="0">
                  <a:latin typeface="Franklin Gothic Book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52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with 26-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810000"/>
            <a:ext cx="4191000" cy="266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810000"/>
            <a:ext cx="4191000" cy="266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0801" y="228600"/>
            <a:ext cx="4343400" cy="67401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010400" y="166688"/>
            <a:ext cx="2047875" cy="1281112"/>
            <a:chOff x="7010400" y="166688"/>
            <a:chExt cx="2047875" cy="1281112"/>
          </a:xfrm>
        </p:grpSpPr>
        <p:sp>
          <p:nvSpPr>
            <p:cNvPr id="7" name="Rectangle 6"/>
            <p:cNvSpPr/>
            <p:nvPr/>
          </p:nvSpPr>
          <p:spPr>
            <a:xfrm>
              <a:off x="7108031" y="166688"/>
              <a:ext cx="1862138" cy="7858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0" y="190501"/>
              <a:ext cx="1813560" cy="7834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F14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010400" y="976223"/>
              <a:ext cx="2047875" cy="0"/>
            </a:xfrm>
            <a:prstGeom prst="line">
              <a:avLst/>
            </a:prstGeom>
            <a:ln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138989" y="936600"/>
              <a:ext cx="1802605" cy="7446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69214" y="222969"/>
              <a:ext cx="1752599" cy="1224831"/>
              <a:chOff x="5257800" y="3808214"/>
              <a:chExt cx="1752599" cy="122483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308695" y="3982120"/>
                <a:ext cx="1627450" cy="1050925"/>
                <a:chOff x="5172076" y="3985439"/>
                <a:chExt cx="2352675" cy="151923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5584032" y="5243929"/>
                  <a:ext cx="1940719" cy="260748"/>
                </a:xfrm>
                <a:prstGeom prst="rect">
                  <a:avLst/>
                </a:prstGeom>
                <a:solidFill>
                  <a:srgbClr val="FFB66D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5607845" y="3985439"/>
                  <a:ext cx="1612106" cy="290514"/>
                </a:xfrm>
                <a:prstGeom prst="rect">
                  <a:avLst/>
                </a:prstGeom>
                <a:solidFill>
                  <a:srgbClr val="CDA3E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059" y="4228445"/>
                  <a:ext cx="488157" cy="6441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172076" y="4292857"/>
                  <a:ext cx="2350294" cy="926069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655470" y="4309289"/>
                  <a:ext cx="1388267" cy="895350"/>
                </a:xfrm>
                <a:prstGeom prst="rect">
                  <a:avLst/>
                </a:prstGeom>
                <a:solidFill>
                  <a:srgbClr val="82B1EA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655470" y="4746030"/>
                  <a:ext cx="476250" cy="458609"/>
                </a:xfrm>
                <a:prstGeom prst="rect">
                  <a:avLst/>
                </a:prstGeom>
                <a:solidFill>
                  <a:srgbClr val="C1E9B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193507" y="4309289"/>
                  <a:ext cx="461964" cy="895350"/>
                </a:xfrm>
                <a:prstGeom prst="rect">
                  <a:avLst/>
                </a:prstGeom>
                <a:solidFill>
                  <a:srgbClr val="ECDCAE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214939" y="4335483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214939" y="4559320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214939" y="4783158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5214939" y="5006995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681663" y="4335483"/>
                  <a:ext cx="623887" cy="15478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391275" y="4335483"/>
                  <a:ext cx="623887" cy="15478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681663" y="4523602"/>
                  <a:ext cx="623887" cy="15478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391275" y="4523602"/>
                  <a:ext cx="623887" cy="15478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5681664" y="4783158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5681664" y="5004614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53151" y="4717673"/>
                  <a:ext cx="404813" cy="21074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605588" y="4717673"/>
                  <a:ext cx="404813" cy="21074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53151" y="4972467"/>
                  <a:ext cx="404813" cy="21074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605588" y="4972467"/>
                  <a:ext cx="404813" cy="21074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043738" y="4309289"/>
                  <a:ext cx="461964" cy="895350"/>
                </a:xfrm>
                <a:prstGeom prst="rect">
                  <a:avLst/>
                </a:prstGeom>
                <a:solidFill>
                  <a:srgbClr val="E48888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065170" y="4335483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065170" y="4559320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065170" y="4783158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7065170" y="5006995"/>
                  <a:ext cx="419100" cy="1690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634040" y="4011633"/>
                  <a:ext cx="502442" cy="238125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686551" y="4011633"/>
                  <a:ext cx="502442" cy="238125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165059" y="4011633"/>
                  <a:ext cx="488155" cy="19049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81728" y="4247139"/>
                  <a:ext cx="459580" cy="4571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607845" y="5262979"/>
                  <a:ext cx="338137" cy="22264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967414" y="5262979"/>
                  <a:ext cx="338137" cy="22264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638927" y="5262979"/>
                  <a:ext cx="338137" cy="22264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7155658" y="5262979"/>
                  <a:ext cx="338137" cy="22264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Flowchart: Decision 47"/>
                <p:cNvSpPr/>
                <p:nvPr/>
              </p:nvSpPr>
              <p:spPr>
                <a:xfrm>
                  <a:off x="6343651" y="5328464"/>
                  <a:ext cx="114300" cy="104775"/>
                </a:xfrm>
                <a:prstGeom prst="flowChartDecision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Flowchart: Decision 48"/>
                <p:cNvSpPr/>
                <p:nvPr/>
              </p:nvSpPr>
              <p:spPr>
                <a:xfrm>
                  <a:off x="6488907" y="5328464"/>
                  <a:ext cx="114300" cy="104775"/>
                </a:xfrm>
                <a:prstGeom prst="flowChartDecision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Flowchart: Decision 49"/>
                <p:cNvSpPr/>
                <p:nvPr/>
              </p:nvSpPr>
              <p:spPr>
                <a:xfrm>
                  <a:off x="7008019" y="5328464"/>
                  <a:ext cx="114300" cy="104775"/>
                </a:xfrm>
                <a:prstGeom prst="flowChartDecision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5257800" y="3808214"/>
                <a:ext cx="1752599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>
                    <a:latin typeface="Franklin Gothic Book" pitchFamily="34" charset="0"/>
                  </a:rPr>
                  <a:t>IMESAFR Software Architecture 26-Step Process</a:t>
                </a:r>
                <a:endParaRPr lang="en-US" sz="600" dirty="0">
                  <a:latin typeface="Franklin Gothic Book" pitchFamily="34" charset="0"/>
                </a:endParaRPr>
              </a:p>
            </p:txBody>
          </p:sp>
        </p:grpSp>
      </p:grpSp>
      <p:sp>
        <p:nvSpPr>
          <p:cNvPr id="51" name="Text Placeholder 50"/>
          <p:cNvSpPr>
            <a:spLocks noGrp="1"/>
          </p:cNvSpPr>
          <p:nvPr>
            <p:ph type="body" sz="quarter" idx="10"/>
          </p:nvPr>
        </p:nvSpPr>
        <p:spPr>
          <a:xfrm>
            <a:off x="228600" y="1143000"/>
            <a:ext cx="869315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9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4191000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1910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4191000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752600"/>
            <a:ext cx="4191000" cy="47243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0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7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41741" r="418"/>
          <a:stretch/>
        </p:blipFill>
        <p:spPr>
          <a:xfrm>
            <a:off x="0" y="0"/>
            <a:ext cx="9144000" cy="9465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248400" cy="6740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8445836" y="6611779"/>
            <a:ext cx="562975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M1-</a:t>
            </a:r>
            <a:fld id="{9CF6AB35-B289-43B0-B5B1-BE95C7C18222}" type="slidenum">
              <a:rPr lang="en-US" sz="1000">
                <a:latin typeface="Arial" pitchFamily="34" charset="0"/>
                <a:cs typeface="Arial" pitchFamily="34" charset="0"/>
              </a:rPr>
              <a:pPr algn="r" eaLnBrk="0" hangingPunct="0">
                <a:defRPr/>
              </a:pPr>
              <a:t>‹#›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73822"/>
            <a:ext cx="9144000" cy="0"/>
          </a:xfrm>
          <a:prstGeom prst="line">
            <a:avLst/>
          </a:prstGeom>
          <a:ln w="12700"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0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511175" indent="-284163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°"/>
        <a:defRPr sz="2000">
          <a:solidFill>
            <a:srgbClr val="4D4D4D"/>
          </a:solidFill>
          <a:latin typeface="+mn-lt"/>
        </a:defRPr>
      </a:lvl2pPr>
      <a:lvl3pPr marL="687388" indent="-176213" algn="l" rtl="0" eaLnBrk="1" fontAlgn="base" hangingPunct="1">
        <a:spcBef>
          <a:spcPct val="20000"/>
        </a:spcBef>
        <a:spcAft>
          <a:spcPct val="0"/>
        </a:spcAft>
        <a:buSzPct val="110000"/>
        <a:buFont typeface="Arial" charset="0"/>
        <a:buChar char="•"/>
        <a:defRPr>
          <a:solidFill>
            <a:srgbClr val="4D4D4D"/>
          </a:solidFill>
          <a:latin typeface="+mn-lt"/>
        </a:defRPr>
      </a:lvl3pPr>
      <a:lvl4pPr marL="914400" indent="-2270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±"/>
        <a:defRPr sz="1600">
          <a:solidFill>
            <a:srgbClr val="4D4D4D"/>
          </a:solidFill>
          <a:latin typeface="+mn-lt"/>
        </a:defRPr>
      </a:lvl4pPr>
      <a:lvl5pPr marL="1141413" indent="-227013" algn="l" rtl="0" eaLnBrk="1" fontAlgn="base" hangingPunct="1">
        <a:spcBef>
          <a:spcPct val="20000"/>
        </a:spcBef>
        <a:spcAft>
          <a:spcPct val="0"/>
        </a:spcAft>
        <a:buSzPct val="70000"/>
        <a:buFont typeface="Arial" charset="0"/>
        <a:buChar char="►"/>
        <a:defRPr sz="14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Arial" charset="0"/>
        <a:buChar char="►"/>
        <a:defRPr sz="14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Arial" charset="0"/>
        <a:buChar char="►"/>
        <a:defRPr sz="14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Arial" charset="0"/>
        <a:buChar char="►"/>
        <a:defRPr sz="14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Arial" charset="0"/>
        <a:buChar char="►"/>
        <a:defRPr sz="14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CEAEC Fall Meeting Nov 2017</a:t>
            </a:r>
            <a:endParaRPr lang="en-US" dirty="0"/>
          </a:p>
        </p:txBody>
      </p:sp>
      <p:pic>
        <p:nvPicPr>
          <p:cNvPr id="6" name="Picture 4" descr="Image(659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2915"/>
            <a:ext cx="2316480" cy="173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8014"/>
          <a:stretch>
            <a:fillRect/>
          </a:stretch>
        </p:blipFill>
        <p:spPr bwMode="auto">
          <a:xfrm>
            <a:off x="3226947" y="1210393"/>
            <a:ext cx="2690106" cy="173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ussie-booster-truck-2-6-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3" y="1210827"/>
            <a:ext cx="2316480" cy="173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EXPLOSION-AERIAL-Copper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15003"/>
            <a:ext cx="2316480" cy="173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(658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09" y="1210827"/>
            <a:ext cx="2316480" cy="173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833713" y="4245608"/>
            <a:ext cx="3352800" cy="1251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anchor="ctr" anchorCtr="0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D4D4D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D4D4D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D4D4D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D4D4D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D4D4D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D4D4D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D4D4D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D4D4D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QRA &amp;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IMESAFR 2.0 </a:t>
            </a:r>
          </a:p>
          <a:p>
            <a:pPr algn="ctr"/>
            <a:endParaRPr lang="en-US" sz="3000" dirty="0" smtClean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55084" y="5739047"/>
            <a:ext cx="2433832" cy="913316"/>
            <a:chOff x="5366650" y="5097880"/>
            <a:chExt cx="3086982" cy="13716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650" y="5097880"/>
              <a:ext cx="1567550" cy="137160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5343511"/>
              <a:ext cx="1519432" cy="880344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3052762"/>
            <a:ext cx="2355899" cy="363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7" y="3255529"/>
            <a:ext cx="2409825" cy="8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IMESAFR: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IMESAFR  considers </a:t>
            </a:r>
            <a:r>
              <a:rPr lang="en-US" sz="2800" dirty="0" smtClean="0"/>
              <a:t>many input </a:t>
            </a:r>
            <a:r>
              <a:rPr lang="en-US" sz="2800" dirty="0"/>
              <a:t>factors</a:t>
            </a:r>
          </a:p>
          <a:p>
            <a:pPr lvl="1"/>
            <a:r>
              <a:rPr lang="en-US" sz="2400" dirty="0"/>
              <a:t>Quantity </a:t>
            </a:r>
            <a:r>
              <a:rPr lang="en-US" sz="2400" dirty="0" smtClean="0"/>
              <a:t>(can be TNT </a:t>
            </a:r>
            <a:r>
              <a:rPr lang="en-US" sz="2400" dirty="0"/>
              <a:t>equivalence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The AN Module is ‘now’ available to all; does not use TNT equivalence </a:t>
            </a:r>
            <a:endParaRPr lang="en-US" sz="2000" dirty="0"/>
          </a:p>
          <a:p>
            <a:pPr lvl="1"/>
            <a:r>
              <a:rPr lang="en-US" sz="2400" dirty="0"/>
              <a:t>Type of explosives</a:t>
            </a:r>
          </a:p>
          <a:p>
            <a:pPr lvl="1"/>
            <a:r>
              <a:rPr lang="en-US" sz="2400" dirty="0"/>
              <a:t>Activity at PES (Potential Explosion Site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‘Environmental’ factors</a:t>
            </a:r>
            <a:endParaRPr lang="en-US" sz="2000" dirty="0"/>
          </a:p>
          <a:p>
            <a:pPr lvl="1"/>
            <a:r>
              <a:rPr lang="en-US" sz="2400" dirty="0"/>
              <a:t>Distance</a:t>
            </a:r>
          </a:p>
          <a:p>
            <a:pPr lvl="1"/>
            <a:r>
              <a:rPr lang="en-US" sz="2400" dirty="0" smtClean="0"/>
              <a:t>Direction (more important than distance in many cases)</a:t>
            </a:r>
            <a:endParaRPr lang="en-US" sz="2400" dirty="0"/>
          </a:p>
          <a:p>
            <a:pPr lvl="1"/>
            <a:r>
              <a:rPr lang="en-US" sz="2400" dirty="0"/>
              <a:t>Construction of PES</a:t>
            </a:r>
          </a:p>
          <a:p>
            <a:pPr lvl="2"/>
            <a:r>
              <a:rPr lang="en-US" sz="2000" dirty="0"/>
              <a:t>Walls, floor, roof, area</a:t>
            </a:r>
          </a:p>
          <a:p>
            <a:pPr lvl="1"/>
            <a:r>
              <a:rPr lang="en-US" sz="2400" dirty="0"/>
              <a:t>Construction of ES (Exposed Site)</a:t>
            </a:r>
          </a:p>
          <a:p>
            <a:pPr lvl="2"/>
            <a:r>
              <a:rPr lang="en-US" sz="2000" dirty="0"/>
              <a:t>Walls, roof, % windows</a:t>
            </a:r>
          </a:p>
          <a:p>
            <a:pPr lvl="1"/>
            <a:r>
              <a:rPr lang="en-US" sz="2400" dirty="0"/>
              <a:t>Occupancy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055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IMESAFR Algorithm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26075"/>
          </a:xfrm>
        </p:spPr>
        <p:txBody>
          <a:bodyPr/>
          <a:lstStyle/>
          <a:p>
            <a:r>
              <a:rPr lang="en-US" dirty="0"/>
              <a:t>IMESAFR takes the large number of inputs </a:t>
            </a:r>
            <a:r>
              <a:rPr lang="en-US" dirty="0" smtClean="0"/>
              <a:t>listed </a:t>
            </a:r>
            <a:r>
              <a:rPr lang="en-US" dirty="0"/>
              <a:t>previously</a:t>
            </a:r>
          </a:p>
          <a:p>
            <a:pPr lvl="1"/>
            <a:r>
              <a:rPr lang="en-US" sz="2200" dirty="0"/>
              <a:t>It then converts the input to a large number of outputs</a:t>
            </a:r>
          </a:p>
          <a:p>
            <a:pPr lvl="2"/>
            <a:r>
              <a:rPr lang="en-US" dirty="0"/>
              <a:t>Thermal </a:t>
            </a:r>
            <a:r>
              <a:rPr lang="en-US" dirty="0" smtClean="0"/>
              <a:t>(Fireball intensity at any point and </a:t>
            </a:r>
            <a:r>
              <a:rPr lang="en-US" dirty="0"/>
              <a:t>radius of effect)</a:t>
            </a:r>
          </a:p>
          <a:p>
            <a:pPr lvl="2"/>
            <a:r>
              <a:rPr lang="en-US" dirty="0"/>
              <a:t>Pressure (at any point)</a:t>
            </a:r>
          </a:p>
          <a:p>
            <a:pPr lvl="2"/>
            <a:r>
              <a:rPr lang="en-US" dirty="0"/>
              <a:t>Impulse (at any point)</a:t>
            </a:r>
          </a:p>
          <a:p>
            <a:pPr lvl="2"/>
            <a:r>
              <a:rPr lang="en-US" dirty="0"/>
              <a:t>Primary fragments (direction and velocity)</a:t>
            </a:r>
          </a:p>
          <a:p>
            <a:pPr lvl="2"/>
            <a:r>
              <a:rPr lang="en-US" dirty="0"/>
              <a:t>Secondary fragments (direction and velocity)</a:t>
            </a:r>
          </a:p>
          <a:p>
            <a:pPr lvl="3"/>
            <a:r>
              <a:rPr lang="en-US" dirty="0"/>
              <a:t>‘Fly through’ horizontal debris</a:t>
            </a:r>
          </a:p>
          <a:p>
            <a:pPr lvl="3"/>
            <a:r>
              <a:rPr lang="en-US" dirty="0"/>
              <a:t>High angle horizontal debris</a:t>
            </a:r>
          </a:p>
          <a:p>
            <a:pPr lvl="3"/>
            <a:r>
              <a:rPr lang="en-US" dirty="0"/>
              <a:t>Vertical debris</a:t>
            </a:r>
          </a:p>
          <a:p>
            <a:pPr lvl="1"/>
            <a:r>
              <a:rPr lang="en-US" sz="2200" dirty="0"/>
              <a:t>The trajectory distribution for Fly Through horizontal debris is calculated</a:t>
            </a:r>
          </a:p>
          <a:p>
            <a:pPr lvl="2"/>
            <a:r>
              <a:rPr lang="en-US" dirty="0"/>
              <a:t>This debris is lethal along </a:t>
            </a:r>
            <a:r>
              <a:rPr lang="en-US" dirty="0" smtClean="0"/>
              <a:t>the </a:t>
            </a:r>
            <a:r>
              <a:rPr lang="en-US" dirty="0"/>
              <a:t>path but can be blocked by barricades</a:t>
            </a:r>
          </a:p>
          <a:p>
            <a:pPr lvl="1"/>
            <a:r>
              <a:rPr lang="en-US" sz="2200" dirty="0"/>
              <a:t>The trajectory/landing point distribution for vertical and high angle horizontal debris is calculated</a:t>
            </a:r>
          </a:p>
          <a:p>
            <a:pPr lvl="2"/>
            <a:r>
              <a:rPr lang="en-US" dirty="0"/>
              <a:t>This debris is only lethal at the landing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479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IMESAFR: Risk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26075"/>
          </a:xfrm>
        </p:spPr>
        <p:txBody>
          <a:bodyPr/>
          <a:lstStyle/>
          <a:p>
            <a:r>
              <a:rPr lang="en-US" sz="2200" dirty="0" smtClean="0"/>
              <a:t>IMESAFR then calculates:</a:t>
            </a:r>
          </a:p>
          <a:p>
            <a:pPr lvl="1"/>
            <a:r>
              <a:rPr lang="en-US" dirty="0" smtClean="0"/>
              <a:t>The fireball lethal radius intersecting an ES</a:t>
            </a:r>
          </a:p>
          <a:p>
            <a:pPr lvl="1"/>
            <a:r>
              <a:rPr lang="en-US" dirty="0" smtClean="0"/>
              <a:t>The path of low angle horizontal debris intersecting an ES</a:t>
            </a:r>
          </a:p>
          <a:p>
            <a:pPr lvl="1"/>
            <a:r>
              <a:rPr lang="en-US" dirty="0" smtClean="0"/>
              <a:t>The distribution of horizontal and vertical debris end points vs ES’s</a:t>
            </a:r>
          </a:p>
          <a:p>
            <a:pPr lvl="1"/>
            <a:r>
              <a:rPr lang="en-US" dirty="0" smtClean="0"/>
              <a:t>The pressure-impulse curves and values at every ES, including people in open (true for all effects)</a:t>
            </a:r>
          </a:p>
          <a:p>
            <a:pPr lvl="2"/>
            <a:r>
              <a:rPr lang="en-US" dirty="0" smtClean="0"/>
              <a:t>Whether this is enough to kill a person directly/collapse </a:t>
            </a:r>
            <a:r>
              <a:rPr lang="en-US" dirty="0" smtClean="0"/>
              <a:t>a building/shatter </a:t>
            </a:r>
            <a:r>
              <a:rPr lang="en-US" dirty="0" smtClean="0"/>
              <a:t>windows into lethal shards</a:t>
            </a:r>
          </a:p>
          <a:p>
            <a:r>
              <a:rPr lang="en-US" sz="2200" dirty="0" smtClean="0"/>
              <a:t>IMESAFR finally calculates:</a:t>
            </a:r>
          </a:p>
          <a:p>
            <a:pPr lvl="1"/>
            <a:r>
              <a:rPr lang="en-US" dirty="0" smtClean="0"/>
              <a:t>The damage to every ES ‘in range’</a:t>
            </a:r>
          </a:p>
          <a:p>
            <a:pPr lvl="1"/>
            <a:r>
              <a:rPr lang="en-US" dirty="0" smtClean="0"/>
              <a:t>The probability of fatality of every person ‘in range’</a:t>
            </a:r>
          </a:p>
          <a:p>
            <a:pPr lvl="2"/>
            <a:r>
              <a:rPr lang="en-US" dirty="0" smtClean="0"/>
              <a:t>Note that an ES can provide significant protection or add significant risk</a:t>
            </a:r>
          </a:p>
          <a:p>
            <a:pPr lvl="2"/>
            <a:r>
              <a:rPr lang="en-US" dirty="0" smtClean="0"/>
              <a:t>Serious and minor injuries are also calculated</a:t>
            </a:r>
          </a:p>
          <a:p>
            <a:pPr lvl="1"/>
            <a:r>
              <a:rPr lang="en-US" dirty="0" smtClean="0"/>
              <a:t>The Risk for the person most at risk</a:t>
            </a:r>
          </a:p>
          <a:p>
            <a:pPr lvl="1"/>
            <a:r>
              <a:rPr lang="en-US" dirty="0" smtClean="0"/>
              <a:t>The Group Risk for ‘everyone’ at risk</a:t>
            </a:r>
          </a:p>
          <a:p>
            <a:pPr lvl="1"/>
            <a:r>
              <a:rPr lang="en-US" dirty="0" smtClean="0"/>
              <a:t>The probability of fatality given the event (pure consequence)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70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IMESAFR: Risk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complex analyses, i.e. multiple PESs and/or ESs</a:t>
            </a:r>
          </a:p>
          <a:p>
            <a:pPr lvl="1"/>
            <a:r>
              <a:rPr lang="en-US" dirty="0" smtClean="0"/>
              <a:t>IMESAFR will provide the individual and group risk for </a:t>
            </a:r>
          </a:p>
          <a:p>
            <a:pPr lvl="2"/>
            <a:r>
              <a:rPr lang="en-US" dirty="0" smtClean="0"/>
              <a:t>Any PES-ES pair</a:t>
            </a:r>
          </a:p>
          <a:p>
            <a:pPr lvl="2"/>
            <a:r>
              <a:rPr lang="en-US" dirty="0" smtClean="0"/>
              <a:t>Any PES to all ESs</a:t>
            </a:r>
          </a:p>
          <a:p>
            <a:pPr lvl="2"/>
            <a:r>
              <a:rPr lang="en-US" dirty="0" smtClean="0"/>
              <a:t>Any ES from all PESs</a:t>
            </a:r>
          </a:p>
          <a:p>
            <a:r>
              <a:rPr lang="en-US" dirty="0" smtClean="0"/>
              <a:t>IMESAFR also calculates the damage to structures</a:t>
            </a:r>
          </a:p>
          <a:p>
            <a:pPr lvl="1"/>
            <a:r>
              <a:rPr lang="en-US" dirty="0" smtClean="0"/>
              <a:t>The P-I value at any point will determine damage to a structure</a:t>
            </a:r>
          </a:p>
          <a:p>
            <a:pPr lvl="2"/>
            <a:r>
              <a:rPr lang="en-US" dirty="0" smtClean="0"/>
              <a:t>This can be minor damage to building collapse – which is a fatality mechanism</a:t>
            </a:r>
          </a:p>
          <a:p>
            <a:pPr lvl="2"/>
            <a:r>
              <a:rPr lang="en-US" dirty="0" smtClean="0"/>
              <a:t>This is highly dependent on building construction</a:t>
            </a:r>
          </a:p>
          <a:p>
            <a:pPr lvl="2"/>
            <a:r>
              <a:rPr lang="en-US" dirty="0" smtClean="0"/>
              <a:t>Some are more vulnerable to ‘I’, others to ‘P’</a:t>
            </a:r>
          </a:p>
          <a:p>
            <a:r>
              <a:rPr lang="en-US" dirty="0" smtClean="0"/>
              <a:t>IMESAFR can be used as a post accident forensic tool</a:t>
            </a:r>
          </a:p>
          <a:p>
            <a:pPr lvl="1"/>
            <a:r>
              <a:rPr lang="en-US" dirty="0" smtClean="0"/>
              <a:t>Camp Minden propellant magazine explosion</a:t>
            </a:r>
          </a:p>
          <a:p>
            <a:pPr lvl="1"/>
            <a:r>
              <a:rPr lang="en-US" dirty="0" smtClean="0"/>
              <a:t>West TX AN explosion (belatedly)</a:t>
            </a:r>
          </a:p>
          <a:p>
            <a:pPr lvl="1"/>
            <a:r>
              <a:rPr lang="en-US" dirty="0" smtClean="0"/>
              <a:t>Orica EHM Plant in Chile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544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239000" cy="674017"/>
          </a:xfrm>
        </p:spPr>
        <p:txBody>
          <a:bodyPr>
            <a:noAutofit/>
          </a:bodyPr>
          <a:lstStyle/>
          <a:p>
            <a:r>
              <a:rPr lang="en-US" sz="2300" dirty="0" smtClean="0"/>
              <a:t>IMESAFR: Coming Soon to a PC Near You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02275"/>
          </a:xfrm>
        </p:spPr>
        <p:txBody>
          <a:bodyPr/>
          <a:lstStyle/>
          <a:p>
            <a:r>
              <a:rPr lang="en-US" sz="2200" dirty="0" smtClean="0"/>
              <a:t>IMESAFR 2.1</a:t>
            </a:r>
          </a:p>
          <a:p>
            <a:pPr lvl="1"/>
            <a:r>
              <a:rPr lang="en-US" dirty="0" smtClean="0"/>
              <a:t>Release date IME Spring Meeting</a:t>
            </a:r>
          </a:p>
          <a:p>
            <a:pPr lvl="1"/>
            <a:r>
              <a:rPr lang="en-US" dirty="0" smtClean="0"/>
              <a:t>Major Improvements</a:t>
            </a:r>
          </a:p>
          <a:p>
            <a:pPr lvl="2"/>
            <a:r>
              <a:rPr lang="en-US" dirty="0" smtClean="0"/>
              <a:t>AN Engine fully integrated</a:t>
            </a:r>
          </a:p>
          <a:p>
            <a:pPr lvl="2"/>
            <a:r>
              <a:rPr lang="en-US" dirty="0" smtClean="0"/>
              <a:t>Much better handling of effectiveness of barricades</a:t>
            </a:r>
          </a:p>
          <a:p>
            <a:pPr lvl="2"/>
            <a:r>
              <a:rPr lang="en-US" dirty="0" smtClean="0"/>
              <a:t>Much better handling of location of inventories in a PES (vertical component)</a:t>
            </a:r>
          </a:p>
          <a:p>
            <a:pPr lvl="2"/>
            <a:r>
              <a:rPr lang="en-US" dirty="0" smtClean="0"/>
              <a:t>Capability to block vertical debris with ‘barricades’</a:t>
            </a:r>
          </a:p>
          <a:p>
            <a:pPr lvl="2"/>
            <a:r>
              <a:rPr lang="en-US" dirty="0" smtClean="0"/>
              <a:t>Both horizontal and vertical barricade capabilities are direction dependent</a:t>
            </a:r>
          </a:p>
          <a:p>
            <a:pPr lvl="2"/>
            <a:r>
              <a:rPr lang="en-US" dirty="0" smtClean="0"/>
              <a:t>Generation of debris from the PES will be much more realistic</a:t>
            </a:r>
          </a:p>
          <a:p>
            <a:pPr lvl="3"/>
            <a:r>
              <a:rPr lang="en-US" dirty="0" smtClean="0"/>
              <a:t>This is dependent on PES construction and ‘loading’ (based on real test data)</a:t>
            </a:r>
          </a:p>
          <a:p>
            <a:pPr lvl="1"/>
            <a:r>
              <a:rPr lang="en-US" dirty="0" smtClean="0"/>
              <a:t>Dozens of minor tweaks to improve functionality, improve performance and reduce conservatism</a:t>
            </a:r>
          </a:p>
          <a:p>
            <a:pPr lvl="2"/>
            <a:r>
              <a:rPr lang="en-US" dirty="0" smtClean="0"/>
              <a:t>Last driven by CERL and ATF NCETR</a:t>
            </a:r>
          </a:p>
          <a:p>
            <a:r>
              <a:rPr lang="en-US" sz="2200" dirty="0" smtClean="0"/>
              <a:t>IMESAFR 3.0 (2021?)</a:t>
            </a:r>
          </a:p>
          <a:p>
            <a:pPr lvl="1"/>
            <a:r>
              <a:rPr lang="en-US" dirty="0" smtClean="0"/>
              <a:t>Topography Matters</a:t>
            </a:r>
            <a:r>
              <a:rPr lang="en-US" dirty="0" smtClean="0"/>
              <a:t>!</a:t>
            </a:r>
          </a:p>
          <a:p>
            <a:r>
              <a:rPr lang="en-US" sz="2200" dirty="0" smtClean="0"/>
              <a:t>Training: ISEE @ San Antonio; CIE Meeting @ Ottawa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004462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5791200" cy="674017"/>
          </a:xfrm>
        </p:spPr>
        <p:txBody>
          <a:bodyPr>
            <a:normAutofit/>
          </a:bodyPr>
          <a:lstStyle/>
          <a:p>
            <a:r>
              <a:rPr lang="en-US" dirty="0"/>
              <a:t>QRA: </a:t>
            </a:r>
            <a:r>
              <a:rPr lang="en-US" dirty="0" smtClean="0"/>
              <a:t>Introduction &amp; History       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Risk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of an event x the </a:t>
            </a:r>
            <a:r>
              <a:rPr lang="en-US" dirty="0">
                <a:solidFill>
                  <a:srgbClr val="0070C0"/>
                </a:solidFill>
              </a:rPr>
              <a:t>Consequence</a:t>
            </a:r>
          </a:p>
          <a:p>
            <a:r>
              <a:rPr lang="en-US" dirty="0"/>
              <a:t>The ‘answer’ is generally in risk outcomes/year</a:t>
            </a:r>
          </a:p>
          <a:p>
            <a:r>
              <a:rPr lang="en-US" dirty="0"/>
              <a:t>This is the classic generic risk equation which covers almost all activities</a:t>
            </a:r>
          </a:p>
          <a:p>
            <a:pPr lvl="1"/>
            <a:r>
              <a:rPr lang="en-US" dirty="0"/>
              <a:t>IMESAFR uses a third term, probability of ‘being there’</a:t>
            </a:r>
          </a:p>
          <a:p>
            <a:r>
              <a:rPr lang="en-US" dirty="0"/>
              <a:t>The use of risk analysis is not new</a:t>
            </a:r>
          </a:p>
          <a:p>
            <a:pPr lvl="1"/>
            <a:r>
              <a:rPr lang="en-US" dirty="0"/>
              <a:t>The first practical use was game theory, i.e., gambling</a:t>
            </a:r>
          </a:p>
          <a:p>
            <a:pPr lvl="1"/>
            <a:r>
              <a:rPr lang="en-US" dirty="0"/>
              <a:t>The second practical use was actuarial (in use by the mid 1660s)</a:t>
            </a:r>
          </a:p>
          <a:p>
            <a:pPr lvl="1"/>
            <a:r>
              <a:rPr lang="en-US" dirty="0"/>
              <a:t>Blaise Pascal is generally considered the father of (quantitative) risk analysis</a:t>
            </a:r>
          </a:p>
          <a:p>
            <a:pPr lvl="1"/>
            <a:r>
              <a:rPr lang="en-US" dirty="0"/>
              <a:t>The development of the mathematical science of Probability and Statistics was driven by this</a:t>
            </a:r>
          </a:p>
          <a:p>
            <a:r>
              <a:rPr lang="en-US" dirty="0"/>
              <a:t>Most of the science has been on the Probability side with the consequence being ‘simple’ (e.g. life expectancy/death for actuaries, win/lose for odds makers)</a:t>
            </a:r>
          </a:p>
          <a:p>
            <a:r>
              <a:rPr lang="en-US" dirty="0"/>
              <a:t>Most large companies and many regulators use forms of Risk Analysis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82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QRA Introduction: Q/D vs QRA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Q/D Overview</a:t>
            </a:r>
          </a:p>
          <a:p>
            <a:r>
              <a:rPr lang="en-US" sz="2000" dirty="0"/>
              <a:t>Historically, most </a:t>
            </a:r>
            <a:r>
              <a:rPr lang="en-US" sz="2000" dirty="0" smtClean="0"/>
              <a:t>explosives regulations </a:t>
            </a:r>
            <a:r>
              <a:rPr lang="en-US" sz="2000" dirty="0"/>
              <a:t>are Consequence based. Q/D is an example of this, it is designed to provide acceptable consequences given </a:t>
            </a:r>
            <a:r>
              <a:rPr lang="en-US" sz="2000" dirty="0" smtClean="0"/>
              <a:t>an explosion</a:t>
            </a:r>
          </a:p>
          <a:p>
            <a:r>
              <a:rPr lang="en-US" sz="2000" dirty="0" smtClean="0"/>
              <a:t>Q/D is only concerned about the minimization of fatalities</a:t>
            </a:r>
          </a:p>
          <a:p>
            <a:pPr lvl="1"/>
            <a:r>
              <a:rPr lang="en-US" sz="1600" dirty="0" smtClean="0"/>
              <a:t>It </a:t>
            </a:r>
            <a:r>
              <a:rPr lang="en-US" sz="1600" dirty="0"/>
              <a:t>is important to note that Q/D circles are not bordered by force fields, i.e., the risk is not zero outside the circle</a:t>
            </a:r>
          </a:p>
          <a:p>
            <a:pPr lvl="1"/>
            <a:r>
              <a:rPr lang="en-US" sz="1600" dirty="0"/>
              <a:t>It is also important to note that the ‘</a:t>
            </a:r>
            <a:r>
              <a:rPr lang="en-US" sz="1600" dirty="0" err="1"/>
              <a:t>iso</a:t>
            </a:r>
            <a:r>
              <a:rPr lang="en-US" sz="1600" dirty="0"/>
              <a:t>-risk’ lines around explosives inventories are almost never circles</a:t>
            </a:r>
          </a:p>
          <a:p>
            <a:pPr lvl="1"/>
            <a:r>
              <a:rPr lang="en-US" sz="1600" dirty="0" smtClean="0"/>
              <a:t>Note </a:t>
            </a:r>
            <a:r>
              <a:rPr lang="en-US" sz="1600" dirty="0"/>
              <a:t>there is a hidden risk value embedded in most Q/D models</a:t>
            </a:r>
          </a:p>
          <a:p>
            <a:r>
              <a:rPr lang="en-US" sz="2000" dirty="0" smtClean="0"/>
              <a:t>Q/D does not guarantee safety</a:t>
            </a:r>
          </a:p>
          <a:p>
            <a:r>
              <a:rPr lang="en-US" sz="2000" dirty="0" smtClean="0"/>
              <a:t>Q/D does not guarantee a uniform risk level outside the Q/D circle</a:t>
            </a:r>
          </a:p>
          <a:p>
            <a:pPr lvl="1"/>
            <a:r>
              <a:rPr lang="en-US" sz="1800" dirty="0" smtClean="0"/>
              <a:t>It does not even guarantee an acceptable risk level outside the Q/D circle</a:t>
            </a:r>
          </a:p>
          <a:p>
            <a:r>
              <a:rPr lang="en-US" sz="2000" dirty="0" smtClean="0"/>
              <a:t>It does say that on average you are pretty unlikely to be killed by an explosion when outside the Q/D circle</a:t>
            </a:r>
          </a:p>
          <a:p>
            <a:pPr lvl="1"/>
            <a:r>
              <a:rPr lang="en-US" sz="1600" dirty="0" smtClean="0"/>
              <a:t>An analysis of historical accidents by the IME suggests that this is also true when inside the Q/D circle</a:t>
            </a:r>
            <a:endParaRPr lang="en-US" sz="1600" dirty="0"/>
          </a:p>
          <a:p>
            <a:pPr lvl="1"/>
            <a:endParaRPr lang="en-US" sz="1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2">
              <a:buNone/>
            </a:pP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Analysis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Analyses come in three ‘</a:t>
            </a:r>
            <a:r>
              <a:rPr lang="en-US" dirty="0" err="1" smtClean="0"/>
              <a:t>flavours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Risk Analysis (RA): no formal quantification, e.g.</a:t>
            </a:r>
          </a:p>
          <a:p>
            <a:pPr lvl="2"/>
            <a:r>
              <a:rPr lang="en-US" dirty="0" smtClean="0"/>
              <a:t>Consensus opinion of experts tasked with decision</a:t>
            </a:r>
          </a:p>
          <a:p>
            <a:pPr lvl="1"/>
            <a:r>
              <a:rPr lang="en-US" dirty="0" smtClean="0"/>
              <a:t>Semi-Quantitative Risk Analysis (SQRA): some quantification, e.g.</a:t>
            </a:r>
          </a:p>
          <a:p>
            <a:pPr lvl="2"/>
            <a:r>
              <a:rPr lang="en-US" dirty="0" smtClean="0"/>
              <a:t>Bowties, Risk Matrix (see Orica example)</a:t>
            </a:r>
          </a:p>
          <a:p>
            <a:pPr lvl="1"/>
            <a:r>
              <a:rPr lang="en-US" dirty="0" smtClean="0"/>
              <a:t>Quantitative Risk Analysis (QRA): full quantification, e.g.</a:t>
            </a:r>
          </a:p>
          <a:p>
            <a:pPr lvl="2"/>
            <a:r>
              <a:rPr lang="en-US" dirty="0" smtClean="0"/>
              <a:t>Fault Trees, LOPA (Layer of Protection Analysis), SAFER/IMESAFR </a:t>
            </a:r>
            <a:endParaRPr lang="en-US" dirty="0"/>
          </a:p>
          <a:p>
            <a:r>
              <a:rPr lang="en-US" dirty="0" smtClean="0"/>
              <a:t>For explosives / Q/D variances</a:t>
            </a:r>
          </a:p>
          <a:p>
            <a:pPr lvl="1"/>
            <a:r>
              <a:rPr lang="en-US" dirty="0" smtClean="0"/>
              <a:t>RA: some amount of people are likely to die sometime</a:t>
            </a:r>
          </a:p>
          <a:p>
            <a:pPr lvl="1"/>
            <a:r>
              <a:rPr lang="en-US" dirty="0" smtClean="0"/>
              <a:t>SQRA: between 1 – 100 will die in the next 100,000 to 2,000,000 years</a:t>
            </a:r>
          </a:p>
          <a:p>
            <a:pPr lvl="1"/>
            <a:r>
              <a:rPr lang="en-US" dirty="0" smtClean="0"/>
              <a:t>QRA: For the person most at risk, the probability of fatality is less than 1 / 1,000,000 years; the Group Risk is less than 10 fatalities/1,000,000 years</a:t>
            </a:r>
          </a:p>
          <a:p>
            <a:r>
              <a:rPr lang="en-US" dirty="0" smtClean="0"/>
              <a:t>Clearly, only one of these works for Q/D variances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Orica Risk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ontent Placeholder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1219201"/>
            <a:ext cx="8044614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9591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Orica Risk Matrix (Q/D Relevant)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0"/>
          </a:blip>
          <a:srcRect/>
          <a:stretch>
            <a:fillRect/>
          </a:stretch>
        </p:blipFill>
        <p:spPr bwMode="auto">
          <a:xfrm>
            <a:off x="685801" y="13716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800600"/>
            <a:ext cx="2005054" cy="120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10800000" flipV="1">
            <a:off x="838200" y="3733799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Manage the risk of high consequence, low probability events</a:t>
            </a:r>
          </a:p>
          <a:p>
            <a:r>
              <a:rPr lang="en-AU" b="1" dirty="0" err="1"/>
              <a:t>ie</a:t>
            </a:r>
            <a:r>
              <a:rPr lang="en-AU" b="1" dirty="0"/>
              <a:t>  lower right area of risk matrix</a:t>
            </a:r>
          </a:p>
          <a:p>
            <a:r>
              <a:rPr lang="en-AU" b="1" dirty="0"/>
              <a:t>Main concern is accidental explosions</a:t>
            </a:r>
          </a:p>
        </p:txBody>
      </p:sp>
    </p:spTree>
    <p:extLst>
      <p:ext uri="{BB962C8B-B14F-4D97-AF65-F5344CB8AC3E}">
        <p14:creationId xmlns:p14="http://schemas.microsoft.com/office/powerpoint/2010/main" val="41594022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QRA vs Q/D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Consequence only regulations can become punitive as, e.g., products or processes become </a:t>
            </a:r>
            <a:r>
              <a:rPr lang="en-US" dirty="0" smtClean="0"/>
              <a:t>safer, NEEQs drop,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Even in big countries, availability of property for new sites is becoming more limited and more expensive</a:t>
            </a:r>
          </a:p>
          <a:p>
            <a:pPr lvl="1"/>
            <a:r>
              <a:rPr lang="en-US" dirty="0" smtClean="0"/>
              <a:t>Encroachment on existing sites is becoming more and more prevalent</a:t>
            </a:r>
            <a:endParaRPr lang="en-US" dirty="0"/>
          </a:p>
          <a:p>
            <a:r>
              <a:rPr lang="en-US" dirty="0"/>
              <a:t>The Consequence model is also extremely simplistic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Two factors are taken into account – quantity and distance. </a:t>
            </a:r>
            <a:r>
              <a:rPr lang="en-US" dirty="0" smtClean="0"/>
              <a:t>But</a:t>
            </a:r>
            <a:endParaRPr lang="en-US" dirty="0"/>
          </a:p>
          <a:p>
            <a:pPr lvl="2"/>
            <a:r>
              <a:rPr lang="en-US" dirty="0"/>
              <a:t>Is the risk higher in a glass house near a concrete explosives building or a concrete house near a glass explosives building?</a:t>
            </a:r>
          </a:p>
          <a:p>
            <a:pPr lvl="2"/>
            <a:r>
              <a:rPr lang="en-US" dirty="0"/>
              <a:t>Explosions are directional and debris generation from explosions in buildings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/>
              <a:t>generally highly directional</a:t>
            </a:r>
          </a:p>
          <a:p>
            <a:pPr lvl="2"/>
            <a:r>
              <a:rPr lang="en-US" dirty="0"/>
              <a:t>It is easy to generate scenarios where risk outside the Q/D arc can be 2-3 orders of magnitude higher than areas well inside the Q/D arc</a:t>
            </a:r>
          </a:p>
          <a:p>
            <a:r>
              <a:rPr lang="en-US" dirty="0"/>
              <a:t>QRA ensures that the desired risk level is </a:t>
            </a:r>
            <a:r>
              <a:rPr lang="en-US" dirty="0" smtClean="0"/>
              <a:t>met</a:t>
            </a:r>
          </a:p>
          <a:p>
            <a:pPr marL="0" indent="0">
              <a:buNone/>
            </a:pPr>
            <a:endParaRPr lang="en-US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508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IMESAFR: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 algn="just"/>
            <a:r>
              <a:rPr lang="en-US" altLang="en-US" sz="2200" b="1" dirty="0">
                <a:latin typeface="Calibri" pitchFamily="34" charset="0"/>
              </a:rPr>
              <a:t>IMESAFR is a fast running program that </a:t>
            </a:r>
            <a:r>
              <a:rPr lang="en-US" altLang="en-US" sz="2200" b="1" dirty="0" smtClean="0">
                <a:latin typeface="Calibri" pitchFamily="34" charset="0"/>
              </a:rPr>
              <a:t>calculates the consequences and </a:t>
            </a:r>
            <a:r>
              <a:rPr lang="en-US" altLang="en-US" sz="2200" b="1" dirty="0">
                <a:latin typeface="Calibri" pitchFamily="34" charset="0"/>
              </a:rPr>
              <a:t>risk (consequence with frequency) of explosions</a:t>
            </a:r>
          </a:p>
          <a:p>
            <a:pPr marL="650875" lvl="1" indent="-342900" algn="just"/>
            <a:r>
              <a:rPr lang="en-US" altLang="en-US" b="1" dirty="0">
                <a:latin typeface="Calibri" pitchFamily="34" charset="0"/>
              </a:rPr>
              <a:t>It is based on SAFER, which was developed for the US DDESB by APT when the US DoD recognized that standard Q/D was often too rigid/limiting for their </a:t>
            </a:r>
            <a:r>
              <a:rPr lang="en-US" altLang="en-US" b="1" dirty="0" smtClean="0">
                <a:latin typeface="Calibri" pitchFamily="34" charset="0"/>
              </a:rPr>
              <a:t>applications</a:t>
            </a:r>
          </a:p>
          <a:p>
            <a:pPr marL="827088" lvl="2" indent="-342900" algn="just"/>
            <a:r>
              <a:rPr lang="en-US" altLang="en-US" b="1" dirty="0" smtClean="0">
                <a:latin typeface="Calibri" pitchFamily="34" charset="0"/>
              </a:rPr>
              <a:t>The algorithms are mostly based on full-scale tests for both PES (Potential Explosion Sites) and ES (Exposed Sites) </a:t>
            </a:r>
          </a:p>
          <a:p>
            <a:pPr marL="827088" lvl="2" indent="-342900" algn="just"/>
            <a:r>
              <a:rPr lang="en-US" altLang="en-US" b="1" dirty="0" smtClean="0">
                <a:latin typeface="Calibri" pitchFamily="34" charset="0"/>
              </a:rPr>
              <a:t>The </a:t>
            </a:r>
            <a:r>
              <a:rPr lang="en-US" altLang="en-US" b="1" dirty="0" err="1" smtClean="0">
                <a:latin typeface="Calibri" pitchFamily="34" charset="0"/>
              </a:rPr>
              <a:t>USDoD</a:t>
            </a:r>
            <a:r>
              <a:rPr lang="en-US" altLang="en-US" b="1" dirty="0" smtClean="0">
                <a:latin typeface="Calibri" pitchFamily="34" charset="0"/>
              </a:rPr>
              <a:t> adopted SAFER in 1998</a:t>
            </a:r>
            <a:endParaRPr lang="en-US" altLang="en-US" b="1" dirty="0">
              <a:latin typeface="Calibri" pitchFamily="34" charset="0"/>
            </a:endParaRPr>
          </a:p>
          <a:p>
            <a:pPr marL="650875" lvl="1" indent="-342900" algn="just"/>
            <a:r>
              <a:rPr lang="en-US" altLang="en-US" b="1" dirty="0">
                <a:latin typeface="Calibri" pitchFamily="34" charset="0"/>
              </a:rPr>
              <a:t>The IME (Institute for Makers of Explosives) recognized the potential of such a program in commercial explosives applications and contracted APT to develop IMESAFR</a:t>
            </a:r>
          </a:p>
          <a:p>
            <a:pPr marL="650875" lvl="1" indent="-342900" algn="just"/>
            <a:r>
              <a:rPr lang="en-US" altLang="en-US" b="1" dirty="0">
                <a:latin typeface="Calibri" pitchFamily="34" charset="0"/>
              </a:rPr>
              <a:t>IMESAFR has been in use </a:t>
            </a:r>
            <a:r>
              <a:rPr lang="en-US" altLang="en-US" b="1" dirty="0" smtClean="0">
                <a:latin typeface="Calibri" pitchFamily="34" charset="0"/>
              </a:rPr>
              <a:t>since 2007 </a:t>
            </a:r>
            <a:r>
              <a:rPr lang="en-US" altLang="en-US" b="1" dirty="0">
                <a:latin typeface="Calibri" pitchFamily="34" charset="0"/>
              </a:rPr>
              <a:t>and is gaining regulatory </a:t>
            </a:r>
            <a:r>
              <a:rPr lang="en-US" altLang="en-US" b="1" dirty="0" smtClean="0">
                <a:latin typeface="Calibri" pitchFamily="34" charset="0"/>
              </a:rPr>
              <a:t>acceptance</a:t>
            </a:r>
          </a:p>
          <a:p>
            <a:pPr marL="827088" lvl="2" indent="-342900" algn="just"/>
            <a:r>
              <a:rPr lang="en-US" altLang="en-US" b="1" dirty="0" smtClean="0">
                <a:latin typeface="Calibri" pitchFamily="34" charset="0"/>
              </a:rPr>
              <a:t>Regulators (ATF, ERD, CERL, HSE, MSHA) have been part </a:t>
            </a:r>
            <a:r>
              <a:rPr lang="en-US" altLang="en-US" b="1" dirty="0" smtClean="0">
                <a:latin typeface="Calibri" pitchFamily="34" charset="0"/>
              </a:rPr>
              <a:t>of the </a:t>
            </a:r>
            <a:r>
              <a:rPr lang="en-US" altLang="en-US" b="1" dirty="0" err="1" smtClean="0">
                <a:latin typeface="Calibri" pitchFamily="34" charset="0"/>
              </a:rPr>
              <a:t>Dev’t</a:t>
            </a:r>
            <a:r>
              <a:rPr lang="en-US" altLang="en-US" b="1" dirty="0" smtClean="0">
                <a:latin typeface="Calibri" pitchFamily="34" charset="0"/>
              </a:rPr>
              <a:t> Team</a:t>
            </a:r>
            <a:endParaRPr lang="en-US" altLang="en-US" b="1" dirty="0">
              <a:latin typeface="Calibri" pitchFamily="34" charset="0"/>
            </a:endParaRPr>
          </a:p>
          <a:p>
            <a:pPr marL="1138237" lvl="3" indent="-342900" algn="just"/>
            <a:r>
              <a:rPr lang="en-US" altLang="en-US" b="1" dirty="0">
                <a:latin typeface="Calibri" pitchFamily="34" charset="0"/>
              </a:rPr>
              <a:t>The ATF </a:t>
            </a:r>
            <a:r>
              <a:rPr lang="en-US" altLang="en-US" b="1" dirty="0" smtClean="0">
                <a:latin typeface="Calibri" pitchFamily="34" charset="0"/>
              </a:rPr>
              <a:t>has accepted </a:t>
            </a:r>
            <a:r>
              <a:rPr lang="en-US" altLang="en-US" b="1" dirty="0" smtClean="0">
                <a:latin typeface="Calibri" pitchFamily="34" charset="0"/>
              </a:rPr>
              <a:t>several</a:t>
            </a:r>
            <a:r>
              <a:rPr lang="en-US" altLang="en-US" b="1" dirty="0" smtClean="0">
                <a:latin typeface="Calibri" pitchFamily="34" charset="0"/>
              </a:rPr>
              <a:t> </a:t>
            </a:r>
            <a:r>
              <a:rPr lang="en-US" altLang="en-US" b="1" dirty="0">
                <a:latin typeface="Calibri" pitchFamily="34" charset="0"/>
              </a:rPr>
              <a:t>IMESAFR based </a:t>
            </a:r>
            <a:r>
              <a:rPr lang="en-US" altLang="en-US" b="1" dirty="0" smtClean="0">
                <a:latin typeface="Calibri" pitchFamily="34" charset="0"/>
              </a:rPr>
              <a:t>requests </a:t>
            </a:r>
            <a:r>
              <a:rPr lang="en-US" altLang="en-US" b="1" dirty="0">
                <a:latin typeface="Calibri" pitchFamily="34" charset="0"/>
              </a:rPr>
              <a:t>for </a:t>
            </a:r>
            <a:r>
              <a:rPr lang="en-US" altLang="en-US" b="1" dirty="0" smtClean="0">
                <a:latin typeface="Calibri" pitchFamily="34" charset="0"/>
              </a:rPr>
              <a:t>variance </a:t>
            </a:r>
            <a:r>
              <a:rPr lang="en-US" altLang="en-US" b="1" dirty="0" smtClean="0">
                <a:latin typeface="Calibri" pitchFamily="34" charset="0"/>
              </a:rPr>
              <a:t>and is ‘negotiating’ with the IME on numerical risk targets</a:t>
            </a:r>
            <a:endParaRPr lang="en-US" altLang="en-US" b="1" dirty="0">
              <a:latin typeface="Calibri" pitchFamily="34" charset="0"/>
            </a:endParaRPr>
          </a:p>
          <a:p>
            <a:pPr marL="1138237" lvl="3" indent="-342900" algn="just"/>
            <a:r>
              <a:rPr lang="en-US" altLang="en-US" b="1" dirty="0">
                <a:latin typeface="Calibri" pitchFamily="34" charset="0"/>
              </a:rPr>
              <a:t>Canada, Australia</a:t>
            </a:r>
            <a:r>
              <a:rPr lang="en-US" altLang="en-US" b="1" dirty="0" smtClean="0">
                <a:latin typeface="Calibri" pitchFamily="34" charset="0"/>
              </a:rPr>
              <a:t>, </a:t>
            </a:r>
            <a:r>
              <a:rPr lang="en-US" altLang="en-US" b="1" dirty="0">
                <a:latin typeface="Calibri" pitchFamily="34" charset="0"/>
              </a:rPr>
              <a:t>the UK and Germany have also accepted IMESAFR based QRAs for Q/D variances</a:t>
            </a:r>
          </a:p>
          <a:p>
            <a:pPr marL="1138237" lvl="3" indent="-342900" algn="just"/>
            <a:r>
              <a:rPr lang="en-US" altLang="en-US" b="1" dirty="0">
                <a:latin typeface="Calibri" pitchFamily="34" charset="0"/>
              </a:rPr>
              <a:t>Scandinavia has used </a:t>
            </a:r>
            <a:r>
              <a:rPr lang="en-US" altLang="en-US" b="1" dirty="0" err="1">
                <a:latin typeface="Calibri" pitchFamily="34" charset="0"/>
              </a:rPr>
              <a:t>Amrisk</a:t>
            </a:r>
            <a:r>
              <a:rPr lang="en-US" altLang="en-US" b="1" dirty="0">
                <a:latin typeface="Calibri" pitchFamily="34" charset="0"/>
              </a:rPr>
              <a:t> and is now converting to IMESAFR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411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IMESAFR: Risk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02275"/>
          </a:xfrm>
        </p:spPr>
        <p:txBody>
          <a:bodyPr/>
          <a:lstStyle/>
          <a:p>
            <a:r>
              <a:rPr lang="en-US" sz="2300" dirty="0"/>
              <a:t>IMESAFR considers three factors: likelihood (event frequency), consequence and exposure (presence</a:t>
            </a:r>
            <a:r>
              <a:rPr lang="en-US" sz="2300" dirty="0" smtClean="0"/>
              <a:t>)</a:t>
            </a:r>
          </a:p>
          <a:p>
            <a:pPr lvl="1"/>
            <a:r>
              <a:rPr lang="en-US" dirty="0" smtClean="0"/>
              <a:t>It is the capability to generate realistic consequences that makes IMESAFR so powerful/useful</a:t>
            </a:r>
            <a:endParaRPr lang="en-US" dirty="0"/>
          </a:p>
          <a:p>
            <a:r>
              <a:rPr lang="en-US" sz="2300" dirty="0"/>
              <a:t>Likelihood (</a:t>
            </a:r>
            <a:r>
              <a:rPr lang="en-US" sz="2300" dirty="0" err="1"/>
              <a:t>P</a:t>
            </a:r>
            <a:r>
              <a:rPr lang="en-US" sz="2000" dirty="0" err="1"/>
              <a:t>e</a:t>
            </a:r>
            <a:r>
              <a:rPr lang="en-US" sz="2300" dirty="0"/>
              <a:t>) is determined by historical accident frequency</a:t>
            </a:r>
          </a:p>
          <a:p>
            <a:pPr lvl="1"/>
            <a:r>
              <a:rPr lang="en-US" dirty="0"/>
              <a:t>As products and processes have become safer, this has become more conservative</a:t>
            </a:r>
          </a:p>
          <a:p>
            <a:pPr lvl="1"/>
            <a:r>
              <a:rPr lang="en-US" dirty="0"/>
              <a:t>User Defined </a:t>
            </a:r>
            <a:r>
              <a:rPr lang="en-US" dirty="0" err="1"/>
              <a:t>P</a:t>
            </a:r>
            <a:r>
              <a:rPr lang="en-US" sz="1800" dirty="0" err="1"/>
              <a:t>e</a:t>
            </a:r>
            <a:r>
              <a:rPr lang="en-US" dirty="0"/>
              <a:t> values are allowed (and flagged)</a:t>
            </a:r>
          </a:p>
          <a:p>
            <a:r>
              <a:rPr lang="en-US" sz="2300" dirty="0"/>
              <a:t>IMESAFR calculates the </a:t>
            </a:r>
            <a:r>
              <a:rPr lang="en-US" sz="2300" dirty="0" smtClean="0"/>
              <a:t>consequences and risk </a:t>
            </a:r>
            <a:r>
              <a:rPr lang="en-US" sz="2300" dirty="0"/>
              <a:t>using a series of complex algorithms covering a large number of factors</a:t>
            </a:r>
          </a:p>
          <a:p>
            <a:pPr lvl="1"/>
            <a:r>
              <a:rPr lang="en-US" dirty="0"/>
              <a:t>To the extent possible, these are built on test </a:t>
            </a:r>
            <a:r>
              <a:rPr lang="en-US" dirty="0" smtClean="0"/>
              <a:t>data</a:t>
            </a:r>
          </a:p>
          <a:p>
            <a:pPr lvl="2"/>
            <a:r>
              <a:rPr lang="en-US" sz="1600" dirty="0" smtClean="0"/>
              <a:t>The IME, member companies and the ATF are sponsoring new tests</a:t>
            </a:r>
            <a:endParaRPr lang="en-US" sz="1600" dirty="0"/>
          </a:p>
          <a:p>
            <a:pPr lvl="1"/>
            <a:r>
              <a:rPr lang="en-US" dirty="0"/>
              <a:t>Where not, conservative assumptions are made</a:t>
            </a:r>
          </a:p>
          <a:p>
            <a:pPr lvl="2"/>
            <a:r>
              <a:rPr lang="en-US" sz="1600" dirty="0"/>
              <a:t>The ISP </a:t>
            </a:r>
            <a:r>
              <a:rPr lang="en-US" sz="1600" dirty="0" smtClean="0"/>
              <a:t>(IMESAFR Science Panel) will </a:t>
            </a:r>
            <a:r>
              <a:rPr lang="en-US" sz="1600" dirty="0"/>
              <a:t>also be reviewing some of these</a:t>
            </a:r>
          </a:p>
          <a:p>
            <a:r>
              <a:rPr lang="en-US" sz="2300" dirty="0"/>
              <a:t>Exposure is occupancy of an ES which includes the probability of explosives being present in the PES while the ES is occupied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036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MESAFR Training Template">
  <a:themeElements>
    <a:clrScheme name="APT Stockholders 15">
      <a:dk1>
        <a:srgbClr val="4D4D4D"/>
      </a:dk1>
      <a:lt1>
        <a:srgbClr val="FFFFFF"/>
      </a:lt1>
      <a:dk2>
        <a:srgbClr val="777777"/>
      </a:dk2>
      <a:lt2>
        <a:srgbClr val="DDDDDD"/>
      </a:lt2>
      <a:accent1>
        <a:srgbClr val="B1D062"/>
      </a:accent1>
      <a:accent2>
        <a:srgbClr val="F3C92D"/>
      </a:accent2>
      <a:accent3>
        <a:srgbClr val="FFFFFF"/>
      </a:accent3>
      <a:accent4>
        <a:srgbClr val="404040"/>
      </a:accent4>
      <a:accent5>
        <a:srgbClr val="D5E4B7"/>
      </a:accent5>
      <a:accent6>
        <a:srgbClr val="DCB628"/>
      </a:accent6>
      <a:hlink>
        <a:srgbClr val="006666"/>
      </a:hlink>
      <a:folHlink>
        <a:srgbClr val="FFFF66"/>
      </a:folHlink>
    </a:clrScheme>
    <a:fontScheme name="APT Stockholders">
      <a:majorFont>
        <a:latin typeface="Arial Black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T Stockhold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T Stockhold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T Stockhold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T Stockhold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T Stockhold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T Stockhold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T Stockhold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T Stockhold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T Stockhold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T Stockhold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T Stockhold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T Stockhold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T Stockholders 13">
        <a:dk1>
          <a:srgbClr val="4D4D4D"/>
        </a:dk1>
        <a:lt1>
          <a:srgbClr val="FFFFFF"/>
        </a:lt1>
        <a:dk2>
          <a:srgbClr val="777777"/>
        </a:dk2>
        <a:lt2>
          <a:srgbClr val="DDDDDD"/>
        </a:lt2>
        <a:accent1>
          <a:srgbClr val="B1D062"/>
        </a:accent1>
        <a:accent2>
          <a:srgbClr val="FFCC00"/>
        </a:accent2>
        <a:accent3>
          <a:srgbClr val="FFFFFF"/>
        </a:accent3>
        <a:accent4>
          <a:srgbClr val="404040"/>
        </a:accent4>
        <a:accent5>
          <a:srgbClr val="D5E4B7"/>
        </a:accent5>
        <a:accent6>
          <a:srgbClr val="E7B900"/>
        </a:accent6>
        <a:hlink>
          <a:srgbClr val="0066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T Stockholders 14">
        <a:dk1>
          <a:srgbClr val="4D4D4D"/>
        </a:dk1>
        <a:lt1>
          <a:srgbClr val="FFFFFF"/>
        </a:lt1>
        <a:dk2>
          <a:srgbClr val="777777"/>
        </a:dk2>
        <a:lt2>
          <a:srgbClr val="DDDDDD"/>
        </a:lt2>
        <a:accent1>
          <a:srgbClr val="B1D062"/>
        </a:accent1>
        <a:accent2>
          <a:srgbClr val="F2CE4C"/>
        </a:accent2>
        <a:accent3>
          <a:srgbClr val="FFFFFF"/>
        </a:accent3>
        <a:accent4>
          <a:srgbClr val="404040"/>
        </a:accent4>
        <a:accent5>
          <a:srgbClr val="D5E4B7"/>
        </a:accent5>
        <a:accent6>
          <a:srgbClr val="DBBA44"/>
        </a:accent6>
        <a:hlink>
          <a:srgbClr val="0066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T Stockholders 15">
        <a:dk1>
          <a:srgbClr val="4D4D4D"/>
        </a:dk1>
        <a:lt1>
          <a:srgbClr val="FFFFFF"/>
        </a:lt1>
        <a:dk2>
          <a:srgbClr val="777777"/>
        </a:dk2>
        <a:lt2>
          <a:srgbClr val="DDDDDD"/>
        </a:lt2>
        <a:accent1>
          <a:srgbClr val="B1D062"/>
        </a:accent1>
        <a:accent2>
          <a:srgbClr val="F3C92D"/>
        </a:accent2>
        <a:accent3>
          <a:srgbClr val="FFFFFF"/>
        </a:accent3>
        <a:accent4>
          <a:srgbClr val="404040"/>
        </a:accent4>
        <a:accent5>
          <a:srgbClr val="D5E4B7"/>
        </a:accent5>
        <a:accent6>
          <a:srgbClr val="DCB628"/>
        </a:accent6>
        <a:hlink>
          <a:srgbClr val="0066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10088</TotalTime>
  <Words>1563</Words>
  <Application>Microsoft Office PowerPoint</Application>
  <PresentationFormat>On-screen Show (4:3)</PresentationFormat>
  <Paragraphs>161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Franklin Gothic Book</vt:lpstr>
      <vt:lpstr>Franklin Gothic Demi</vt:lpstr>
      <vt:lpstr>Franklin Gothic Medium</vt:lpstr>
      <vt:lpstr>Wingdings</vt:lpstr>
      <vt:lpstr>IMESAFR Training Template</vt:lpstr>
      <vt:lpstr>CEAEC Fall Meeting Nov 2017</vt:lpstr>
      <vt:lpstr>QRA: Introduction &amp; History       </vt:lpstr>
      <vt:lpstr>QRA Introduction: Q/D vs QRA</vt:lpstr>
      <vt:lpstr>Risk Analysis Overview</vt:lpstr>
      <vt:lpstr>Orica Risk Matrix</vt:lpstr>
      <vt:lpstr>Orica Risk Matrix (Q/D Relevant)</vt:lpstr>
      <vt:lpstr>QRA vs Q/D</vt:lpstr>
      <vt:lpstr>IMESAFR: Background</vt:lpstr>
      <vt:lpstr>IMESAFR: Risk Calculations</vt:lpstr>
      <vt:lpstr>IMESAFR: Inputs</vt:lpstr>
      <vt:lpstr>IMESAFR Algorithm Outputs</vt:lpstr>
      <vt:lpstr>IMESAFR: Risk Outputs</vt:lpstr>
      <vt:lpstr>IMESAFR: Risk Outputs</vt:lpstr>
      <vt:lpstr>IMESAFR: Coming Soon to a PC Near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Introduction/Overview</dc:title>
  <dc:creator>abedwell</dc:creator>
  <cp:lastModifiedBy>Bill B Evans</cp:lastModifiedBy>
  <cp:revision>439</cp:revision>
  <cp:lastPrinted>2013-01-14T21:29:07Z</cp:lastPrinted>
  <dcterms:created xsi:type="dcterms:W3CDTF">2013-01-04T19:31:46Z</dcterms:created>
  <dcterms:modified xsi:type="dcterms:W3CDTF">2017-11-16T15:36:35Z</dcterms:modified>
</cp:coreProperties>
</file>