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319" r:id="rId5"/>
    <p:sldId id="334" r:id="rId6"/>
    <p:sldId id="335" r:id="rId7"/>
    <p:sldId id="336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22911C-3871-E4FC-8D83-EC5DE630163E}" name="Jessica Simon" initials="JS" userId="S::jessica.simon@orica.com::9a93ff8f-35e9-4a4f-a2cd-205db86060fd" providerId="AD"/>
  <p188:author id="{C39D6242-17A7-2030-1665-59570A7B4FF1}" name="Lisa Nitschke" initials="LN" userId="S::lisa.nitschke@orica.com::2093f17c-dff2-4b0e-8cba-48d6faf1b03c" providerId="AD"/>
  <p188:author id="{B7AEB19C-F983-8C0A-752C-20A688D9E6DB}" name="Dawn Goosen" initials="DG" userId="S::dawn.goosen@orica.com::b7ba4d5a-9bbb-4669-8f0f-f384cb0dff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E9AEE7-A4F7-4B98-8F08-74F83B2311B6}" v="1" dt="2022-11-02T15:18:12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118" autoAdjust="0"/>
  </p:normalViewPr>
  <p:slideViewPr>
    <p:cSldViewPr snapToGrid="0">
      <p:cViewPr varScale="1">
        <p:scale>
          <a:sx n="72" d="100"/>
          <a:sy n="72" d="100"/>
        </p:scale>
        <p:origin x="13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Simon" userId="9a93ff8f-35e9-4a4f-a2cd-205db86060fd" providerId="ADAL" clId="{65E9AEE7-A4F7-4B98-8F08-74F83B2311B6}"/>
    <pc:docChg chg="modSld">
      <pc:chgData name="Jessica Simon" userId="9a93ff8f-35e9-4a4f-a2cd-205db86060fd" providerId="ADAL" clId="{65E9AEE7-A4F7-4B98-8F08-74F83B2311B6}" dt="2022-11-02T15:18:56.979" v="50" actId="255"/>
      <pc:docMkLst>
        <pc:docMk/>
      </pc:docMkLst>
      <pc:sldChg chg="addSp modSp mod">
        <pc:chgData name="Jessica Simon" userId="9a93ff8f-35e9-4a4f-a2cd-205db86060fd" providerId="ADAL" clId="{65E9AEE7-A4F7-4B98-8F08-74F83B2311B6}" dt="2022-11-02T15:18:34.278" v="49" actId="1076"/>
        <pc:sldMkLst>
          <pc:docMk/>
          <pc:sldMk cId="3975483259" sldId="319"/>
        </pc:sldMkLst>
        <pc:spChg chg="add mod">
          <ac:chgData name="Jessica Simon" userId="9a93ff8f-35e9-4a4f-a2cd-205db86060fd" providerId="ADAL" clId="{65E9AEE7-A4F7-4B98-8F08-74F83B2311B6}" dt="2022-11-02T15:18:24.965" v="46" actId="255"/>
          <ac:spMkLst>
            <pc:docMk/>
            <pc:sldMk cId="3975483259" sldId="319"/>
            <ac:spMk id="2" creationId="{E9D6E80A-A97E-805E-DD03-63A366EB7326}"/>
          </ac:spMkLst>
        </pc:spChg>
        <pc:spChg chg="mod">
          <ac:chgData name="Jessica Simon" userId="9a93ff8f-35e9-4a4f-a2cd-205db86060fd" providerId="ADAL" clId="{65E9AEE7-A4F7-4B98-8F08-74F83B2311B6}" dt="2022-11-02T15:18:34.278" v="49" actId="1076"/>
          <ac:spMkLst>
            <pc:docMk/>
            <pc:sldMk cId="3975483259" sldId="319"/>
            <ac:spMk id="6" creationId="{00000000-0000-0000-0000-000000000000}"/>
          </ac:spMkLst>
        </pc:spChg>
        <pc:spChg chg="mod">
          <ac:chgData name="Jessica Simon" userId="9a93ff8f-35e9-4a4f-a2cd-205db86060fd" providerId="ADAL" clId="{65E9AEE7-A4F7-4B98-8F08-74F83B2311B6}" dt="2022-11-02T15:18:31.619" v="48" actId="1076"/>
          <ac:spMkLst>
            <pc:docMk/>
            <pc:sldMk cId="3975483259" sldId="319"/>
            <ac:spMk id="10" creationId="{951B3ECC-B11B-2E36-5596-AA3EF610B984}"/>
          </ac:spMkLst>
        </pc:spChg>
      </pc:sldChg>
      <pc:sldChg chg="modSp mod">
        <pc:chgData name="Jessica Simon" userId="9a93ff8f-35e9-4a4f-a2cd-205db86060fd" providerId="ADAL" clId="{65E9AEE7-A4F7-4B98-8F08-74F83B2311B6}" dt="2022-11-02T15:18:56.979" v="50" actId="255"/>
        <pc:sldMkLst>
          <pc:docMk/>
          <pc:sldMk cId="1616214760" sldId="336"/>
        </pc:sldMkLst>
        <pc:spChg chg="mod">
          <ac:chgData name="Jessica Simon" userId="9a93ff8f-35e9-4a4f-a2cd-205db86060fd" providerId="ADAL" clId="{65E9AEE7-A4F7-4B98-8F08-74F83B2311B6}" dt="2022-11-02T15:18:56.979" v="50" actId="255"/>
          <ac:spMkLst>
            <pc:docMk/>
            <pc:sldMk cId="1616214760" sldId="336"/>
            <ac:spMk id="10" creationId="{951B3ECC-B11B-2E36-5596-AA3EF610B98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E3600-36F6-4106-90F3-16482C6FC7EF}" type="datetimeFigureOut">
              <a:rPr lang="en-CA" smtClean="0"/>
              <a:t>2022-11-02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C60DF-1621-4AC1-BA96-46E7A9C3BD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963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904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3C60DF-1621-4AC1-BA96-46E7A9C3BD26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193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1354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5217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5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2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3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E38B-0472-45D9-B221-A37B7209C5FC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E1666A-AABC-41DE-A58D-439A3470E9AC}"/>
              </a:ext>
            </a:extLst>
          </p:cNvPr>
          <p:cNvSpPr/>
          <p:nvPr userDrawn="1"/>
        </p:nvSpPr>
        <p:spPr>
          <a:xfrm>
            <a:off x="4208945" y="6608802"/>
            <a:ext cx="726109" cy="17299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SIPCMContentMarking" descr="{&quot;HashCode&quot;:-378235680,&quot;Placement&quot;:&quot;Footer&quot;,&quot;Top&quot;:520.3781,&quot;Left&quot;:331.413,&quot;SlideWidth&quot;:720,&quot;SlideHeight&quot;:540}">
            <a:extLst>
              <a:ext uri="{FF2B5EF4-FFF2-40B4-BE49-F238E27FC236}">
                <a16:creationId xmlns:a16="http://schemas.microsoft.com/office/drawing/2014/main" id="{C8A69E1C-77C8-CFB6-7A2C-C4A60F09633A}"/>
              </a:ext>
            </a:extLst>
          </p:cNvPr>
          <p:cNvSpPr txBox="1"/>
          <p:nvPr userDrawn="1"/>
        </p:nvSpPr>
        <p:spPr>
          <a:xfrm>
            <a:off x="4208945" y="6608802"/>
            <a:ext cx="726109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CA" sz="1000">
                <a:solidFill>
                  <a:srgbClr val="000000"/>
                </a:solidFill>
                <a:latin typeface="Arial" panose="020B0604020202020204" pitchFamily="34" charset="0"/>
              </a:rPr>
              <a:t>General</a:t>
            </a:r>
          </a:p>
        </p:txBody>
      </p:sp>
    </p:spTree>
    <p:extLst>
      <p:ext uri="{BB962C8B-B14F-4D97-AF65-F5344CB8AC3E}">
        <p14:creationId xmlns:p14="http://schemas.microsoft.com/office/powerpoint/2010/main" val="166425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266700" y="1914808"/>
            <a:ext cx="8610600" cy="45621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280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800">
              <a:solidFill>
                <a:srgbClr val="0000CC"/>
              </a:solidFill>
            </a:endParaRPr>
          </a:p>
          <a:p>
            <a:pPr marL="0" indent="0" algn="l">
              <a:buNone/>
            </a:pPr>
            <a:endParaRPr lang="en-CA" sz="280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/>
              <a:t> 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180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359465" y="1706882"/>
            <a:ext cx="8229600" cy="1143000"/>
          </a:xfrm>
        </p:spPr>
        <p:txBody>
          <a:bodyPr>
            <a:normAutofit fontScale="90000"/>
          </a:bodyPr>
          <a:lstStyle/>
          <a:p>
            <a:pPr algn="l">
              <a:spcAft>
                <a:spcPts val="1200"/>
              </a:spcAft>
            </a:pPr>
            <a:r>
              <a:rPr lang="en-CA" sz="3600" kern="0" dirty="0"/>
              <a:t>New UN Classification for Electronic Detonators:</a:t>
            </a:r>
            <a:br>
              <a:rPr lang="en-CA" sz="4000" kern="0" dirty="0"/>
            </a:br>
            <a:r>
              <a:rPr lang="en-CA" sz="3600" kern="0" dirty="0"/>
              <a:t>UN0511 / UN0512 / UN0513</a:t>
            </a:r>
            <a:endParaRPr lang="en-CA" sz="2800" kern="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51B3ECC-B11B-2E36-5596-AA3EF610B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3022825"/>
            <a:ext cx="8229600" cy="3982624"/>
          </a:xfrm>
        </p:spPr>
        <p:txBody>
          <a:bodyPr/>
          <a:lstStyle/>
          <a:p>
            <a:r>
              <a:rPr lang="en-CA" b="1" dirty="0"/>
              <a:t>WHY?</a:t>
            </a:r>
          </a:p>
          <a:p>
            <a:pPr lvl="1"/>
            <a:r>
              <a:rPr lang="en-A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Electronic and Electric </a:t>
            </a:r>
            <a:r>
              <a:rPr lang="en-AU" dirty="0"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A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etonator assemblies have historically had the same UN classification.</a:t>
            </a:r>
          </a:p>
          <a:p>
            <a:pPr lvl="1"/>
            <a:r>
              <a:rPr lang="en-A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Separating them will have a positive impact with respect to the risk profile of the transportation of Electronic Detonators.</a:t>
            </a:r>
            <a:endParaRPr lang="en-CA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D6E80A-A97E-805E-DD03-63A366EB7326}"/>
              </a:ext>
            </a:extLst>
          </p:cNvPr>
          <p:cNvSpPr txBox="1"/>
          <p:nvPr/>
        </p:nvSpPr>
        <p:spPr>
          <a:xfrm>
            <a:off x="359465" y="984147"/>
            <a:ext cx="63770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b="1" kern="0" dirty="0"/>
              <a:t>Manufacturing / Technology Update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975483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CA" sz="3600" kern="0"/>
              <a:t>New UN Classification for Electronic Detonators:</a:t>
            </a:r>
            <a:br>
              <a:rPr lang="en-CA" sz="4000" kern="0"/>
            </a:br>
            <a:r>
              <a:rPr lang="en-CA" sz="4000" kern="0"/>
              <a:t>UN0511 / UN0512 / UN0513</a:t>
            </a:r>
            <a:endParaRPr lang="en-CA" sz="2800" kern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148276-4C62-6F9C-DBD2-A73C857C0988}"/>
              </a:ext>
            </a:extLst>
          </p:cNvPr>
          <p:cNvSpPr txBox="1"/>
          <p:nvPr/>
        </p:nvSpPr>
        <p:spPr>
          <a:xfrm>
            <a:off x="1676399" y="2201071"/>
            <a:ext cx="4417877" cy="92333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brima" panose="02000000000000000000" pitchFamily="2" charset="0"/>
                <a:ea typeface="Calibri" panose="020F0502020204030204" pitchFamily="34" charset="0"/>
                <a:cs typeface="+mn-cs"/>
              </a:rPr>
              <a:t>UN0030, 1.1B, DETONATORS, ELECTRIC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brima" panose="02000000000000000000" pitchFamily="2" charset="0"/>
                <a:ea typeface="Calibri" panose="020F0502020204030204" pitchFamily="34" charset="0"/>
                <a:cs typeface="+mn-cs"/>
              </a:rPr>
              <a:t>UN0255, 1.4B, DETONATORS, ELECTRIC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brima" panose="02000000000000000000" pitchFamily="2" charset="0"/>
                <a:ea typeface="Calibri" panose="020F0502020204030204" pitchFamily="34" charset="0"/>
                <a:cs typeface="+mn-cs"/>
              </a:rPr>
              <a:t>UN0456, 1.4S, DETONATORS, ELECTRIC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D7B626-1E76-9333-5468-3D61D85B97E1}"/>
              </a:ext>
            </a:extLst>
          </p:cNvPr>
          <p:cNvSpPr txBox="1"/>
          <p:nvPr/>
        </p:nvSpPr>
        <p:spPr>
          <a:xfrm>
            <a:off x="1673289" y="4704040"/>
            <a:ext cx="4583333" cy="92333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Calibri" panose="020F0502020204030204" pitchFamily="34" charset="0"/>
                <a:cs typeface="+mn-cs"/>
              </a:rPr>
              <a:t>UN0511, 1.1B, DETONATORS, ELECTRONIC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Calibri" panose="020F0502020204030204" pitchFamily="34" charset="0"/>
                <a:cs typeface="+mn-cs"/>
              </a:rPr>
              <a:t>UN0512, 1.4B, DETONATORS, ELECTRONIC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Calibri" panose="020F0502020204030204" pitchFamily="34" charset="0"/>
                <a:cs typeface="+mn-cs"/>
              </a:rPr>
              <a:t>UN0513, 1.4S, DETONATORS, ELECTRONIC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A96B99-3D96-720E-5CFF-853FCDC79B3E}"/>
              </a:ext>
            </a:extLst>
          </p:cNvPr>
          <p:cNvSpPr txBox="1"/>
          <p:nvPr/>
        </p:nvSpPr>
        <p:spPr>
          <a:xfrm>
            <a:off x="1588865" y="3128464"/>
            <a:ext cx="467086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6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brima" panose="02000000000000000000" pitchFamily="2" charset="0"/>
                <a:ea typeface="Calibri" panose="020F0502020204030204" pitchFamily="34" charset="0"/>
                <a:cs typeface="+mn-cs"/>
              </a:rPr>
              <a:t>Current UN numbers, will continue to be used for electric detonators ! 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74B147-B108-189C-A36A-795721769D1D}"/>
              </a:ext>
            </a:extLst>
          </p:cNvPr>
          <p:cNvSpPr txBox="1"/>
          <p:nvPr/>
        </p:nvSpPr>
        <p:spPr>
          <a:xfrm>
            <a:off x="1673289" y="5647586"/>
            <a:ext cx="45833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Calibri" panose="020F0502020204030204" pitchFamily="34" charset="0"/>
                <a:cs typeface="+mn-cs"/>
              </a:rPr>
              <a:t>New UN numbers, will be used for</a:t>
            </a:r>
            <a:br>
              <a:rPr kumimoji="0" lang="en-CA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Calibri" panose="020F0502020204030204" pitchFamily="34" charset="0"/>
                <a:cs typeface="+mn-cs"/>
              </a:rPr>
            </a:br>
            <a:r>
              <a:rPr kumimoji="0" lang="en-CA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Calibri" panose="020F0502020204030204" pitchFamily="34" charset="0"/>
                <a:cs typeface="+mn-cs"/>
              </a:rPr>
              <a:t>electronic detonators going forward !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+mn-cs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6E2AD5B6-EB06-2B40-2EAD-CE682D3CB54F}"/>
              </a:ext>
            </a:extLst>
          </p:cNvPr>
          <p:cNvSpPr/>
          <p:nvPr/>
        </p:nvSpPr>
        <p:spPr>
          <a:xfrm>
            <a:off x="3559022" y="3657600"/>
            <a:ext cx="652632" cy="978969"/>
          </a:xfrm>
          <a:prstGeom prst="downArrow">
            <a:avLst/>
          </a:prstGeom>
          <a:solidFill>
            <a:srgbClr val="0099CC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36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266700" y="1914808"/>
            <a:ext cx="8610600" cy="45621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280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800">
              <a:solidFill>
                <a:srgbClr val="0000CC"/>
              </a:solidFill>
            </a:endParaRPr>
          </a:p>
          <a:p>
            <a:pPr marL="0" indent="0" algn="l">
              <a:buNone/>
            </a:pPr>
            <a:endParaRPr lang="en-CA" sz="280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/>
              <a:t> 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180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232488" y="8461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CA" sz="3600" kern="0"/>
              <a:t>New UN Classification for Electronic Detonators:</a:t>
            </a:r>
            <a:br>
              <a:rPr lang="en-CA" sz="4000" kern="0"/>
            </a:br>
            <a:r>
              <a:rPr lang="en-CA" sz="3600" kern="0"/>
              <a:t>UN0511 / UN0512 / UN0513</a:t>
            </a:r>
            <a:endParaRPr lang="en-CA" sz="2800" kern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51B3ECC-B11B-2E36-5596-AA3EF610B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2133600"/>
            <a:ext cx="8610600" cy="4525963"/>
          </a:xfrm>
        </p:spPr>
        <p:txBody>
          <a:bodyPr/>
          <a:lstStyle/>
          <a:p>
            <a:r>
              <a:rPr lang="en-AU" sz="2000" b="1"/>
              <a:t>UN TDG Subcommittee session – Outcome of session held July 02,2021</a:t>
            </a:r>
          </a:p>
          <a:p>
            <a:pPr marL="0" indent="0">
              <a:buNone/>
            </a:pPr>
            <a:endParaRPr lang="en-CA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03334C0-B805-1C63-7F27-219197833857}"/>
              </a:ext>
            </a:extLst>
          </p:cNvPr>
          <p:cNvGrpSpPr/>
          <p:nvPr/>
        </p:nvGrpSpPr>
        <p:grpSpPr>
          <a:xfrm>
            <a:off x="1049397" y="4061003"/>
            <a:ext cx="5793198" cy="2212904"/>
            <a:chOff x="6179971" y="3399372"/>
            <a:chExt cx="5947978" cy="221290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09A8B09-72DD-2090-B0E5-923F45B71E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79971" y="3399372"/>
              <a:ext cx="5947978" cy="221290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C1EC60F-7BDE-808A-8D7D-91E72F1BC7C8}"/>
                </a:ext>
              </a:extLst>
            </p:cNvPr>
            <p:cNvSpPr txBox="1"/>
            <p:nvPr/>
          </p:nvSpPr>
          <p:spPr>
            <a:xfrm>
              <a:off x="6620608" y="4478912"/>
              <a:ext cx="5109727" cy="822036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3244AB9-F09E-8C53-04AD-859B37DA1A68}"/>
              </a:ext>
            </a:extLst>
          </p:cNvPr>
          <p:cNvSpPr txBox="1"/>
          <p:nvPr/>
        </p:nvSpPr>
        <p:spPr>
          <a:xfrm>
            <a:off x="533400" y="2576404"/>
            <a:ext cx="668525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  <a:defRPr/>
            </a:pPr>
            <a:r>
              <a:rPr lang="en-US" sz="140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Special provision was adopted at the UN TDG Subcommittee session 2</a:t>
            </a:r>
            <a:r>
              <a:rPr lang="en-US" sz="1400" baseline="3000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nd</a:t>
            </a:r>
            <a:r>
              <a:rPr lang="en-US" sz="140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 July 21 </a:t>
            </a:r>
            <a:r>
              <a:rPr lang="en-US" sz="1400" b="1">
                <a:solidFill>
                  <a:schemeClr val="accent1"/>
                </a:solidFill>
                <a:latin typeface="Arial"/>
                <a:cs typeface="Calibri" panose="020F0502020204030204" pitchFamily="34" charset="0"/>
              </a:rPr>
              <a:t>to allow continued use of old UN # for electronic detonators </a:t>
            </a:r>
            <a:r>
              <a:rPr lang="en-US" sz="1400" b="1" u="sng">
                <a:solidFill>
                  <a:schemeClr val="accent1"/>
                </a:solidFill>
                <a:latin typeface="Arial"/>
                <a:cs typeface="Calibri" panose="020F0502020204030204" pitchFamily="34" charset="0"/>
              </a:rPr>
              <a:t>until 30</a:t>
            </a:r>
            <a:r>
              <a:rPr lang="en-US" sz="1400" b="1" u="sng" baseline="30000">
                <a:solidFill>
                  <a:schemeClr val="accent1"/>
                </a:solidFill>
                <a:latin typeface="Arial"/>
                <a:cs typeface="Calibri" panose="020F0502020204030204" pitchFamily="34" charset="0"/>
              </a:rPr>
              <a:t>th</a:t>
            </a:r>
            <a:r>
              <a:rPr lang="en-US" sz="1400" b="1" u="sng">
                <a:solidFill>
                  <a:schemeClr val="accent1"/>
                </a:solidFill>
                <a:latin typeface="Arial"/>
                <a:cs typeface="Calibri" panose="020F0502020204030204" pitchFamily="34" charset="0"/>
              </a:rPr>
              <a:t> June 2025</a:t>
            </a:r>
            <a:r>
              <a:rPr lang="en-US" sz="1400">
                <a:solidFill>
                  <a:schemeClr val="accent1"/>
                </a:solidFill>
                <a:latin typeface="Arial"/>
                <a:cs typeface="Calibri" panose="020F0502020204030204" pitchFamily="34" charset="0"/>
              </a:rPr>
              <a:t>.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1400">
                <a:solidFill>
                  <a:srgbClr val="FF0000"/>
                </a:solidFill>
                <a:latin typeface="Arial"/>
                <a:cs typeface="Calibri" panose="020F0502020204030204" pitchFamily="34" charset="0"/>
              </a:rPr>
              <a:t>  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140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All Electronic detonators must be classified under new UN # </a:t>
            </a:r>
            <a:r>
              <a:rPr lang="en-US" sz="1400">
                <a:latin typeface="Arial"/>
                <a:cs typeface="Calibri" panose="020F0502020204030204" pitchFamily="34" charset="0"/>
              </a:rPr>
              <a:t>by 30 June 2025 </a:t>
            </a:r>
          </a:p>
          <a:p>
            <a:pPr lvl="1">
              <a:lnSpc>
                <a:spcPct val="100000"/>
              </a:lnSpc>
              <a:defRPr/>
            </a:pPr>
            <a:endParaRPr lang="en-US" sz="1400">
              <a:solidFill>
                <a:srgbClr val="FF0000"/>
              </a:solidFill>
              <a:latin typeface="Arial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48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266700" y="1914808"/>
            <a:ext cx="8610600" cy="45621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280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800">
              <a:solidFill>
                <a:srgbClr val="0000CC"/>
              </a:solidFill>
            </a:endParaRPr>
          </a:p>
          <a:p>
            <a:pPr marL="0" indent="0" algn="l">
              <a:buNone/>
            </a:pPr>
            <a:endParaRPr lang="en-CA" sz="280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/>
              <a:t> 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180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232488" y="8461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CA" sz="3600" kern="0"/>
              <a:t>New UN Classification for Electronic Detonators:</a:t>
            </a:r>
            <a:br>
              <a:rPr lang="en-CA" sz="4000" kern="0"/>
            </a:br>
            <a:r>
              <a:rPr lang="en-CA" sz="3600" kern="0"/>
              <a:t>UN0511 / UN0512 / UN0513</a:t>
            </a:r>
            <a:endParaRPr lang="en-CA" sz="2800" kern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51B3ECC-B11B-2E36-5596-AA3EF610B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2133600"/>
            <a:ext cx="8229600" cy="4525963"/>
          </a:xfrm>
        </p:spPr>
        <p:txBody>
          <a:bodyPr/>
          <a:lstStyle/>
          <a:p>
            <a:r>
              <a:rPr lang="en-AU" sz="2400" b="1" dirty="0"/>
              <a:t>Regulation Implementation</a:t>
            </a:r>
          </a:p>
          <a:p>
            <a:pPr marL="431800" marR="0" lvl="1" indent="-215900" algn="l" defTabSz="4572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Calibri" panose="020F0502020204030204" pitchFamily="34" charset="0"/>
              </a:rPr>
              <a:t>ICAO ( Int Civil Aviation Org) /IATA (Int Air Transport Ass) have adopted the new UN #’s already in their regulations.   </a:t>
            </a:r>
            <a:endParaRPr lang="en-US" sz="1400" dirty="0">
              <a:ea typeface="+mn-ea"/>
            </a:endParaRPr>
          </a:p>
          <a:p>
            <a:pPr marL="431800" lvl="1" indent="-215900">
              <a:lnSpc>
                <a:spcPct val="100000"/>
              </a:lnSpc>
              <a:defRPr/>
            </a:pPr>
            <a:r>
              <a:rPr lang="en-AU" sz="2000" dirty="0">
                <a:latin typeface="Arial"/>
                <a:cs typeface="Calibri"/>
              </a:rPr>
              <a:t>New UN numbers</a:t>
            </a: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Calibri"/>
              </a:rPr>
              <a:t> </a:t>
            </a:r>
            <a:r>
              <a:rPr kumimoji="0" lang="en-AU" sz="20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Calibri"/>
              </a:rPr>
              <a:t>need to be published/ amended into receiving country regs.</a:t>
            </a: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Calibri"/>
              </a:rPr>
              <a:t> Licences and permits may need to be updated as well.</a:t>
            </a:r>
            <a:r>
              <a:rPr lang="en-AU" sz="2000" dirty="0">
                <a:latin typeface="Arial"/>
                <a:cs typeface="Calibri"/>
              </a:rPr>
              <a:t> </a:t>
            </a:r>
            <a:endParaRPr lang="en-AU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cs typeface="Calibri" panose="020F0502020204030204" pitchFamily="34" charset="0"/>
            </a:endParaRPr>
          </a:p>
          <a:p>
            <a:pPr marL="431800" lvl="1" indent="-215900">
              <a:lnSpc>
                <a:spcPct val="100000"/>
              </a:lnSpc>
              <a:defRPr/>
            </a:pPr>
            <a:r>
              <a:rPr lang="en-US" sz="2000" dirty="0">
                <a:latin typeface="Arial"/>
                <a:cs typeface="Calibri" panose="020F0502020204030204" pitchFamily="34" charset="0"/>
              </a:rPr>
              <a:t>NRCAN has not yet adopted new UN #s into </a:t>
            </a:r>
            <a:r>
              <a:rPr lang="en-CA" sz="2000" dirty="0">
                <a:latin typeface="Arial"/>
                <a:cs typeface="Calibri" panose="020F0502020204030204" pitchFamily="34" charset="0"/>
              </a:rPr>
              <a:t>TDG Regulations (CGSB-43.151 standard) </a:t>
            </a:r>
          </a:p>
          <a:p>
            <a:pPr marL="431800" lvl="1" indent="-215900">
              <a:lnSpc>
                <a:spcPct val="100000"/>
              </a:lnSpc>
              <a:defRPr/>
            </a:pPr>
            <a:r>
              <a:rPr lang="en-US" sz="2000" dirty="0">
                <a:latin typeface="Arial"/>
                <a:cs typeface="Calibri" panose="020F0502020204030204" pitchFamily="34" charset="0"/>
              </a:rPr>
              <a:t>US DOT revised 49CFR to include new UN #s for Electronic detonators in Hazardous material table – July 26, 2022</a:t>
            </a:r>
          </a:p>
          <a:p>
            <a:endParaRPr lang="en-AU" sz="2000" dirty="0"/>
          </a:p>
          <a:p>
            <a:pPr marL="0" indent="0">
              <a:buNone/>
            </a:pPr>
            <a:r>
              <a:rPr lang="en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6214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1447800" y="2110596"/>
            <a:ext cx="62484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base">
              <a:lnSpc>
                <a:spcPct val="110000"/>
              </a:lnSpc>
              <a:spcAft>
                <a:spcPct val="0"/>
              </a:spcAft>
              <a:buNone/>
              <a:defRPr/>
            </a:pPr>
            <a:endParaRPr lang="en-CA" sz="4400" kern="0"/>
          </a:p>
          <a:p>
            <a:pPr marL="0" lvl="0" indent="0" algn="ctr" fontAlgn="base">
              <a:lnSpc>
                <a:spcPct val="110000"/>
              </a:lnSpc>
              <a:spcAft>
                <a:spcPct val="0"/>
              </a:spcAft>
              <a:buNone/>
              <a:defRPr/>
            </a:pPr>
            <a:r>
              <a:rPr lang="en-CA" sz="4400" kern="0"/>
              <a:t>Questions?</a:t>
            </a:r>
          </a:p>
          <a:p>
            <a:pPr marL="800100" lvl="1" indent="-342900">
              <a:lnSpc>
                <a:spcPct val="90000"/>
              </a:lnSpc>
              <a:defRPr/>
            </a:pPr>
            <a:endParaRPr lang="en-CA" sz="3200" kern="0"/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3197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CC4C65426ABD4F9678144F82B69907" ma:contentTypeVersion="14" ma:contentTypeDescription="Create a new document." ma:contentTypeScope="" ma:versionID="3b3b2e8b6b6f5472435248f2b969cc4c">
  <xsd:schema xmlns:xsd="http://www.w3.org/2001/XMLSchema" xmlns:xs="http://www.w3.org/2001/XMLSchema" xmlns:p="http://schemas.microsoft.com/office/2006/metadata/properties" xmlns:ns3="f45bce25-1451-4d91-82b0-57e6b3e26650" xmlns:ns4="9b5f4f47-b1ef-4563-bc69-369a21e83eb5" targetNamespace="http://schemas.microsoft.com/office/2006/metadata/properties" ma:root="true" ma:fieldsID="2b64d9bdf2b665a269977ce13123dcb8" ns3:_="" ns4:_="">
    <xsd:import namespace="f45bce25-1451-4d91-82b0-57e6b3e26650"/>
    <xsd:import namespace="9b5f4f47-b1ef-4563-bc69-369a21e83eb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5bce25-1451-4d91-82b0-57e6b3e2665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5f4f47-b1ef-4563-bc69-369a21e83e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A58A94-6597-4943-A2CC-75CD3ADB76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A2DC15-7EE2-48F0-AA2A-38DFE9032C1A}">
  <ds:schemaRefs>
    <ds:schemaRef ds:uri="http://schemas.microsoft.com/office/2006/metadata/properties"/>
    <ds:schemaRef ds:uri="http://purl.org/dc/terms/"/>
    <ds:schemaRef ds:uri="http://purl.org/dc/dcmitype/"/>
    <ds:schemaRef ds:uri="http://purl.org/dc/elements/1.1/"/>
    <ds:schemaRef ds:uri="http://www.w3.org/XML/1998/namespace"/>
    <ds:schemaRef ds:uri="f45bce25-1451-4d91-82b0-57e6b3e26650"/>
    <ds:schemaRef ds:uri="http://schemas.microsoft.com/office/2006/documentManagement/types"/>
    <ds:schemaRef ds:uri="9b5f4f47-b1ef-4563-bc69-369a21e83eb5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B8500701-F68B-478E-BB38-65BE1E49C129}">
  <ds:schemaRefs>
    <ds:schemaRef ds:uri="9b5f4f47-b1ef-4563-bc69-369a21e83eb5"/>
    <ds:schemaRef ds:uri="f45bce25-1451-4d91-82b0-57e6b3e2665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318</Words>
  <Application>Microsoft Office PowerPoint</Application>
  <PresentationFormat>On-screen Show (4:3)</PresentationFormat>
  <Paragraphs>45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Ebrima</vt:lpstr>
      <vt:lpstr>Office Theme</vt:lpstr>
      <vt:lpstr>New UN Classification for Electronic Detonators: UN0511 / UN0512 / UN0513</vt:lpstr>
      <vt:lpstr>New UN Classification for Electronic Detonators: UN0511 / UN0512 / UN0513</vt:lpstr>
      <vt:lpstr>New UN Classification for Electronic Detonators: UN0511 / UN0512 / UN0513</vt:lpstr>
      <vt:lpstr>New UN Classification for Electronic Detonators: UN0511 / UN0512 / UN0513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Galt</dc:creator>
  <cp:lastModifiedBy>Jessica Simon</cp:lastModifiedBy>
  <cp:revision>2</cp:revision>
  <dcterms:created xsi:type="dcterms:W3CDTF">2013-10-09T11:47:44Z</dcterms:created>
  <dcterms:modified xsi:type="dcterms:W3CDTF">2022-11-02T15:19:01Z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  <property fmtid="{D5CDD505-2E9C-101B-9397-08002B2CF9AE}" pid="7" name="MSIP_Label_77742a09-bfb0-4510-9e26-b9837db26482_Enabled">
    <vt:lpwstr>true</vt:lpwstr>
  </property>
  <property fmtid="{D5CDD505-2E9C-101B-9397-08002B2CF9AE}" pid="8" name="MSIP_Label_77742a09-bfb0-4510-9e26-b9837db26482_SetDate">
    <vt:lpwstr>2022-11-01T19:17:59Z</vt:lpwstr>
  </property>
  <property fmtid="{D5CDD505-2E9C-101B-9397-08002B2CF9AE}" pid="9" name="MSIP_Label_77742a09-bfb0-4510-9e26-b9837db26482_Method">
    <vt:lpwstr>Privileged</vt:lpwstr>
  </property>
  <property fmtid="{D5CDD505-2E9C-101B-9397-08002B2CF9AE}" pid="10" name="MSIP_Label_77742a09-bfb0-4510-9e26-b9837db26482_Name">
    <vt:lpwstr>General</vt:lpwstr>
  </property>
  <property fmtid="{D5CDD505-2E9C-101B-9397-08002B2CF9AE}" pid="11" name="MSIP_Label_77742a09-bfb0-4510-9e26-b9837db26482_SiteId">
    <vt:lpwstr>a21a716e-fb9a-45c0-b997-e26360b0a3a1</vt:lpwstr>
  </property>
  <property fmtid="{D5CDD505-2E9C-101B-9397-08002B2CF9AE}" pid="12" name="MSIP_Label_77742a09-bfb0-4510-9e26-b9837db26482_ActionId">
    <vt:lpwstr>4f3b5b62-26c8-4d8f-94b9-bb5315043176</vt:lpwstr>
  </property>
  <property fmtid="{D5CDD505-2E9C-101B-9397-08002B2CF9AE}" pid="13" name="MSIP_Label_77742a09-bfb0-4510-9e26-b9837db26482_ContentBits">
    <vt:lpwstr>2</vt:lpwstr>
  </property>
  <property fmtid="{D5CDD505-2E9C-101B-9397-08002B2CF9AE}" pid="14" name="ContentTypeId">
    <vt:lpwstr>0x01010054CC4C65426ABD4F9678144F82B69907</vt:lpwstr>
  </property>
</Properties>
</file>