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38"/>
  </p:notesMasterIdLst>
  <p:handoutMasterIdLst>
    <p:handoutMasterId r:id="rId39"/>
  </p:handoutMasterIdLst>
  <p:sldIdLst>
    <p:sldId id="265" r:id="rId2"/>
    <p:sldId id="267" r:id="rId3"/>
    <p:sldId id="427" r:id="rId4"/>
    <p:sldId id="466" r:id="rId5"/>
    <p:sldId id="467" r:id="rId6"/>
    <p:sldId id="434" r:id="rId7"/>
    <p:sldId id="435" r:id="rId8"/>
    <p:sldId id="277" r:id="rId9"/>
    <p:sldId id="280" r:id="rId10"/>
    <p:sldId id="457" r:id="rId11"/>
    <p:sldId id="462" r:id="rId12"/>
    <p:sldId id="486" r:id="rId13"/>
    <p:sldId id="488" r:id="rId14"/>
    <p:sldId id="284" r:id="rId15"/>
    <p:sldId id="490" r:id="rId16"/>
    <p:sldId id="469" r:id="rId17"/>
    <p:sldId id="456" r:id="rId18"/>
    <p:sldId id="463" r:id="rId19"/>
    <p:sldId id="416" r:id="rId20"/>
    <p:sldId id="471" r:id="rId21"/>
    <p:sldId id="472" r:id="rId22"/>
    <p:sldId id="455" r:id="rId23"/>
    <p:sldId id="485" r:id="rId24"/>
    <p:sldId id="474" r:id="rId25"/>
    <p:sldId id="482" r:id="rId26"/>
    <p:sldId id="483" r:id="rId27"/>
    <p:sldId id="442" r:id="rId28"/>
    <p:sldId id="464" r:id="rId29"/>
    <p:sldId id="484" r:id="rId30"/>
    <p:sldId id="465" r:id="rId31"/>
    <p:sldId id="489" r:id="rId32"/>
    <p:sldId id="458" r:id="rId33"/>
    <p:sldId id="459" r:id="rId34"/>
    <p:sldId id="460" r:id="rId35"/>
    <p:sldId id="461" r:id="rId36"/>
    <p:sldId id="470" r:id="rId3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5607" autoAdjust="0"/>
  </p:normalViewPr>
  <p:slideViewPr>
    <p:cSldViewPr>
      <p:cViewPr varScale="1">
        <p:scale>
          <a:sx n="82" d="100"/>
          <a:sy n="82" d="100"/>
        </p:scale>
        <p:origin x="2372" y="4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8" d="100"/>
          <a:sy n="88"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25" tIns="45711" rIns="91425" bIns="45711" rtlCol="0"/>
          <a:lstStyle>
            <a:lvl1pPr algn="l">
              <a:defRPr sz="1200"/>
            </a:lvl1pPr>
          </a:lstStyle>
          <a:p>
            <a:endParaRPr lang="en-CA"/>
          </a:p>
        </p:txBody>
      </p:sp>
      <p:sp>
        <p:nvSpPr>
          <p:cNvPr id="3" name="Date Placeholder 2"/>
          <p:cNvSpPr>
            <a:spLocks noGrp="1"/>
          </p:cNvSpPr>
          <p:nvPr>
            <p:ph type="dt" sz="quarter" idx="1"/>
          </p:nvPr>
        </p:nvSpPr>
        <p:spPr>
          <a:xfrm>
            <a:off x="3937000" y="0"/>
            <a:ext cx="3011488" cy="463550"/>
          </a:xfrm>
          <a:prstGeom prst="rect">
            <a:avLst/>
          </a:prstGeom>
        </p:spPr>
        <p:txBody>
          <a:bodyPr vert="horz" lIns="91425" tIns="45711" rIns="91425" bIns="45711" rtlCol="0"/>
          <a:lstStyle>
            <a:lvl1pPr algn="r">
              <a:defRPr sz="1200"/>
            </a:lvl1pPr>
          </a:lstStyle>
          <a:p>
            <a:fld id="{D8DCEE93-BD18-4C9A-9BE2-3ED6F085FE6D}" type="datetimeFigureOut">
              <a:rPr lang="en-CA" smtClean="0"/>
              <a:t>2019-11-06</a:t>
            </a:fld>
            <a:endParaRPr lang="en-CA"/>
          </a:p>
        </p:txBody>
      </p:sp>
      <p:sp>
        <p:nvSpPr>
          <p:cNvPr id="4" name="Footer Placeholder 3"/>
          <p:cNvSpPr>
            <a:spLocks noGrp="1"/>
          </p:cNvSpPr>
          <p:nvPr>
            <p:ph type="ftr" sz="quarter" idx="2"/>
          </p:nvPr>
        </p:nvSpPr>
        <p:spPr>
          <a:xfrm>
            <a:off x="0" y="8772525"/>
            <a:ext cx="3011488" cy="463550"/>
          </a:xfrm>
          <a:prstGeom prst="rect">
            <a:avLst/>
          </a:prstGeom>
        </p:spPr>
        <p:txBody>
          <a:bodyPr vert="horz" lIns="91425" tIns="45711" rIns="91425" bIns="45711" rtlCol="0" anchor="b"/>
          <a:lstStyle>
            <a:lvl1pPr algn="l">
              <a:defRPr sz="1200"/>
            </a:lvl1pPr>
          </a:lstStyle>
          <a:p>
            <a:endParaRPr lang="en-CA"/>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25" tIns="45711" rIns="91425" bIns="45711" rtlCol="0" anchor="b"/>
          <a:lstStyle>
            <a:lvl1pPr algn="r">
              <a:defRPr sz="1200"/>
            </a:lvl1pPr>
          </a:lstStyle>
          <a:p>
            <a:fld id="{F32BC1D9-0651-42BF-AFFB-32F8F82E6409}" type="slidenum">
              <a:rPr lang="en-CA" smtClean="0"/>
              <a:t>‹#›</a:t>
            </a:fld>
            <a:endParaRPr lang="en-CA"/>
          </a:p>
        </p:txBody>
      </p:sp>
    </p:spTree>
    <p:extLst>
      <p:ext uri="{BB962C8B-B14F-4D97-AF65-F5344CB8AC3E}">
        <p14:creationId xmlns:p14="http://schemas.microsoft.com/office/powerpoint/2010/main" val="31479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1" tIns="46234" rIns="92471" bIns="46234" rtlCol="0"/>
          <a:lstStyle>
            <a:lvl1pPr algn="l">
              <a:defRPr sz="1200"/>
            </a:lvl1pPr>
          </a:lstStyle>
          <a:p>
            <a:endParaRPr lang="en-CA"/>
          </a:p>
        </p:txBody>
      </p:sp>
      <p:sp>
        <p:nvSpPr>
          <p:cNvPr id="3" name="Date Placeholder 2"/>
          <p:cNvSpPr>
            <a:spLocks noGrp="1"/>
          </p:cNvSpPr>
          <p:nvPr>
            <p:ph type="dt" idx="1"/>
          </p:nvPr>
        </p:nvSpPr>
        <p:spPr>
          <a:xfrm>
            <a:off x="3936772" y="0"/>
            <a:ext cx="3011699" cy="461804"/>
          </a:xfrm>
          <a:prstGeom prst="rect">
            <a:avLst/>
          </a:prstGeom>
        </p:spPr>
        <p:txBody>
          <a:bodyPr vert="horz" lIns="92471" tIns="46234" rIns="92471" bIns="46234" rtlCol="0"/>
          <a:lstStyle>
            <a:lvl1pPr algn="r">
              <a:defRPr sz="1200"/>
            </a:lvl1pPr>
          </a:lstStyle>
          <a:p>
            <a:fld id="{C9BAF7B6-94FB-4458-8BAB-706F985427F5}" type="datetimeFigureOut">
              <a:rPr lang="en-CA" smtClean="0"/>
              <a:t>2019-11-06</a:t>
            </a:fld>
            <a:endParaRPr lang="en-CA"/>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71" tIns="46234" rIns="92471" bIns="46234" rtlCol="0" anchor="ctr"/>
          <a:lstStyle/>
          <a:p>
            <a:endParaRPr lang="en-CA"/>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1" tIns="46234" rIns="92471" bIns="4623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8"/>
            <a:ext cx="3011699" cy="461804"/>
          </a:xfrm>
          <a:prstGeom prst="rect">
            <a:avLst/>
          </a:prstGeom>
        </p:spPr>
        <p:txBody>
          <a:bodyPr vert="horz" lIns="92471" tIns="46234" rIns="92471" bIns="46234" rtlCol="0" anchor="b"/>
          <a:lstStyle>
            <a:lvl1pPr algn="l">
              <a:defRPr sz="1200"/>
            </a:lvl1pPr>
          </a:lstStyle>
          <a:p>
            <a:endParaRPr lang="en-CA"/>
          </a:p>
        </p:txBody>
      </p:sp>
      <p:sp>
        <p:nvSpPr>
          <p:cNvPr id="7" name="Slide Number Placeholder 6"/>
          <p:cNvSpPr>
            <a:spLocks noGrp="1"/>
          </p:cNvSpPr>
          <p:nvPr>
            <p:ph type="sldNum" sz="quarter" idx="5"/>
          </p:nvPr>
        </p:nvSpPr>
        <p:spPr>
          <a:xfrm>
            <a:off x="3936772" y="8772668"/>
            <a:ext cx="3011699" cy="461804"/>
          </a:xfrm>
          <a:prstGeom prst="rect">
            <a:avLst/>
          </a:prstGeom>
        </p:spPr>
        <p:txBody>
          <a:bodyPr vert="horz" lIns="92471" tIns="46234" rIns="92471" bIns="46234" rtlCol="0" anchor="b"/>
          <a:lstStyle>
            <a:lvl1pPr algn="r">
              <a:defRPr sz="1200"/>
            </a:lvl1pPr>
          </a:lstStyle>
          <a:p>
            <a:fld id="{4A8AECAE-EA66-4863-8E74-50DA76CE29B1}" type="slidenum">
              <a:rPr lang="en-CA" smtClean="0"/>
              <a:t>‹#›</a:t>
            </a:fld>
            <a:endParaRPr lang="en-CA"/>
          </a:p>
        </p:txBody>
      </p:sp>
    </p:spTree>
    <p:extLst>
      <p:ext uri="{BB962C8B-B14F-4D97-AF65-F5344CB8AC3E}">
        <p14:creationId xmlns:p14="http://schemas.microsoft.com/office/powerpoint/2010/main" val="107664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829" indent="-280918">
              <a:spcBef>
                <a:spcPct val="30000"/>
              </a:spcBef>
              <a:defRPr sz="1200">
                <a:solidFill>
                  <a:schemeClr val="tx1"/>
                </a:solidFill>
                <a:latin typeface="Calibri" pitchFamily="34" charset="0"/>
              </a:defRPr>
            </a:lvl2pPr>
            <a:lvl3pPr marL="1131604" indent="-223781">
              <a:spcBef>
                <a:spcPct val="30000"/>
              </a:spcBef>
              <a:defRPr sz="1200">
                <a:solidFill>
                  <a:schemeClr val="tx1"/>
                </a:solidFill>
                <a:latin typeface="Calibri" pitchFamily="34" charset="0"/>
              </a:defRPr>
            </a:lvl3pPr>
            <a:lvl4pPr marL="1585516" indent="-223781">
              <a:spcBef>
                <a:spcPct val="30000"/>
              </a:spcBef>
              <a:defRPr sz="1200">
                <a:solidFill>
                  <a:schemeClr val="tx1"/>
                </a:solidFill>
                <a:latin typeface="Calibri" pitchFamily="34" charset="0"/>
              </a:defRPr>
            </a:lvl4pPr>
            <a:lvl5pPr marL="2039428" indent="-223781">
              <a:spcBef>
                <a:spcPct val="30000"/>
              </a:spcBef>
              <a:defRPr sz="1200">
                <a:solidFill>
                  <a:schemeClr val="tx1"/>
                </a:solidFill>
                <a:latin typeface="Calibri" pitchFamily="34" charset="0"/>
              </a:defRPr>
            </a:lvl5pPr>
            <a:lvl6pPr marL="2496513" indent="-223781" defTabSz="457086" eaLnBrk="0" fontAlgn="base" hangingPunct="0">
              <a:spcBef>
                <a:spcPct val="30000"/>
              </a:spcBef>
              <a:spcAft>
                <a:spcPct val="0"/>
              </a:spcAft>
              <a:defRPr sz="1200">
                <a:solidFill>
                  <a:schemeClr val="tx1"/>
                </a:solidFill>
                <a:latin typeface="Calibri" pitchFamily="34" charset="0"/>
              </a:defRPr>
            </a:lvl6pPr>
            <a:lvl7pPr marL="2953599" indent="-223781" defTabSz="457086" eaLnBrk="0" fontAlgn="base" hangingPunct="0">
              <a:spcBef>
                <a:spcPct val="30000"/>
              </a:spcBef>
              <a:spcAft>
                <a:spcPct val="0"/>
              </a:spcAft>
              <a:defRPr sz="1200">
                <a:solidFill>
                  <a:schemeClr val="tx1"/>
                </a:solidFill>
                <a:latin typeface="Calibri" pitchFamily="34" charset="0"/>
              </a:defRPr>
            </a:lvl7pPr>
            <a:lvl8pPr marL="3410684" indent="-223781" defTabSz="457086" eaLnBrk="0" fontAlgn="base" hangingPunct="0">
              <a:spcBef>
                <a:spcPct val="30000"/>
              </a:spcBef>
              <a:spcAft>
                <a:spcPct val="0"/>
              </a:spcAft>
              <a:defRPr sz="1200">
                <a:solidFill>
                  <a:schemeClr val="tx1"/>
                </a:solidFill>
                <a:latin typeface="Calibri" pitchFamily="34" charset="0"/>
              </a:defRPr>
            </a:lvl8pPr>
            <a:lvl9pPr marL="3867770" indent="-223781" defTabSz="457086" eaLnBrk="0" fontAlgn="base" hangingPunct="0">
              <a:spcBef>
                <a:spcPct val="30000"/>
              </a:spcBef>
              <a:spcAft>
                <a:spcPct val="0"/>
              </a:spcAft>
              <a:defRPr sz="1200">
                <a:solidFill>
                  <a:schemeClr val="tx1"/>
                </a:solidFill>
                <a:latin typeface="Calibri" pitchFamily="34" charset="0"/>
              </a:defRPr>
            </a:lvl9pPr>
          </a:lstStyle>
          <a:p>
            <a:pPr>
              <a:spcBef>
                <a:spcPct val="0"/>
              </a:spcBef>
            </a:pPr>
            <a:fld id="{39F22762-E9ED-4A38-BD34-9957FD565958}" type="slidenum">
              <a:rPr lang="en-US" altLang="en-US">
                <a:latin typeface="Arial" pitchFamily="34" charset="0"/>
              </a:rPr>
              <a:pPr>
                <a:spcBef>
                  <a:spcPct val="0"/>
                </a:spcBef>
              </a:pPr>
              <a:t>1</a:t>
            </a:fld>
            <a:endParaRPr lang="en-US" altLang="en-US">
              <a:latin typeface="Arial" pitchFamily="34" charset="0"/>
            </a:endParaRPr>
          </a:p>
        </p:txBody>
      </p:sp>
      <p:sp>
        <p:nvSpPr>
          <p:cNvPr id="49155" name="Rectangle 2"/>
          <p:cNvSpPr>
            <a:spLocks noGrp="1" noRot="1" noChangeAspect="1" noChangeArrowheads="1" noTextEdit="1"/>
          </p:cNvSpPr>
          <p:nvPr>
            <p:ph type="sldImg"/>
          </p:nvPr>
        </p:nvSpPr>
        <p:spPr bwMode="auto">
          <a:xfrm>
            <a:off x="1177925" y="692150"/>
            <a:ext cx="4616450" cy="3462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927105" y="4387855"/>
            <a:ext cx="509587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slide is in response to a complain</a:t>
            </a:r>
            <a:r>
              <a:rPr lang="en-CA" baseline="0" dirty="0" smtClean="0"/>
              <a:t> from CBSA where an In Transit shipment took 2 weeks to cover a six hour drive.</a:t>
            </a:r>
          </a:p>
          <a:p>
            <a:endParaRPr lang="en-CA" baseline="0" dirty="0" smtClean="0"/>
          </a:p>
          <a:p>
            <a:r>
              <a:rPr lang="en-CA" baseline="0" dirty="0" smtClean="0"/>
              <a:t>After ERD follow up the following Regulatory Reminder that In Transit shipments must not stop and may not be directed to stop where secure storage has not been requested on the permit.</a:t>
            </a:r>
            <a:endParaRPr lang="en-CA" dirty="0"/>
          </a:p>
        </p:txBody>
      </p:sp>
      <p:sp>
        <p:nvSpPr>
          <p:cNvPr id="4" name="Slide Number Placeholder 3"/>
          <p:cNvSpPr>
            <a:spLocks noGrp="1"/>
          </p:cNvSpPr>
          <p:nvPr>
            <p:ph type="sldNum" sz="quarter" idx="10"/>
          </p:nvPr>
        </p:nvSpPr>
        <p:spPr/>
        <p:txBody>
          <a:bodyPr/>
          <a:lstStyle/>
          <a:p>
            <a:fld id="{4A8AECAE-EA66-4863-8E74-50DA76CE29B1}" type="slidenum">
              <a:rPr lang="en-CA" smtClean="0"/>
              <a:t>17</a:t>
            </a:fld>
            <a:endParaRPr lang="en-CA"/>
          </a:p>
        </p:txBody>
      </p:sp>
    </p:spTree>
    <p:extLst>
      <p:ext uri="{BB962C8B-B14F-4D97-AF65-F5344CB8AC3E}">
        <p14:creationId xmlns:p14="http://schemas.microsoft.com/office/powerpoint/2010/main" val="47376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911069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1" indent="-170181">
              <a:buFontTx/>
              <a:buChar char="-"/>
            </a:pPr>
            <a:endParaRPr lang="en-CA" baseline="0" dirty="0" smtClean="0"/>
          </a:p>
        </p:txBody>
      </p:sp>
    </p:spTree>
    <p:extLst>
      <p:ext uri="{BB962C8B-B14F-4D97-AF65-F5344CB8AC3E}">
        <p14:creationId xmlns:p14="http://schemas.microsoft.com/office/powerpoint/2010/main" val="2614085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endParaRPr lang="en-CA" dirty="0" smtClean="0"/>
          </a:p>
        </p:txBody>
      </p:sp>
    </p:spTree>
    <p:extLst>
      <p:ext uri="{BB962C8B-B14F-4D97-AF65-F5344CB8AC3E}">
        <p14:creationId xmlns:p14="http://schemas.microsoft.com/office/powerpoint/2010/main" val="3728947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73458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1954" indent="-281521" eaLnBrk="0" hangingPunct="0">
              <a:spcBef>
                <a:spcPct val="30000"/>
              </a:spcBef>
              <a:defRPr sz="1200">
                <a:solidFill>
                  <a:schemeClr val="tx1"/>
                </a:solidFill>
                <a:latin typeface="Calibri" pitchFamily="34" charset="0"/>
              </a:defRPr>
            </a:lvl2pPr>
            <a:lvl3pPr marL="1126085" indent="-225216" eaLnBrk="0" hangingPunct="0">
              <a:spcBef>
                <a:spcPct val="30000"/>
              </a:spcBef>
              <a:defRPr sz="1200">
                <a:solidFill>
                  <a:schemeClr val="tx1"/>
                </a:solidFill>
                <a:latin typeface="Calibri" pitchFamily="34" charset="0"/>
              </a:defRPr>
            </a:lvl3pPr>
            <a:lvl4pPr marL="1576519" indent="-225216" eaLnBrk="0" hangingPunct="0">
              <a:spcBef>
                <a:spcPct val="30000"/>
              </a:spcBef>
              <a:defRPr sz="1200">
                <a:solidFill>
                  <a:schemeClr val="tx1"/>
                </a:solidFill>
                <a:latin typeface="Calibri" pitchFamily="34" charset="0"/>
              </a:defRPr>
            </a:lvl4pPr>
            <a:lvl5pPr marL="2026952" indent="-225216" eaLnBrk="0" hangingPunct="0">
              <a:spcBef>
                <a:spcPct val="30000"/>
              </a:spcBef>
              <a:defRPr sz="1200">
                <a:solidFill>
                  <a:schemeClr val="tx1"/>
                </a:solidFill>
                <a:latin typeface="Calibri" pitchFamily="34" charset="0"/>
              </a:defRPr>
            </a:lvl5pPr>
            <a:lvl6pPr marL="2477386" indent="-225216" defTabSz="450434" eaLnBrk="0" fontAlgn="base" hangingPunct="0">
              <a:spcBef>
                <a:spcPct val="30000"/>
              </a:spcBef>
              <a:spcAft>
                <a:spcPct val="0"/>
              </a:spcAft>
              <a:defRPr sz="1200">
                <a:solidFill>
                  <a:schemeClr val="tx1"/>
                </a:solidFill>
                <a:latin typeface="Calibri" pitchFamily="34" charset="0"/>
              </a:defRPr>
            </a:lvl6pPr>
            <a:lvl7pPr marL="2927821" indent="-225216" defTabSz="450434" eaLnBrk="0" fontAlgn="base" hangingPunct="0">
              <a:spcBef>
                <a:spcPct val="30000"/>
              </a:spcBef>
              <a:spcAft>
                <a:spcPct val="0"/>
              </a:spcAft>
              <a:defRPr sz="1200">
                <a:solidFill>
                  <a:schemeClr val="tx1"/>
                </a:solidFill>
                <a:latin typeface="Calibri" pitchFamily="34" charset="0"/>
              </a:defRPr>
            </a:lvl7pPr>
            <a:lvl8pPr marL="3378254" indent="-225216" defTabSz="450434" eaLnBrk="0" fontAlgn="base" hangingPunct="0">
              <a:spcBef>
                <a:spcPct val="30000"/>
              </a:spcBef>
              <a:spcAft>
                <a:spcPct val="0"/>
              </a:spcAft>
              <a:defRPr sz="1200">
                <a:solidFill>
                  <a:schemeClr val="tx1"/>
                </a:solidFill>
                <a:latin typeface="Calibri" pitchFamily="34" charset="0"/>
              </a:defRPr>
            </a:lvl8pPr>
            <a:lvl9pPr marL="3828687" indent="-225216" defTabSz="45043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4CD5F06-990F-461E-8C12-412F98075EAD}" type="slidenum">
              <a:rPr lang="en-US" altLang="en-US">
                <a:solidFill>
                  <a:prstClr val="black"/>
                </a:solidFill>
                <a:latin typeface="Arial" pitchFamily="34" charset="0"/>
              </a:rPr>
              <a:pPr eaLnBrk="1" hangingPunct="1">
                <a:spcBef>
                  <a:spcPct val="0"/>
                </a:spcBef>
              </a:pPr>
              <a:t>36</a:t>
            </a:fld>
            <a:endParaRPr lang="en-US" altLang="en-US">
              <a:solidFill>
                <a:prstClr val="black"/>
              </a:solidFill>
              <a:latin typeface="Arial" pitchFamily="34" charset="0"/>
            </a:endParaRPr>
          </a:p>
        </p:txBody>
      </p:sp>
      <p:sp>
        <p:nvSpPr>
          <p:cNvPr id="52227" name="Rectangle 2"/>
          <p:cNvSpPr>
            <a:spLocks noGrp="1" noRot="1" noChangeAspect="1" noChangeArrowheads="1" noTextEdit="1"/>
          </p:cNvSpPr>
          <p:nvPr>
            <p:ph type="sldImg"/>
          </p:nvPr>
        </p:nvSpPr>
        <p:spPr bwMode="auto">
          <a:xfrm>
            <a:off x="1163638" y="687388"/>
            <a:ext cx="4586287" cy="3440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919015" y="4359296"/>
            <a:ext cx="5052240" cy="41289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latin typeface="Arial" pitchFamily="34" charset="0"/>
            </a:endParaRPr>
          </a:p>
        </p:txBody>
      </p:sp>
    </p:spTree>
    <p:extLst>
      <p:ext uri="{BB962C8B-B14F-4D97-AF65-F5344CB8AC3E}">
        <p14:creationId xmlns:p14="http://schemas.microsoft.com/office/powerpoint/2010/main" val="1016672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829" indent="-280918">
              <a:spcBef>
                <a:spcPct val="30000"/>
              </a:spcBef>
              <a:defRPr sz="1200">
                <a:solidFill>
                  <a:schemeClr val="tx1"/>
                </a:solidFill>
                <a:latin typeface="Calibri" pitchFamily="34" charset="0"/>
              </a:defRPr>
            </a:lvl2pPr>
            <a:lvl3pPr marL="1131604" indent="-223781">
              <a:spcBef>
                <a:spcPct val="30000"/>
              </a:spcBef>
              <a:defRPr sz="1200">
                <a:solidFill>
                  <a:schemeClr val="tx1"/>
                </a:solidFill>
                <a:latin typeface="Calibri" pitchFamily="34" charset="0"/>
              </a:defRPr>
            </a:lvl3pPr>
            <a:lvl4pPr marL="1585516" indent="-223781">
              <a:spcBef>
                <a:spcPct val="30000"/>
              </a:spcBef>
              <a:defRPr sz="1200">
                <a:solidFill>
                  <a:schemeClr val="tx1"/>
                </a:solidFill>
                <a:latin typeface="Calibri" pitchFamily="34" charset="0"/>
              </a:defRPr>
            </a:lvl4pPr>
            <a:lvl5pPr marL="2039428" indent="-223781">
              <a:spcBef>
                <a:spcPct val="30000"/>
              </a:spcBef>
              <a:defRPr sz="1200">
                <a:solidFill>
                  <a:schemeClr val="tx1"/>
                </a:solidFill>
                <a:latin typeface="Calibri" pitchFamily="34" charset="0"/>
              </a:defRPr>
            </a:lvl5pPr>
            <a:lvl6pPr marL="2496513" indent="-223781" defTabSz="457086" eaLnBrk="0" fontAlgn="base" hangingPunct="0">
              <a:spcBef>
                <a:spcPct val="30000"/>
              </a:spcBef>
              <a:spcAft>
                <a:spcPct val="0"/>
              </a:spcAft>
              <a:defRPr sz="1200">
                <a:solidFill>
                  <a:schemeClr val="tx1"/>
                </a:solidFill>
                <a:latin typeface="Calibri" pitchFamily="34" charset="0"/>
              </a:defRPr>
            </a:lvl6pPr>
            <a:lvl7pPr marL="2953599" indent="-223781" defTabSz="457086" eaLnBrk="0" fontAlgn="base" hangingPunct="0">
              <a:spcBef>
                <a:spcPct val="30000"/>
              </a:spcBef>
              <a:spcAft>
                <a:spcPct val="0"/>
              </a:spcAft>
              <a:defRPr sz="1200">
                <a:solidFill>
                  <a:schemeClr val="tx1"/>
                </a:solidFill>
                <a:latin typeface="Calibri" pitchFamily="34" charset="0"/>
              </a:defRPr>
            </a:lvl7pPr>
            <a:lvl8pPr marL="3410684" indent="-223781" defTabSz="457086" eaLnBrk="0" fontAlgn="base" hangingPunct="0">
              <a:spcBef>
                <a:spcPct val="30000"/>
              </a:spcBef>
              <a:spcAft>
                <a:spcPct val="0"/>
              </a:spcAft>
              <a:defRPr sz="1200">
                <a:solidFill>
                  <a:schemeClr val="tx1"/>
                </a:solidFill>
                <a:latin typeface="Calibri" pitchFamily="34" charset="0"/>
              </a:defRPr>
            </a:lvl8pPr>
            <a:lvl9pPr marL="3867770" indent="-223781" defTabSz="457086" eaLnBrk="0" fontAlgn="base" hangingPunct="0">
              <a:spcBef>
                <a:spcPct val="30000"/>
              </a:spcBef>
              <a:spcAft>
                <a:spcPct val="0"/>
              </a:spcAft>
              <a:defRPr sz="1200">
                <a:solidFill>
                  <a:schemeClr val="tx1"/>
                </a:solidFill>
                <a:latin typeface="Calibri" pitchFamily="34" charset="0"/>
              </a:defRPr>
            </a:lvl9pPr>
          </a:lstStyle>
          <a:p>
            <a:pPr>
              <a:spcBef>
                <a:spcPct val="0"/>
              </a:spcBef>
            </a:pPr>
            <a:fld id="{A8D249A3-EE26-4BDD-9398-7B2DFD7309BB}" type="slidenum">
              <a:rPr lang="en-CA" altLang="en-US"/>
              <a:pPr>
                <a:spcBef>
                  <a:spcPct val="0"/>
                </a:spcBef>
              </a:pPr>
              <a:t>2</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A8AECAE-EA66-4863-8E74-50DA76CE29B1}" type="slidenum">
              <a:rPr lang="en-CA" smtClean="0"/>
              <a:t>5</a:t>
            </a:fld>
            <a:endParaRPr lang="en-CA"/>
          </a:p>
        </p:txBody>
      </p:sp>
    </p:spTree>
    <p:extLst>
      <p:ext uri="{BB962C8B-B14F-4D97-AF65-F5344CB8AC3E}">
        <p14:creationId xmlns:p14="http://schemas.microsoft.com/office/powerpoint/2010/main" val="340907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A8AECAE-EA66-4863-8E74-50DA76CE29B1}" type="slidenum">
              <a:rPr lang="en-CA" smtClean="0"/>
              <a:t>7</a:t>
            </a:fld>
            <a:endParaRPr lang="en-CA"/>
          </a:p>
        </p:txBody>
      </p:sp>
    </p:spTree>
    <p:extLst>
      <p:ext uri="{BB962C8B-B14F-4D97-AF65-F5344CB8AC3E}">
        <p14:creationId xmlns:p14="http://schemas.microsoft.com/office/powerpoint/2010/main" val="375144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829" indent="-280918">
              <a:spcBef>
                <a:spcPct val="30000"/>
              </a:spcBef>
              <a:defRPr sz="1200">
                <a:solidFill>
                  <a:schemeClr val="tx1"/>
                </a:solidFill>
                <a:latin typeface="Calibri" pitchFamily="34" charset="0"/>
              </a:defRPr>
            </a:lvl2pPr>
            <a:lvl3pPr marL="1131604" indent="-223781">
              <a:spcBef>
                <a:spcPct val="30000"/>
              </a:spcBef>
              <a:defRPr sz="1200">
                <a:solidFill>
                  <a:schemeClr val="tx1"/>
                </a:solidFill>
                <a:latin typeface="Calibri" pitchFamily="34" charset="0"/>
              </a:defRPr>
            </a:lvl3pPr>
            <a:lvl4pPr marL="1585516" indent="-223781">
              <a:spcBef>
                <a:spcPct val="30000"/>
              </a:spcBef>
              <a:defRPr sz="1200">
                <a:solidFill>
                  <a:schemeClr val="tx1"/>
                </a:solidFill>
                <a:latin typeface="Calibri" pitchFamily="34" charset="0"/>
              </a:defRPr>
            </a:lvl4pPr>
            <a:lvl5pPr marL="2039428" indent="-223781">
              <a:spcBef>
                <a:spcPct val="30000"/>
              </a:spcBef>
              <a:defRPr sz="1200">
                <a:solidFill>
                  <a:schemeClr val="tx1"/>
                </a:solidFill>
                <a:latin typeface="Calibri" pitchFamily="34" charset="0"/>
              </a:defRPr>
            </a:lvl5pPr>
            <a:lvl6pPr marL="2496513" indent="-223781" defTabSz="457086" eaLnBrk="0" fontAlgn="base" hangingPunct="0">
              <a:spcBef>
                <a:spcPct val="30000"/>
              </a:spcBef>
              <a:spcAft>
                <a:spcPct val="0"/>
              </a:spcAft>
              <a:defRPr sz="1200">
                <a:solidFill>
                  <a:schemeClr val="tx1"/>
                </a:solidFill>
                <a:latin typeface="Calibri" pitchFamily="34" charset="0"/>
              </a:defRPr>
            </a:lvl6pPr>
            <a:lvl7pPr marL="2953599" indent="-223781" defTabSz="457086" eaLnBrk="0" fontAlgn="base" hangingPunct="0">
              <a:spcBef>
                <a:spcPct val="30000"/>
              </a:spcBef>
              <a:spcAft>
                <a:spcPct val="0"/>
              </a:spcAft>
              <a:defRPr sz="1200">
                <a:solidFill>
                  <a:schemeClr val="tx1"/>
                </a:solidFill>
                <a:latin typeface="Calibri" pitchFamily="34" charset="0"/>
              </a:defRPr>
            </a:lvl7pPr>
            <a:lvl8pPr marL="3410684" indent="-223781" defTabSz="457086" eaLnBrk="0" fontAlgn="base" hangingPunct="0">
              <a:spcBef>
                <a:spcPct val="30000"/>
              </a:spcBef>
              <a:spcAft>
                <a:spcPct val="0"/>
              </a:spcAft>
              <a:defRPr sz="1200">
                <a:solidFill>
                  <a:schemeClr val="tx1"/>
                </a:solidFill>
                <a:latin typeface="Calibri" pitchFamily="34" charset="0"/>
              </a:defRPr>
            </a:lvl8pPr>
            <a:lvl9pPr marL="3867770" indent="-223781" defTabSz="457086" eaLnBrk="0" fontAlgn="base" hangingPunct="0">
              <a:spcBef>
                <a:spcPct val="30000"/>
              </a:spcBef>
              <a:spcAft>
                <a:spcPct val="0"/>
              </a:spcAft>
              <a:defRPr sz="1200">
                <a:solidFill>
                  <a:schemeClr val="tx1"/>
                </a:solidFill>
                <a:latin typeface="Calibri" pitchFamily="34" charset="0"/>
              </a:defRPr>
            </a:lvl9pPr>
          </a:lstStyle>
          <a:p>
            <a:pPr>
              <a:spcBef>
                <a:spcPct val="0"/>
              </a:spcBef>
            </a:pPr>
            <a:fld id="{3B9265BE-754A-4D74-8ED1-661AB0DB76AE}" type="slidenum">
              <a:rPr lang="en-CA" altLang="en-US"/>
              <a:pPr>
                <a:spcBef>
                  <a:spcPct val="0"/>
                </a:spcBef>
              </a:pPr>
              <a:t>8</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Tree>
    <p:extLst>
      <p:ext uri="{BB962C8B-B14F-4D97-AF65-F5344CB8AC3E}">
        <p14:creationId xmlns:p14="http://schemas.microsoft.com/office/powerpoint/2010/main" val="111878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74222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829" indent="-280918">
              <a:spcBef>
                <a:spcPct val="30000"/>
              </a:spcBef>
              <a:defRPr sz="1200">
                <a:solidFill>
                  <a:schemeClr val="tx1"/>
                </a:solidFill>
                <a:latin typeface="Calibri" pitchFamily="34" charset="0"/>
              </a:defRPr>
            </a:lvl2pPr>
            <a:lvl3pPr marL="1131604" indent="-223781">
              <a:spcBef>
                <a:spcPct val="30000"/>
              </a:spcBef>
              <a:defRPr sz="1200">
                <a:solidFill>
                  <a:schemeClr val="tx1"/>
                </a:solidFill>
                <a:latin typeface="Calibri" pitchFamily="34" charset="0"/>
              </a:defRPr>
            </a:lvl3pPr>
            <a:lvl4pPr marL="1585516" indent="-223781">
              <a:spcBef>
                <a:spcPct val="30000"/>
              </a:spcBef>
              <a:defRPr sz="1200">
                <a:solidFill>
                  <a:schemeClr val="tx1"/>
                </a:solidFill>
                <a:latin typeface="Calibri" pitchFamily="34" charset="0"/>
              </a:defRPr>
            </a:lvl4pPr>
            <a:lvl5pPr marL="2039428" indent="-223781">
              <a:spcBef>
                <a:spcPct val="30000"/>
              </a:spcBef>
              <a:defRPr sz="1200">
                <a:solidFill>
                  <a:schemeClr val="tx1"/>
                </a:solidFill>
                <a:latin typeface="Calibri" pitchFamily="34" charset="0"/>
              </a:defRPr>
            </a:lvl5pPr>
            <a:lvl6pPr marL="2496513" indent="-223781" defTabSz="457086" eaLnBrk="0" fontAlgn="base" hangingPunct="0">
              <a:spcBef>
                <a:spcPct val="30000"/>
              </a:spcBef>
              <a:spcAft>
                <a:spcPct val="0"/>
              </a:spcAft>
              <a:defRPr sz="1200">
                <a:solidFill>
                  <a:schemeClr val="tx1"/>
                </a:solidFill>
                <a:latin typeface="Calibri" pitchFamily="34" charset="0"/>
              </a:defRPr>
            </a:lvl6pPr>
            <a:lvl7pPr marL="2953599" indent="-223781" defTabSz="457086" eaLnBrk="0" fontAlgn="base" hangingPunct="0">
              <a:spcBef>
                <a:spcPct val="30000"/>
              </a:spcBef>
              <a:spcAft>
                <a:spcPct val="0"/>
              </a:spcAft>
              <a:defRPr sz="1200">
                <a:solidFill>
                  <a:schemeClr val="tx1"/>
                </a:solidFill>
                <a:latin typeface="Calibri" pitchFamily="34" charset="0"/>
              </a:defRPr>
            </a:lvl7pPr>
            <a:lvl8pPr marL="3410684" indent="-223781" defTabSz="457086" eaLnBrk="0" fontAlgn="base" hangingPunct="0">
              <a:spcBef>
                <a:spcPct val="30000"/>
              </a:spcBef>
              <a:spcAft>
                <a:spcPct val="0"/>
              </a:spcAft>
              <a:defRPr sz="1200">
                <a:solidFill>
                  <a:schemeClr val="tx1"/>
                </a:solidFill>
                <a:latin typeface="Calibri" pitchFamily="34" charset="0"/>
              </a:defRPr>
            </a:lvl8pPr>
            <a:lvl9pPr marL="3867770" indent="-223781" defTabSz="457086" eaLnBrk="0" fontAlgn="base" hangingPunct="0">
              <a:spcBef>
                <a:spcPct val="30000"/>
              </a:spcBef>
              <a:spcAft>
                <a:spcPct val="0"/>
              </a:spcAft>
              <a:defRPr sz="1200">
                <a:solidFill>
                  <a:schemeClr val="tx1"/>
                </a:solidFill>
                <a:latin typeface="Calibri" pitchFamily="34" charset="0"/>
              </a:defRPr>
            </a:lvl9pPr>
          </a:lstStyle>
          <a:p>
            <a:pPr>
              <a:spcBef>
                <a:spcPct val="0"/>
              </a:spcBef>
            </a:pPr>
            <a:fld id="{5D51372E-BB05-46F0-B573-4BE54002687A}" type="slidenum">
              <a:rPr lang="en-CA" altLang="en-US"/>
              <a:pPr>
                <a:spcBef>
                  <a:spcPct val="0"/>
                </a:spcBef>
              </a:pPr>
              <a:t>14</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829" indent="-280918">
              <a:spcBef>
                <a:spcPct val="30000"/>
              </a:spcBef>
              <a:defRPr sz="1200">
                <a:solidFill>
                  <a:schemeClr val="tx1"/>
                </a:solidFill>
                <a:latin typeface="Calibri" pitchFamily="34" charset="0"/>
              </a:defRPr>
            </a:lvl2pPr>
            <a:lvl3pPr marL="1131604" indent="-223781">
              <a:spcBef>
                <a:spcPct val="30000"/>
              </a:spcBef>
              <a:defRPr sz="1200">
                <a:solidFill>
                  <a:schemeClr val="tx1"/>
                </a:solidFill>
                <a:latin typeface="Calibri" pitchFamily="34" charset="0"/>
              </a:defRPr>
            </a:lvl3pPr>
            <a:lvl4pPr marL="1585516" indent="-223781">
              <a:spcBef>
                <a:spcPct val="30000"/>
              </a:spcBef>
              <a:defRPr sz="1200">
                <a:solidFill>
                  <a:schemeClr val="tx1"/>
                </a:solidFill>
                <a:latin typeface="Calibri" pitchFamily="34" charset="0"/>
              </a:defRPr>
            </a:lvl4pPr>
            <a:lvl5pPr marL="2039428" indent="-223781">
              <a:spcBef>
                <a:spcPct val="30000"/>
              </a:spcBef>
              <a:defRPr sz="1200">
                <a:solidFill>
                  <a:schemeClr val="tx1"/>
                </a:solidFill>
                <a:latin typeface="Calibri" pitchFamily="34" charset="0"/>
              </a:defRPr>
            </a:lvl5pPr>
            <a:lvl6pPr marL="2496513" indent="-223781" defTabSz="457086" eaLnBrk="0" fontAlgn="base" hangingPunct="0">
              <a:spcBef>
                <a:spcPct val="30000"/>
              </a:spcBef>
              <a:spcAft>
                <a:spcPct val="0"/>
              </a:spcAft>
              <a:defRPr sz="1200">
                <a:solidFill>
                  <a:schemeClr val="tx1"/>
                </a:solidFill>
                <a:latin typeface="Calibri" pitchFamily="34" charset="0"/>
              </a:defRPr>
            </a:lvl6pPr>
            <a:lvl7pPr marL="2953599" indent="-223781" defTabSz="457086" eaLnBrk="0" fontAlgn="base" hangingPunct="0">
              <a:spcBef>
                <a:spcPct val="30000"/>
              </a:spcBef>
              <a:spcAft>
                <a:spcPct val="0"/>
              </a:spcAft>
              <a:defRPr sz="1200">
                <a:solidFill>
                  <a:schemeClr val="tx1"/>
                </a:solidFill>
                <a:latin typeface="Calibri" pitchFamily="34" charset="0"/>
              </a:defRPr>
            </a:lvl7pPr>
            <a:lvl8pPr marL="3410684" indent="-223781" defTabSz="457086" eaLnBrk="0" fontAlgn="base" hangingPunct="0">
              <a:spcBef>
                <a:spcPct val="30000"/>
              </a:spcBef>
              <a:spcAft>
                <a:spcPct val="0"/>
              </a:spcAft>
              <a:defRPr sz="1200">
                <a:solidFill>
                  <a:schemeClr val="tx1"/>
                </a:solidFill>
                <a:latin typeface="Calibri" pitchFamily="34" charset="0"/>
              </a:defRPr>
            </a:lvl8pPr>
            <a:lvl9pPr marL="3867770" indent="-223781" defTabSz="457086" eaLnBrk="0" fontAlgn="base" hangingPunct="0">
              <a:spcBef>
                <a:spcPct val="30000"/>
              </a:spcBef>
              <a:spcAft>
                <a:spcPct val="0"/>
              </a:spcAft>
              <a:defRPr sz="1200">
                <a:solidFill>
                  <a:schemeClr val="tx1"/>
                </a:solidFill>
                <a:latin typeface="Calibri" pitchFamily="34" charset="0"/>
              </a:defRPr>
            </a:lvl9pPr>
          </a:lstStyle>
          <a:p>
            <a:pPr>
              <a:spcBef>
                <a:spcPct val="0"/>
              </a:spcBef>
            </a:pPr>
            <a:fld id="{5D51372E-BB05-46F0-B573-4BE54002687A}" type="slidenum">
              <a:rPr lang="en-CA" altLang="en-US"/>
              <a:pPr>
                <a:spcBef>
                  <a:spcPct val="0"/>
                </a:spcBef>
              </a:pPr>
              <a:t>15</a:t>
            </a:fld>
            <a:endParaRPr lang="en-CA" altLang="en-US"/>
          </a:p>
        </p:txBody>
      </p:sp>
    </p:spTree>
    <p:extLst>
      <p:ext uri="{BB962C8B-B14F-4D97-AF65-F5344CB8AC3E}">
        <p14:creationId xmlns:p14="http://schemas.microsoft.com/office/powerpoint/2010/main" val="414622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pres_template_NRCAN_A_cover_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35879" cy="6858000"/>
          </a:xfrm>
          <a:prstGeom prst="rect">
            <a:avLst/>
          </a:prstGeom>
        </p:spPr>
      </p:pic>
      <p:sp>
        <p:nvSpPr>
          <p:cNvPr id="2" name="Title 1"/>
          <p:cNvSpPr>
            <a:spLocks noGrp="1"/>
          </p:cNvSpPr>
          <p:nvPr>
            <p:ph type="ctrTitle" hasCustomPrompt="1"/>
          </p:nvPr>
        </p:nvSpPr>
        <p:spPr>
          <a:xfrm>
            <a:off x="526225" y="1695982"/>
            <a:ext cx="5890035" cy="1470025"/>
          </a:xfrm>
        </p:spPr>
        <p:txBody>
          <a:bodyPr/>
          <a:lstStyle>
            <a:lvl1pPr algn="l">
              <a:defRPr>
                <a:solidFill>
                  <a:schemeClr val="accent1">
                    <a:lumMod val="50000"/>
                  </a:schemeClr>
                </a:solidFill>
              </a:defRPr>
            </a:lvl1pPr>
          </a:lstStyle>
          <a:p>
            <a:r>
              <a:rPr lang="en-CA" dirty="0" smtClean="0"/>
              <a:t>Title goes here</a:t>
            </a:r>
            <a:endParaRPr lang="en-US" dirty="0"/>
          </a:p>
        </p:txBody>
      </p:sp>
      <p:sp>
        <p:nvSpPr>
          <p:cNvPr id="3" name="Subtitle 2"/>
          <p:cNvSpPr>
            <a:spLocks noGrp="1"/>
          </p:cNvSpPr>
          <p:nvPr>
            <p:ph type="subTitle" idx="1" hasCustomPrompt="1"/>
          </p:nvPr>
        </p:nvSpPr>
        <p:spPr>
          <a:xfrm>
            <a:off x="526224" y="3301031"/>
            <a:ext cx="7772400" cy="1752600"/>
          </a:xfrm>
        </p:spPr>
        <p:txBody>
          <a:bodyPr/>
          <a:lstStyle>
            <a:lvl1pPr marL="0" indent="0" algn="l">
              <a:buNone/>
              <a:defRPr>
                <a:solidFill>
                  <a:schemeClr val="accent1">
                    <a:lumMod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Subtitle</a:t>
            </a:r>
            <a:endParaRPr lang="en-US" dirty="0"/>
          </a:p>
        </p:txBody>
      </p:sp>
    </p:spTree>
    <p:extLst>
      <p:ext uri="{BB962C8B-B14F-4D97-AF65-F5344CB8AC3E}">
        <p14:creationId xmlns:p14="http://schemas.microsoft.com/office/powerpoint/2010/main" val="233991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0D4D67D-6CD0-4F9C-AF73-23D04D3E675B}" type="slidenum">
              <a:rPr lang="en-CA" smtClean="0"/>
              <a:t>‹#›</a:t>
            </a:fld>
            <a:endParaRPr lang="en-CA"/>
          </a:p>
        </p:txBody>
      </p:sp>
    </p:spTree>
    <p:extLst>
      <p:ext uri="{BB962C8B-B14F-4D97-AF65-F5344CB8AC3E}">
        <p14:creationId xmlns:p14="http://schemas.microsoft.com/office/powerpoint/2010/main" val="32631253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res_template_NRCAN_A_inside_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135879" cy="6858000"/>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583824" y="92076"/>
            <a:ext cx="4686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4D67D-6CD0-4F9C-AF73-23D04D3E675B}" type="slidenum">
              <a:rPr lang="en-CA" smtClean="0"/>
              <a:t>‹#›</a:t>
            </a:fld>
            <a:endParaRPr lang="en-CA"/>
          </a:p>
        </p:txBody>
      </p:sp>
      <p:sp>
        <p:nvSpPr>
          <p:cNvPr id="8" name="TextBox 7"/>
          <p:cNvSpPr txBox="1"/>
          <p:nvPr/>
        </p:nvSpPr>
        <p:spPr>
          <a:xfrm>
            <a:off x="166224" y="5780755"/>
            <a:ext cx="4973432" cy="338554"/>
          </a:xfrm>
          <a:prstGeom prst="rect">
            <a:avLst/>
          </a:prstGeom>
          <a:noFill/>
        </p:spPr>
        <p:txBody>
          <a:bodyPr wrap="square" rtlCol="0">
            <a:spAutoFit/>
          </a:bodyPr>
          <a:lstStyle/>
          <a:p>
            <a:r>
              <a:rPr lang="en-CA" sz="800" kern="1200" dirty="0" smtClean="0">
                <a:solidFill>
                  <a:schemeClr val="tx1"/>
                </a:solidFill>
                <a:effectLst/>
                <a:latin typeface="Arial"/>
                <a:ea typeface="+mn-ea"/>
                <a:cs typeface="Arial"/>
              </a:rPr>
              <a:t>© Her Majesty the Queen in Right of Canada, as represented by the Minister of Natural Resources, 2017</a:t>
            </a:r>
          </a:p>
          <a:p>
            <a:endParaRPr lang="en-US" sz="800" dirty="0">
              <a:latin typeface="Arial"/>
              <a:cs typeface="Arial"/>
            </a:endParaRPr>
          </a:p>
        </p:txBody>
      </p:sp>
    </p:spTree>
    <p:extLst>
      <p:ext uri="{BB962C8B-B14F-4D97-AF65-F5344CB8AC3E}">
        <p14:creationId xmlns:p14="http://schemas.microsoft.com/office/powerpoint/2010/main" val="243152874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1" latinLnBrk="0" hangingPunct="1">
        <a:spcBef>
          <a:spcPct val="0"/>
        </a:spcBef>
        <a:buNone/>
        <a:defRPr sz="4000" b="1" kern="1200">
          <a:solidFill>
            <a:schemeClr val="accent1">
              <a:lumMod val="50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hyperlink" Target="mailto:ERDmms@NRCan.gc.c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Grp="1" noChangeArrowheads="1"/>
          </p:cNvSpPr>
          <p:nvPr>
            <p:ph type="ctrTitle"/>
          </p:nvPr>
        </p:nvSpPr>
        <p:spPr>
          <a:xfrm>
            <a:off x="0" y="1760538"/>
            <a:ext cx="6876256" cy="2438400"/>
          </a:xfrm>
        </p:spPr>
        <p:txBody>
          <a:bodyPr>
            <a:normAutofit fontScale="90000"/>
          </a:bodyPr>
          <a:lstStyle/>
          <a:p>
            <a:pPr algn="ctr" eaLnBrk="1" hangingPunct="1"/>
            <a:r>
              <a:rPr lang="en-US" altLang="en-US" sz="3000" dirty="0" smtClean="0"/>
              <a:t>Explosives Safety &amp; Security Branch (ESSB)</a:t>
            </a:r>
            <a:br>
              <a:rPr lang="en-US" altLang="en-US" sz="3000" dirty="0" smtClean="0"/>
            </a:br>
            <a:r>
              <a:rPr lang="en-US" altLang="en-US" sz="2800" dirty="0" smtClean="0"/>
              <a:t/>
            </a:r>
            <a:br>
              <a:rPr lang="en-US" altLang="en-US" sz="2800" dirty="0" smtClean="0"/>
            </a:br>
            <a:r>
              <a:rPr lang="en-US" altLang="en-US" sz="1500" dirty="0" smtClean="0"/>
              <a:t/>
            </a:r>
            <a:br>
              <a:rPr lang="en-US" altLang="en-US" sz="1500" dirty="0" smtClean="0"/>
            </a:br>
            <a:r>
              <a:rPr lang="en-US" altLang="en-US" sz="2800" dirty="0" smtClean="0"/>
              <a:t>Explosives Program - Update</a:t>
            </a:r>
            <a:r>
              <a:rPr lang="en-US" altLang="en-US" sz="1000" dirty="0" smtClean="0"/>
              <a:t/>
            </a:r>
            <a:br>
              <a:rPr lang="en-US" altLang="en-US" sz="1000" dirty="0" smtClean="0"/>
            </a:br>
            <a:endParaRPr lang="en-US" altLang="en-US" sz="2800" dirty="0" smtClean="0"/>
          </a:p>
        </p:txBody>
      </p:sp>
      <p:sp>
        <p:nvSpPr>
          <p:cNvPr id="6147" name="Rectangle 14"/>
          <p:cNvSpPr>
            <a:spLocks noGrp="1" noChangeArrowheads="1"/>
          </p:cNvSpPr>
          <p:nvPr>
            <p:ph type="subTitle" idx="1"/>
          </p:nvPr>
        </p:nvSpPr>
        <p:spPr>
          <a:xfrm>
            <a:off x="785813" y="4206875"/>
            <a:ext cx="7772400" cy="2405063"/>
          </a:xfrm>
        </p:spPr>
        <p:txBody>
          <a:bodyPr/>
          <a:lstStyle/>
          <a:p>
            <a:pPr eaLnBrk="1" hangingPunct="1">
              <a:defRPr/>
            </a:pPr>
            <a:r>
              <a:rPr lang="en-CA" altLang="en-US" sz="2000" dirty="0" smtClean="0"/>
              <a:t>Meeting with CEAEC</a:t>
            </a:r>
          </a:p>
          <a:p>
            <a:pPr eaLnBrk="1" hangingPunct="1">
              <a:defRPr/>
            </a:pPr>
            <a:r>
              <a:rPr lang="en-CA" altLang="en-US" sz="2000" dirty="0" smtClean="0"/>
              <a:t>Ottawa  –  November 2019</a:t>
            </a:r>
          </a:p>
        </p:txBody>
      </p:sp>
      <p:sp>
        <p:nvSpPr>
          <p:cNvPr id="14340" name="Text Box 4"/>
          <p:cNvSpPr txBox="1">
            <a:spLocks noChangeArrowheads="1"/>
          </p:cNvSpPr>
          <p:nvPr/>
        </p:nvSpPr>
        <p:spPr bwMode="auto">
          <a:xfrm>
            <a:off x="6096000" y="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a:spcBef>
                <a:spcPct val="50000"/>
              </a:spcBef>
              <a:buClrTx/>
              <a:buFontTx/>
              <a:buNone/>
            </a:pPr>
            <a:endParaRPr lang="en-CA" altLang="en-US" sz="2400">
              <a:latin typeface="Times" pitchFamily="18" charset="0"/>
            </a:endParaRPr>
          </a:p>
        </p:txBody>
      </p:sp>
      <p:sp>
        <p:nvSpPr>
          <p:cNvPr id="14341" name="Text Box 5"/>
          <p:cNvSpPr txBox="1">
            <a:spLocks noChangeArrowheads="1"/>
          </p:cNvSpPr>
          <p:nvPr/>
        </p:nvSpPr>
        <p:spPr bwMode="auto">
          <a:xfrm>
            <a:off x="6629400" y="5638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50000"/>
              </a:spcBef>
              <a:buClrTx/>
              <a:buFontTx/>
              <a:buNone/>
            </a:pPr>
            <a:endParaRPr lang="en-CA" altLang="en-US" sz="1800">
              <a:latin typeface="Arial"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57201" y="1956768"/>
            <a:ext cx="8229596" cy="524405"/>
          </a:xfrm>
          <a:prstGeom prst="roundRect">
            <a:avLst/>
          </a:prstGeom>
          <a:gradFill flip="none" rotWithShape="1">
            <a:gsLst>
              <a:gs pos="0">
                <a:srgbClr val="9EB9BE">
                  <a:tint val="66000"/>
                  <a:satMod val="160000"/>
                </a:srgbClr>
              </a:gs>
              <a:gs pos="50000">
                <a:srgbClr val="9EB9BE">
                  <a:tint val="44500"/>
                  <a:satMod val="160000"/>
                </a:srgbClr>
              </a:gs>
              <a:gs pos="100000">
                <a:srgbClr val="9EB9BE">
                  <a:tint val="23500"/>
                  <a:satMod val="160000"/>
                </a:srgbClr>
              </a:gs>
            </a:gsLst>
            <a:lin ang="16200000" scaled="1"/>
            <a:tileRect/>
          </a:gradFill>
          <a:ln w="38100">
            <a:solidFill>
              <a:srgbClr val="6C939B"/>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sp>
        <p:nvSpPr>
          <p:cNvPr id="2" name="Title 1"/>
          <p:cNvSpPr>
            <a:spLocks noGrp="1"/>
          </p:cNvSpPr>
          <p:nvPr>
            <p:ph type="title"/>
          </p:nvPr>
        </p:nvSpPr>
        <p:spPr/>
        <p:txBody>
          <a:bodyPr>
            <a:normAutofit fontScale="90000"/>
          </a:bodyPr>
          <a:lstStyle/>
          <a:p>
            <a:r>
              <a:rPr lang="en-CA" dirty="0"/>
              <a:t>Overview – Risk-Based Inspection Plan </a:t>
            </a:r>
          </a:p>
        </p:txBody>
      </p:sp>
      <p:sp>
        <p:nvSpPr>
          <p:cNvPr id="3" name="Content Placeholder 2"/>
          <p:cNvSpPr>
            <a:spLocks noGrp="1"/>
          </p:cNvSpPr>
          <p:nvPr>
            <p:ph idx="1"/>
          </p:nvPr>
        </p:nvSpPr>
        <p:spPr>
          <a:xfrm>
            <a:off x="457201" y="2008949"/>
            <a:ext cx="8229596" cy="472224"/>
          </a:xfrm>
        </p:spPr>
        <p:txBody>
          <a:bodyPr/>
          <a:lstStyle/>
          <a:p>
            <a:pPr marL="0" indent="0" algn="ctr">
              <a:buNone/>
            </a:pPr>
            <a:r>
              <a:rPr lang="en-CA" sz="2400" b="1" dirty="0"/>
              <a:t>Goal: </a:t>
            </a:r>
            <a:r>
              <a:rPr lang="en-CA" sz="2400" dirty="0"/>
              <a:t>Focus inspection resources on higher risk licenced sites  </a:t>
            </a:r>
          </a:p>
          <a:p>
            <a:pPr marL="0" indent="0">
              <a:buNone/>
            </a:pPr>
            <a:endParaRPr lang="en-CA" sz="2100" dirty="0"/>
          </a:p>
        </p:txBody>
      </p:sp>
      <p:sp>
        <p:nvSpPr>
          <p:cNvPr id="14" name="Rounded Rectangle 13"/>
          <p:cNvSpPr/>
          <p:nvPr/>
        </p:nvSpPr>
        <p:spPr>
          <a:xfrm>
            <a:off x="457200" y="2657049"/>
            <a:ext cx="3996000" cy="2751521"/>
          </a:xfrm>
          <a:prstGeom prst="roundRect">
            <a:avLst/>
          </a:prstGeom>
          <a:gradFill flip="none" rotWithShape="1">
            <a:gsLst>
              <a:gs pos="0">
                <a:srgbClr val="9EB9BE">
                  <a:tint val="66000"/>
                  <a:satMod val="160000"/>
                </a:srgbClr>
              </a:gs>
              <a:gs pos="50000">
                <a:srgbClr val="9EB9BE">
                  <a:tint val="44500"/>
                  <a:satMod val="160000"/>
                </a:srgbClr>
              </a:gs>
              <a:gs pos="100000">
                <a:srgbClr val="9EB9BE">
                  <a:tint val="23500"/>
                  <a:satMod val="160000"/>
                </a:srgbClr>
              </a:gs>
            </a:gsLst>
            <a:lin ang="16200000" scaled="1"/>
            <a:tileRect/>
          </a:gradFill>
          <a:ln w="38100">
            <a:solidFill>
              <a:srgbClr val="6C939B"/>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sp>
        <p:nvSpPr>
          <p:cNvPr id="15" name="Rounded Rectangle 14"/>
          <p:cNvSpPr/>
          <p:nvPr/>
        </p:nvSpPr>
        <p:spPr>
          <a:xfrm>
            <a:off x="4690796" y="2657049"/>
            <a:ext cx="3996000" cy="2751521"/>
          </a:xfrm>
          <a:prstGeom prst="roundRect">
            <a:avLst/>
          </a:prstGeom>
          <a:gradFill flip="none" rotWithShape="1">
            <a:gsLst>
              <a:gs pos="0">
                <a:srgbClr val="9EB9BE">
                  <a:tint val="66000"/>
                  <a:satMod val="160000"/>
                </a:srgbClr>
              </a:gs>
              <a:gs pos="50000">
                <a:srgbClr val="9EB9BE">
                  <a:tint val="44500"/>
                  <a:satMod val="160000"/>
                </a:srgbClr>
              </a:gs>
              <a:gs pos="100000">
                <a:srgbClr val="9EB9BE">
                  <a:tint val="23500"/>
                  <a:satMod val="160000"/>
                </a:srgbClr>
              </a:gs>
            </a:gsLst>
            <a:lin ang="16200000" scaled="1"/>
            <a:tileRect/>
          </a:gradFill>
          <a:ln w="38100">
            <a:solidFill>
              <a:srgbClr val="6C939B"/>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sp>
        <p:nvSpPr>
          <p:cNvPr id="12" name="Content Placeholder 2"/>
          <p:cNvSpPr txBox="1">
            <a:spLocks/>
          </p:cNvSpPr>
          <p:nvPr/>
        </p:nvSpPr>
        <p:spPr bwMode="auto">
          <a:xfrm>
            <a:off x="497700" y="2817240"/>
            <a:ext cx="3915000" cy="273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486879"/>
              </a:buClr>
              <a:buFont typeface="Wingdings" charset="2"/>
              <a:buChar char="§"/>
              <a:defRPr sz="3200" kern="1200">
                <a:solidFill>
                  <a:schemeClr val="tx1"/>
                </a:solidFill>
                <a:latin typeface="Myriad Pro"/>
                <a:ea typeface="Myriad Pro"/>
                <a:cs typeface="Myriad Pro"/>
              </a:defRPr>
            </a:lvl1pPr>
            <a:lvl2pPr marL="742950" indent="-285750" algn="l" defTabSz="457200" rtl="0" eaLnBrk="1" fontAlgn="base" hangingPunct="1">
              <a:spcBef>
                <a:spcPct val="20000"/>
              </a:spcBef>
              <a:spcAft>
                <a:spcPct val="0"/>
              </a:spcAft>
              <a:buClr>
                <a:srgbClr val="486879"/>
              </a:buClr>
              <a:buFont typeface="Wingdings" charset="2"/>
              <a:buChar char="§"/>
              <a:defRPr sz="2800" kern="1200">
                <a:solidFill>
                  <a:schemeClr val="tx1"/>
                </a:solidFill>
                <a:latin typeface="Myriad Pro"/>
                <a:ea typeface="Myriad Pro"/>
                <a:cs typeface="Myriad Pro"/>
              </a:defRPr>
            </a:lvl2pPr>
            <a:lvl3pPr marL="1143000" indent="-228600" algn="l" defTabSz="457200" rtl="0" eaLnBrk="1" fontAlgn="base" hangingPunct="1">
              <a:spcBef>
                <a:spcPct val="20000"/>
              </a:spcBef>
              <a:spcAft>
                <a:spcPct val="0"/>
              </a:spcAft>
              <a:buClr>
                <a:srgbClr val="486879"/>
              </a:buClr>
              <a:buFont typeface="Wingdings" charset="2"/>
              <a:buChar char="§"/>
              <a:defRPr sz="2400" kern="1200">
                <a:solidFill>
                  <a:schemeClr val="tx1"/>
                </a:solidFill>
                <a:latin typeface="Myriad Pro"/>
                <a:ea typeface="Myriad Pro"/>
                <a:cs typeface="Myriad Pro"/>
              </a:defRPr>
            </a:lvl3pPr>
            <a:lvl4pPr marL="1600200" indent="-228600" algn="l" defTabSz="457200" rtl="0" eaLnBrk="1" fontAlgn="base" hangingPunct="1">
              <a:spcBef>
                <a:spcPct val="20000"/>
              </a:spcBef>
              <a:spcAft>
                <a:spcPct val="0"/>
              </a:spcAft>
              <a:buClr>
                <a:srgbClr val="486879"/>
              </a:buClr>
              <a:buFont typeface="Wingdings" charset="2"/>
              <a:buChar char="§"/>
              <a:defRPr sz="2000" kern="1200">
                <a:solidFill>
                  <a:schemeClr val="tx1"/>
                </a:solidFill>
                <a:latin typeface="Myriad Pro"/>
                <a:ea typeface="Myriad Pro"/>
                <a:cs typeface="Myriad Pro"/>
              </a:defRPr>
            </a:lvl4pPr>
            <a:lvl5pPr marL="2057400" indent="-228600" algn="l" defTabSz="457200" rtl="0" eaLnBrk="1" fontAlgn="base" hangingPunct="1">
              <a:spcBef>
                <a:spcPct val="20000"/>
              </a:spcBef>
              <a:spcAft>
                <a:spcPct val="0"/>
              </a:spcAft>
              <a:buClr>
                <a:srgbClr val="486879"/>
              </a:buClr>
              <a:buFont typeface="Wingdings" charset="2"/>
              <a:buChar char="§"/>
              <a:defRPr sz="20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900"/>
              </a:spcBef>
              <a:buNone/>
            </a:pPr>
            <a:r>
              <a:rPr lang="en-CA" sz="2100" b="1" dirty="0"/>
              <a:t>Method</a:t>
            </a:r>
          </a:p>
          <a:p>
            <a:pPr marL="0" indent="0">
              <a:buNone/>
            </a:pPr>
            <a:r>
              <a:rPr lang="en-CA" sz="1800" dirty="0"/>
              <a:t>- Identify and quantify risk criteria to rank licenced sites by risk order</a:t>
            </a:r>
          </a:p>
          <a:p>
            <a:pPr marL="0" indent="0">
              <a:buNone/>
            </a:pPr>
            <a:r>
              <a:rPr lang="en-CA" sz="1800" dirty="0"/>
              <a:t>- Use a fact-based methodology to build inspection plans based on well-founded risk criteria</a:t>
            </a:r>
          </a:p>
        </p:txBody>
      </p:sp>
      <p:sp>
        <p:nvSpPr>
          <p:cNvPr id="16" name="Content Placeholder 2"/>
          <p:cNvSpPr txBox="1">
            <a:spLocks/>
          </p:cNvSpPr>
          <p:nvPr/>
        </p:nvSpPr>
        <p:spPr bwMode="auto">
          <a:xfrm>
            <a:off x="4800468" y="2817240"/>
            <a:ext cx="3915000" cy="259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486879"/>
              </a:buClr>
              <a:buFont typeface="Wingdings" charset="2"/>
              <a:buChar char="§"/>
              <a:defRPr sz="3200" kern="1200">
                <a:solidFill>
                  <a:schemeClr val="tx1"/>
                </a:solidFill>
                <a:latin typeface="Myriad Pro"/>
                <a:ea typeface="Myriad Pro"/>
                <a:cs typeface="Myriad Pro"/>
              </a:defRPr>
            </a:lvl1pPr>
            <a:lvl2pPr marL="742950" indent="-285750" algn="l" defTabSz="457200" rtl="0" eaLnBrk="1" fontAlgn="base" hangingPunct="1">
              <a:spcBef>
                <a:spcPct val="20000"/>
              </a:spcBef>
              <a:spcAft>
                <a:spcPct val="0"/>
              </a:spcAft>
              <a:buClr>
                <a:srgbClr val="486879"/>
              </a:buClr>
              <a:buFont typeface="Wingdings" charset="2"/>
              <a:buChar char="§"/>
              <a:defRPr sz="2800" kern="1200">
                <a:solidFill>
                  <a:schemeClr val="tx1"/>
                </a:solidFill>
                <a:latin typeface="Myriad Pro"/>
                <a:ea typeface="Myriad Pro"/>
                <a:cs typeface="Myriad Pro"/>
              </a:defRPr>
            </a:lvl2pPr>
            <a:lvl3pPr marL="1143000" indent="-228600" algn="l" defTabSz="457200" rtl="0" eaLnBrk="1" fontAlgn="base" hangingPunct="1">
              <a:spcBef>
                <a:spcPct val="20000"/>
              </a:spcBef>
              <a:spcAft>
                <a:spcPct val="0"/>
              </a:spcAft>
              <a:buClr>
                <a:srgbClr val="486879"/>
              </a:buClr>
              <a:buFont typeface="Wingdings" charset="2"/>
              <a:buChar char="§"/>
              <a:defRPr sz="2400" kern="1200">
                <a:solidFill>
                  <a:schemeClr val="tx1"/>
                </a:solidFill>
                <a:latin typeface="Myriad Pro"/>
                <a:ea typeface="Myriad Pro"/>
                <a:cs typeface="Myriad Pro"/>
              </a:defRPr>
            </a:lvl3pPr>
            <a:lvl4pPr marL="1600200" indent="-228600" algn="l" defTabSz="457200" rtl="0" eaLnBrk="1" fontAlgn="base" hangingPunct="1">
              <a:spcBef>
                <a:spcPct val="20000"/>
              </a:spcBef>
              <a:spcAft>
                <a:spcPct val="0"/>
              </a:spcAft>
              <a:buClr>
                <a:srgbClr val="486879"/>
              </a:buClr>
              <a:buFont typeface="Wingdings" charset="2"/>
              <a:buChar char="§"/>
              <a:defRPr sz="2000" kern="1200">
                <a:solidFill>
                  <a:schemeClr val="tx1"/>
                </a:solidFill>
                <a:latin typeface="Myriad Pro"/>
                <a:ea typeface="Myriad Pro"/>
                <a:cs typeface="Myriad Pro"/>
              </a:defRPr>
            </a:lvl4pPr>
            <a:lvl5pPr marL="2057400" indent="-228600" algn="l" defTabSz="457200" rtl="0" eaLnBrk="1" fontAlgn="base" hangingPunct="1">
              <a:spcBef>
                <a:spcPct val="20000"/>
              </a:spcBef>
              <a:spcAft>
                <a:spcPct val="0"/>
              </a:spcAft>
              <a:buClr>
                <a:srgbClr val="486879"/>
              </a:buClr>
              <a:buFont typeface="Wingdings" charset="2"/>
              <a:buChar char="§"/>
              <a:defRPr sz="20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900"/>
              </a:spcBef>
              <a:buNone/>
            </a:pPr>
            <a:r>
              <a:rPr lang="en-CA" sz="2100" b="1" dirty="0"/>
              <a:t>Impact</a:t>
            </a:r>
          </a:p>
          <a:p>
            <a:pPr marL="0" indent="0">
              <a:buNone/>
            </a:pPr>
            <a:r>
              <a:rPr lang="en-CA" sz="1800" dirty="0"/>
              <a:t>- Inspection site visits are prioritized based on the sites’ risk</a:t>
            </a:r>
          </a:p>
          <a:p>
            <a:pPr marL="0" indent="0">
              <a:buNone/>
            </a:pPr>
            <a:r>
              <a:rPr lang="en-CA" sz="1800" dirty="0"/>
              <a:t> - Time and capital are freed for important </a:t>
            </a:r>
            <a:r>
              <a:rPr lang="en-CA" sz="1800" dirty="0" smtClean="0"/>
              <a:t>outreach </a:t>
            </a:r>
            <a:r>
              <a:rPr lang="en-CA" sz="1800" dirty="0"/>
              <a:t>programs</a:t>
            </a:r>
          </a:p>
          <a:p>
            <a:pPr marL="0" indent="0">
              <a:buNone/>
            </a:pPr>
            <a:r>
              <a:rPr lang="en-CA" sz="1800" dirty="0"/>
              <a:t>- Fewer overall trips, but focus on highest risk</a:t>
            </a:r>
          </a:p>
        </p:txBody>
      </p:sp>
      <p:sp>
        <p:nvSpPr>
          <p:cNvPr id="5" name="Slide Number Placeholder 4"/>
          <p:cNvSpPr>
            <a:spLocks noGrp="1"/>
          </p:cNvSpPr>
          <p:nvPr>
            <p:ph type="sldNum" sz="quarter" idx="12"/>
          </p:nvPr>
        </p:nvSpPr>
        <p:spPr/>
        <p:txBody>
          <a:bodyPr/>
          <a:lstStyle/>
          <a:p>
            <a:fld id="{E0D4D67D-6CD0-4F9C-AF73-23D04D3E675B}" type="slidenum">
              <a:rPr lang="en-CA" smtClean="0"/>
              <a:t>10</a:t>
            </a:fld>
            <a:endParaRPr lang="en-CA"/>
          </a:p>
        </p:txBody>
      </p:sp>
    </p:spTree>
    <p:extLst>
      <p:ext uri="{BB962C8B-B14F-4D97-AF65-F5344CB8AC3E}">
        <p14:creationId xmlns:p14="http://schemas.microsoft.com/office/powerpoint/2010/main" val="3373092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Risk-Based </a:t>
            </a:r>
            <a:r>
              <a:rPr lang="en-CA" dirty="0"/>
              <a:t>Inspection Plan - Summary</a:t>
            </a:r>
          </a:p>
        </p:txBody>
      </p:sp>
      <p:sp>
        <p:nvSpPr>
          <p:cNvPr id="7" name="Content Placeholder 2"/>
          <p:cNvSpPr>
            <a:spLocks noGrp="1"/>
          </p:cNvSpPr>
          <p:nvPr>
            <p:ph idx="1"/>
          </p:nvPr>
        </p:nvSpPr>
        <p:spPr>
          <a:xfrm>
            <a:off x="457200" y="1772816"/>
            <a:ext cx="4762872" cy="3312368"/>
          </a:xfrm>
        </p:spPr>
        <p:txBody>
          <a:bodyPr>
            <a:normAutofit/>
          </a:bodyPr>
          <a:lstStyle/>
          <a:p>
            <a:pPr marL="0" indent="0">
              <a:buNone/>
            </a:pPr>
            <a:r>
              <a:rPr lang="en-CA" sz="2000" dirty="0"/>
              <a:t>Compared to the </a:t>
            </a:r>
            <a:r>
              <a:rPr lang="en-CA" sz="2000" dirty="0" smtClean="0"/>
              <a:t>previously-used methodologies, </a:t>
            </a:r>
            <a:r>
              <a:rPr lang="en-CA" sz="2000" dirty="0"/>
              <a:t>the risk-based inspection </a:t>
            </a:r>
            <a:r>
              <a:rPr lang="en-CA" sz="2000" dirty="0" smtClean="0"/>
              <a:t>plan:</a:t>
            </a:r>
          </a:p>
          <a:p>
            <a:pPr marL="0" indent="0" algn="just">
              <a:buNone/>
            </a:pPr>
            <a:endParaRPr lang="en-CA" sz="2000" dirty="0" smtClean="0"/>
          </a:p>
          <a:p>
            <a:pPr algn="just"/>
            <a:r>
              <a:rPr lang="en-CA" sz="2000" dirty="0"/>
              <a:t>R</a:t>
            </a:r>
            <a:r>
              <a:rPr lang="en-CA" sz="2000" dirty="0" smtClean="0"/>
              <a:t>educes </a:t>
            </a:r>
            <a:r>
              <a:rPr lang="en-CA" sz="2000" dirty="0"/>
              <a:t>the number of site visits by </a:t>
            </a:r>
            <a:r>
              <a:rPr lang="en-CA" sz="2000" b="1" dirty="0"/>
              <a:t>9% </a:t>
            </a:r>
            <a:endParaRPr lang="en-CA" sz="2000" dirty="0" smtClean="0"/>
          </a:p>
          <a:p>
            <a:pPr algn="just"/>
            <a:r>
              <a:rPr lang="en-CA" sz="2000" dirty="0" smtClean="0"/>
              <a:t>Increases the </a:t>
            </a:r>
            <a:r>
              <a:rPr lang="en-CA" sz="2000" dirty="0"/>
              <a:t>ratio of visits to </a:t>
            </a:r>
            <a:r>
              <a:rPr lang="en-CA" sz="2000" dirty="0" smtClean="0"/>
              <a:t>high-risk </a:t>
            </a:r>
            <a:r>
              <a:rPr lang="en-CA" sz="2000" dirty="0"/>
              <a:t>sites by </a:t>
            </a:r>
            <a:r>
              <a:rPr lang="en-CA" sz="2000" b="1" dirty="0"/>
              <a:t>24% </a:t>
            </a:r>
          </a:p>
        </p:txBody>
      </p:sp>
      <p:sp>
        <p:nvSpPr>
          <p:cNvPr id="3" name="Rounded Rectangle 2"/>
          <p:cNvSpPr/>
          <p:nvPr/>
        </p:nvSpPr>
        <p:spPr>
          <a:xfrm>
            <a:off x="5650293" y="2204864"/>
            <a:ext cx="3036507" cy="2247424"/>
          </a:xfrm>
          <a:prstGeom prst="roundRect">
            <a:avLst/>
          </a:prstGeom>
          <a:solidFill>
            <a:schemeClr val="bg1">
              <a:lumMod val="95000"/>
            </a:schemeClr>
          </a:solidFill>
          <a:ln w="57150">
            <a:solidFill>
              <a:schemeClr val="tx1"/>
            </a:solidFill>
          </a:ln>
          <a:effectLst>
            <a:outerShdw blurRad="50800" dist="38100" dir="2700000" algn="tl" rotWithShape="0">
              <a:prstClr val="black">
                <a:alpha val="40000"/>
              </a:prstClr>
            </a:outerShdw>
          </a:effectLst>
        </p:spPr>
        <p:txBody>
          <a:bodyPr wrap="square">
            <a:spAutoFit/>
          </a:bodyPr>
          <a:lstStyle/>
          <a:p>
            <a:pPr algn="ctr"/>
            <a:r>
              <a:rPr lang="en-CA" sz="2100" b="1" dirty="0" smtClean="0">
                <a:latin typeface="Myriad Pro"/>
              </a:rPr>
              <a:t>Time </a:t>
            </a:r>
            <a:r>
              <a:rPr lang="en-CA" sz="2100" b="1" dirty="0">
                <a:latin typeface="Myriad Pro"/>
              </a:rPr>
              <a:t>and resource savings</a:t>
            </a:r>
          </a:p>
          <a:p>
            <a:pPr algn="ctr"/>
            <a:endParaRPr lang="en-CA" sz="2100" b="1" dirty="0">
              <a:latin typeface="Myriad Pro"/>
            </a:endParaRPr>
          </a:p>
          <a:p>
            <a:pPr algn="ctr"/>
            <a:endParaRPr lang="en-CA" sz="2100" b="1" dirty="0">
              <a:latin typeface="Myriad Pro"/>
            </a:endParaRPr>
          </a:p>
          <a:p>
            <a:endParaRPr lang="en-CA" sz="2100" b="1" dirty="0">
              <a:latin typeface="Myriad Pro"/>
            </a:endParaRPr>
          </a:p>
          <a:p>
            <a:pPr algn="ctr"/>
            <a:r>
              <a:rPr lang="en-CA" sz="2100" b="1" dirty="0" smtClean="0">
                <a:latin typeface="Myriad Pro"/>
              </a:rPr>
              <a:t> Outreach </a:t>
            </a:r>
            <a:r>
              <a:rPr lang="en-CA" sz="2100" b="1" dirty="0">
                <a:latin typeface="Myriad Pro"/>
              </a:rPr>
              <a:t>programs </a:t>
            </a:r>
          </a:p>
        </p:txBody>
      </p:sp>
      <p:sp>
        <p:nvSpPr>
          <p:cNvPr id="5" name="Down Arrow 4"/>
          <p:cNvSpPr/>
          <p:nvPr/>
        </p:nvSpPr>
        <p:spPr>
          <a:xfrm>
            <a:off x="6833504" y="3090317"/>
            <a:ext cx="859736" cy="815009"/>
          </a:xfrm>
          <a:prstGeom prst="downArrow">
            <a:avLst>
              <a:gd name="adj1" fmla="val 40970"/>
              <a:gd name="adj2" fmla="val 44443"/>
            </a:avLst>
          </a:prstGeom>
          <a:solidFill>
            <a:srgbClr val="9EB9BE"/>
          </a:solidFill>
          <a:ln w="38100"/>
        </p:spPr>
        <p:style>
          <a:lnRef idx="1">
            <a:schemeClr val="dk1"/>
          </a:lnRef>
          <a:fillRef idx="3">
            <a:schemeClr val="dk1"/>
          </a:fillRef>
          <a:effectRef idx="2">
            <a:schemeClr val="dk1"/>
          </a:effectRef>
          <a:fontRef idx="minor">
            <a:schemeClr val="lt1"/>
          </a:fontRef>
        </p:style>
        <p:txBody>
          <a:bodyPr rtlCol="0" anchor="ctr"/>
          <a:lstStyle/>
          <a:p>
            <a:pPr algn="ctr"/>
            <a:endParaRPr lang="en-CA" sz="1350"/>
          </a:p>
        </p:txBody>
      </p:sp>
      <p:sp>
        <p:nvSpPr>
          <p:cNvPr id="8" name="Slide Number Placeholder 7"/>
          <p:cNvSpPr>
            <a:spLocks noGrp="1"/>
          </p:cNvSpPr>
          <p:nvPr>
            <p:ph type="sldNum" sz="quarter" idx="12"/>
          </p:nvPr>
        </p:nvSpPr>
        <p:spPr/>
        <p:txBody>
          <a:bodyPr/>
          <a:lstStyle/>
          <a:p>
            <a:fld id="{E0D4D67D-6CD0-4F9C-AF73-23D04D3E675B}" type="slidenum">
              <a:rPr lang="en-CA" smtClean="0"/>
              <a:t>11</a:t>
            </a:fld>
            <a:endParaRPr lang="en-CA"/>
          </a:p>
        </p:txBody>
      </p:sp>
    </p:spTree>
    <p:extLst>
      <p:ext uri="{BB962C8B-B14F-4D97-AF65-F5344CB8AC3E}">
        <p14:creationId xmlns:p14="http://schemas.microsoft.com/office/powerpoint/2010/main" val="595322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105"/>
            <a:ext cx="8229600" cy="346049"/>
          </a:xfrm>
        </p:spPr>
        <p:txBody>
          <a:bodyPr>
            <a:normAutofit fontScale="90000"/>
          </a:bodyPr>
          <a:lstStyle/>
          <a:p>
            <a:r>
              <a:rPr lang="en-CA" altLang="en-US" sz="2400" dirty="0" smtClean="0"/>
              <a:t>ESSB </a:t>
            </a:r>
            <a:r>
              <a:rPr lang="en-CA" altLang="en-US" sz="2400" dirty="0"/>
              <a:t>Statistics</a:t>
            </a:r>
            <a:endParaRPr lang="en-CA" sz="2400" dirty="0"/>
          </a:p>
        </p:txBody>
      </p:sp>
      <p:sp>
        <p:nvSpPr>
          <p:cNvPr id="4" name="Slide Number Placeholder 3"/>
          <p:cNvSpPr>
            <a:spLocks noGrp="1"/>
          </p:cNvSpPr>
          <p:nvPr>
            <p:ph type="sldNum" sz="quarter" idx="12"/>
          </p:nvPr>
        </p:nvSpPr>
        <p:spPr/>
        <p:txBody>
          <a:bodyPr/>
          <a:lstStyle/>
          <a:p>
            <a:fld id="{E0D4D67D-6CD0-4F9C-AF73-23D04D3E675B}" type="slidenum">
              <a:rPr lang="en-CA" smtClean="0"/>
              <a:t>12</a:t>
            </a:fld>
            <a:endParaRPr lang="en-CA"/>
          </a:p>
        </p:txBody>
      </p:sp>
      <p:graphicFrame>
        <p:nvGraphicFramePr>
          <p:cNvPr id="6" name="Table 5"/>
          <p:cNvGraphicFramePr>
            <a:graphicFrameLocks noGrp="1"/>
          </p:cNvGraphicFramePr>
          <p:nvPr>
            <p:extLst>
              <p:ext uri="{D42A27DB-BD31-4B8C-83A1-F6EECF244321}">
                <p14:modId xmlns:p14="http://schemas.microsoft.com/office/powerpoint/2010/main" val="3612938296"/>
              </p:ext>
            </p:extLst>
          </p:nvPr>
        </p:nvGraphicFramePr>
        <p:xfrm>
          <a:off x="457200" y="548680"/>
          <a:ext cx="8218488" cy="5235288"/>
        </p:xfrm>
        <a:graphic>
          <a:graphicData uri="http://schemas.openxmlformats.org/drawingml/2006/table">
            <a:tbl>
              <a:tblPr firstRow="1" firstCol="1" bandRow="1">
                <a:tableStyleId>{5C22544A-7EE6-4342-B048-85BDC9FD1C3A}</a:tableStyleId>
              </a:tblPr>
              <a:tblGrid>
                <a:gridCol w="2254322">
                  <a:extLst>
                    <a:ext uri="{9D8B030D-6E8A-4147-A177-3AD203B41FA5}">
                      <a16:colId xmlns:a16="http://schemas.microsoft.com/office/drawing/2014/main" val="20000"/>
                    </a:ext>
                  </a:extLst>
                </a:gridCol>
                <a:gridCol w="2980503">
                  <a:extLst>
                    <a:ext uri="{9D8B030D-6E8A-4147-A177-3AD203B41FA5}">
                      <a16:colId xmlns:a16="http://schemas.microsoft.com/office/drawing/2014/main" val="20001"/>
                    </a:ext>
                  </a:extLst>
                </a:gridCol>
                <a:gridCol w="1491306">
                  <a:extLst>
                    <a:ext uri="{9D8B030D-6E8A-4147-A177-3AD203B41FA5}">
                      <a16:colId xmlns:a16="http://schemas.microsoft.com/office/drawing/2014/main" val="20002"/>
                    </a:ext>
                  </a:extLst>
                </a:gridCol>
                <a:gridCol w="1492357">
                  <a:extLst>
                    <a:ext uri="{9D8B030D-6E8A-4147-A177-3AD203B41FA5}">
                      <a16:colId xmlns:a16="http://schemas.microsoft.com/office/drawing/2014/main" val="20003"/>
                    </a:ext>
                  </a:extLst>
                </a:gridCol>
              </a:tblGrid>
              <a:tr h="501665">
                <a:tc gridSpan="2">
                  <a:txBody>
                    <a:bodyPr/>
                    <a:lstStyle/>
                    <a:p>
                      <a:pPr marL="121285" algn="ctr">
                        <a:spcAft>
                          <a:spcPts val="0"/>
                        </a:spcAft>
                      </a:pPr>
                      <a:r>
                        <a:rPr lang="en-CA" sz="1600" dirty="0" smtClean="0">
                          <a:effectLst/>
                          <a:latin typeface="Arial" pitchFamily="34" charset="0"/>
                          <a:cs typeface="Arial" pitchFamily="34" charset="0"/>
                        </a:rPr>
                        <a:t>Activity</a:t>
                      </a:r>
                      <a:endParaRPr lang="en-CA" sz="1600" dirty="0">
                        <a:effectLst/>
                        <a:latin typeface="Arial" pitchFamily="34" charset="0"/>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dirty="0"/>
                    </a:p>
                  </a:txBody>
                  <a:tcPr/>
                </a:tc>
                <a:tc>
                  <a:txBody>
                    <a:bodyPr/>
                    <a:lstStyle/>
                    <a:p>
                      <a:pPr algn="ctr">
                        <a:spcAft>
                          <a:spcPts val="0"/>
                        </a:spcAft>
                      </a:pPr>
                      <a:r>
                        <a:rPr lang="en-CA" sz="1600" baseline="0" dirty="0" smtClean="0">
                          <a:effectLst/>
                          <a:latin typeface="Arial" pitchFamily="34" charset="0"/>
                          <a:ea typeface="+mn-ea"/>
                          <a:cs typeface="Arial" pitchFamily="34" charset="0"/>
                        </a:rPr>
                        <a:t>FY 18-19 </a:t>
                      </a:r>
                    </a:p>
                  </a:txBody>
                  <a:tcPr marL="58358" marR="5835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1600" baseline="0" dirty="0" smtClean="0">
                          <a:effectLst/>
                          <a:latin typeface="Arial" pitchFamily="34" charset="0"/>
                          <a:ea typeface="+mn-ea"/>
                          <a:cs typeface="Arial" pitchFamily="34" charset="0"/>
                        </a:rPr>
                        <a:t>FY 19-20 (Q1-Q2)</a:t>
                      </a:r>
                    </a:p>
                  </a:txBody>
                  <a:tcPr marL="58358" marR="5835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6224">
                <a:tc rowSpan="3">
                  <a:txBody>
                    <a:bodyPr/>
                    <a:lstStyle/>
                    <a:p>
                      <a:pPr algn="ctr">
                        <a:spcAft>
                          <a:spcPts val="0"/>
                        </a:spcAft>
                      </a:pPr>
                      <a:r>
                        <a:rPr lang="en-CA" sz="1400" dirty="0" smtClean="0">
                          <a:effectLst/>
                          <a:latin typeface="Arial" pitchFamily="34" charset="0"/>
                          <a:cs typeface="Arial" pitchFamily="34" charset="0"/>
                        </a:rPr>
                        <a:t>Authorization</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a:effectLst/>
                          <a:latin typeface="Arial" pitchFamily="34" charset="0"/>
                          <a:cs typeface="Arial" pitchFamily="34" charset="0"/>
                        </a:rPr>
                        <a:t>Applications </a:t>
                      </a:r>
                      <a:r>
                        <a:rPr lang="en-CA" sz="1400" dirty="0" smtClean="0">
                          <a:effectLst/>
                          <a:latin typeface="Arial" pitchFamily="34" charset="0"/>
                          <a:cs typeface="Arial" pitchFamily="34" charset="0"/>
                        </a:rPr>
                        <a:t>received </a:t>
                      </a:r>
                      <a:r>
                        <a:rPr lang="en-CA" sz="800" dirty="0" smtClean="0">
                          <a:effectLst/>
                          <a:latin typeface="Arial" pitchFamily="34" charset="0"/>
                          <a:cs typeface="Arial" pitchFamily="34" charset="0"/>
                        </a:rPr>
                        <a:t>[indefinite</a:t>
                      </a:r>
                      <a:r>
                        <a:rPr lang="en-CA" sz="800" baseline="0" dirty="0" smtClean="0">
                          <a:effectLst/>
                          <a:latin typeface="Arial" pitchFamily="34" charset="0"/>
                          <a:cs typeface="Arial" pitchFamily="34" charset="0"/>
                        </a:rPr>
                        <a:t> period]</a:t>
                      </a:r>
                      <a:endParaRPr lang="en-CA" sz="8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369</a:t>
                      </a:r>
                      <a:endParaRPr lang="en-CA" sz="1400" dirty="0">
                        <a:solidFill>
                          <a:schemeClr val="tx1"/>
                        </a:solidFill>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207</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76224">
                <a:tc vMerge="1">
                  <a:txBody>
                    <a:bodyPr/>
                    <a:lstStyle/>
                    <a:p>
                      <a:pPr>
                        <a:spcAft>
                          <a:spcPts val="0"/>
                        </a:spcAft>
                      </a:pPr>
                      <a:endParaRPr lang="en-CA" sz="1400">
                        <a:effectLst/>
                        <a:latin typeface="Arial" pitchFamily="34" charset="0"/>
                        <a:ea typeface="Times New Roman"/>
                        <a:cs typeface="Arial" pitchFamily="34" charset="0"/>
                      </a:endParaRPr>
                    </a:p>
                  </a:txBody>
                  <a:tcPr marL="58358" marR="58358" marT="0" marB="0" anchor="b"/>
                </a:tc>
                <a:tc>
                  <a:txBody>
                    <a:bodyPr/>
                    <a:lstStyle/>
                    <a:p>
                      <a:pPr>
                        <a:spcAft>
                          <a:spcPts val="0"/>
                        </a:spcAft>
                      </a:pPr>
                      <a:r>
                        <a:rPr lang="en-CA" sz="1400" dirty="0" smtClean="0">
                          <a:effectLst/>
                          <a:latin typeface="Arial" pitchFamily="34" charset="0"/>
                          <a:cs typeface="Arial" pitchFamily="34" charset="0"/>
                        </a:rPr>
                        <a:t>Products tested</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43</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41</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14039">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pPr>
                      <a:r>
                        <a:rPr lang="en-CA" sz="1400" dirty="0" smtClean="0">
                          <a:effectLst/>
                          <a:latin typeface="Arial" pitchFamily="34" charset="0"/>
                          <a:cs typeface="Arial" pitchFamily="34" charset="0"/>
                        </a:rPr>
                        <a:t>Products approved</a:t>
                      </a:r>
                      <a:endParaRPr lang="en-CA" sz="1400" dirty="0">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9748</a:t>
                      </a:r>
                      <a:endParaRPr lang="en-CA" sz="1400" dirty="0">
                        <a:solidFill>
                          <a:schemeClr val="tx1"/>
                        </a:solidFill>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3335</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6224">
                <a:tc rowSpan="2">
                  <a:txBody>
                    <a:bodyPr/>
                    <a:lstStyle/>
                    <a:p>
                      <a:pPr algn="ctr">
                        <a:spcAft>
                          <a:spcPts val="0"/>
                        </a:spcAft>
                      </a:pPr>
                      <a:r>
                        <a:rPr lang="en-CA" sz="1400" dirty="0" smtClean="0">
                          <a:effectLst/>
                          <a:latin typeface="Arial" pitchFamily="34" charset="0"/>
                          <a:cs typeface="Arial" pitchFamily="34" charset="0"/>
                        </a:rPr>
                        <a:t>Active Import</a:t>
                      </a:r>
                      <a:r>
                        <a:rPr lang="en-CA" sz="1400" baseline="0" dirty="0" smtClean="0">
                          <a:effectLst/>
                          <a:latin typeface="Arial" pitchFamily="34" charset="0"/>
                          <a:cs typeface="Arial" pitchFamily="34" charset="0"/>
                        </a:rPr>
                        <a:t> </a:t>
                      </a:r>
                      <a:r>
                        <a:rPr lang="en-CA" sz="1400" dirty="0" smtClean="0">
                          <a:effectLst/>
                          <a:latin typeface="Arial" pitchFamily="34" charset="0"/>
                          <a:cs typeface="Arial" pitchFamily="34" charset="0"/>
                        </a:rPr>
                        <a:t>Permits</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smtClean="0">
                          <a:effectLst/>
                          <a:latin typeface="Arial" pitchFamily="34" charset="0"/>
                          <a:cs typeface="Arial" pitchFamily="34" charset="0"/>
                        </a:rPr>
                        <a:t>Annual</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248</a:t>
                      </a:r>
                      <a:endParaRPr lang="en-CA" sz="1400" dirty="0">
                        <a:solidFill>
                          <a:schemeClr val="tx1"/>
                        </a:solidFill>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252</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pPr>
                      <a:r>
                        <a:rPr lang="en-CA" sz="1400" dirty="0" smtClean="0">
                          <a:effectLst/>
                          <a:latin typeface="Arial" pitchFamily="34" charset="0"/>
                          <a:ea typeface="+mn-ea"/>
                          <a:cs typeface="Arial" pitchFamily="34" charset="0"/>
                        </a:rPr>
                        <a:t>Single</a:t>
                      </a:r>
                      <a:r>
                        <a:rPr lang="en-CA" sz="1400" baseline="0" dirty="0" smtClean="0">
                          <a:effectLst/>
                          <a:latin typeface="Arial" pitchFamily="34" charset="0"/>
                          <a:ea typeface="+mn-ea"/>
                          <a:cs typeface="Arial" pitchFamily="34" charset="0"/>
                        </a:rPr>
                        <a:t> Use</a:t>
                      </a:r>
                      <a:endParaRPr lang="en-CA" sz="1400" dirty="0">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119</a:t>
                      </a:r>
                      <a:endParaRPr lang="en-CA" sz="1400" dirty="0">
                        <a:solidFill>
                          <a:schemeClr val="tx1"/>
                        </a:solidFill>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124</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6224">
                <a:tc rowSpan="2">
                  <a:txBody>
                    <a:bodyPr/>
                    <a:lstStyle/>
                    <a:p>
                      <a:pPr algn="ctr">
                        <a:spcAft>
                          <a:spcPts val="0"/>
                        </a:spcAft>
                      </a:pPr>
                      <a:r>
                        <a:rPr lang="en-CA" sz="1400" dirty="0" smtClean="0">
                          <a:effectLst/>
                          <a:latin typeface="Arial" pitchFamily="34" charset="0"/>
                          <a:ea typeface="Times New Roman"/>
                          <a:cs typeface="Arial" pitchFamily="34" charset="0"/>
                        </a:rPr>
                        <a:t>Restricted Components</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smtClean="0">
                          <a:effectLst/>
                          <a:latin typeface="Arial" pitchFamily="34" charset="0"/>
                          <a:ea typeface="Times New Roman"/>
                          <a:cs typeface="Arial" pitchFamily="34" charset="0"/>
                        </a:rPr>
                        <a:t>Sites</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2139</a:t>
                      </a:r>
                      <a:endParaRPr lang="en-CA" sz="1400" dirty="0">
                        <a:solidFill>
                          <a:schemeClr val="tx1"/>
                        </a:solidFill>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2014</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276224">
                <a:tc vMerge="1">
                  <a:txBody>
                    <a:bodyPr/>
                    <a:lstStyle/>
                    <a:p>
                      <a:pPr algn="ctr">
                        <a:spcAft>
                          <a:spcPts val="0"/>
                        </a:spcAft>
                      </a:pP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smtClean="0">
                          <a:effectLst/>
                          <a:latin typeface="Arial" pitchFamily="34" charset="0"/>
                          <a:ea typeface="Times New Roman"/>
                          <a:cs typeface="Arial" pitchFamily="34" charset="0"/>
                        </a:rPr>
                        <a:t>Sellers</a:t>
                      </a:r>
                      <a:endParaRPr lang="en-CA" sz="1400" dirty="0">
                        <a:effectLst/>
                        <a:latin typeface="Arial" pitchFamily="34" charset="0"/>
                        <a:ea typeface="Times New Roman"/>
                        <a:cs typeface="Arial" pitchFamily="34" charset="0"/>
                      </a:endParaRPr>
                    </a:p>
                  </a:txBody>
                  <a:tcPr marL="58358" marR="58358" marT="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1646</a:t>
                      </a:r>
                      <a:endParaRPr lang="en-CA" sz="1400" dirty="0">
                        <a:solidFill>
                          <a:schemeClr val="tx1"/>
                        </a:solidFill>
                        <a:effectLst/>
                        <a:latin typeface="Arial" pitchFamily="34" charset="0"/>
                        <a:ea typeface="Times New Roman"/>
                        <a:cs typeface="Arial" pitchFamily="34" charset="0"/>
                      </a:endParaRPr>
                    </a:p>
                  </a:txBody>
                  <a:tcPr marL="58358" marR="58358" marT="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1528</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6224">
                <a:tc>
                  <a:txBody>
                    <a:bodyPr/>
                    <a:lstStyle/>
                    <a:p>
                      <a:pPr algn="ctr">
                        <a:spcAft>
                          <a:spcPts val="0"/>
                        </a:spcAft>
                      </a:pPr>
                      <a:r>
                        <a:rPr lang="en-CA" sz="1400" dirty="0" smtClean="0">
                          <a:effectLst/>
                          <a:latin typeface="Arial" pitchFamily="34" charset="0"/>
                          <a:cs typeface="Arial" pitchFamily="34" charset="0"/>
                        </a:rPr>
                        <a:t>Mobile</a:t>
                      </a:r>
                      <a:r>
                        <a:rPr lang="en-CA" sz="1400" baseline="0" dirty="0" smtClean="0">
                          <a:effectLst/>
                          <a:latin typeface="Arial" pitchFamily="34" charset="0"/>
                          <a:cs typeface="Arial" pitchFamily="34" charset="0"/>
                        </a:rPr>
                        <a:t> Process Units</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a:effectLst/>
                          <a:latin typeface="Arial" pitchFamily="34" charset="0"/>
                          <a:cs typeface="Arial" pitchFamily="34" charset="0"/>
                        </a:rPr>
                        <a:t>Active </a:t>
                      </a:r>
                      <a:r>
                        <a:rPr lang="en-CA" sz="1400" dirty="0" smtClean="0">
                          <a:effectLst/>
                          <a:latin typeface="Arial" pitchFamily="34" charset="0"/>
                          <a:cs typeface="Arial" pitchFamily="34" charset="0"/>
                        </a:rPr>
                        <a:t>and</a:t>
                      </a:r>
                      <a:r>
                        <a:rPr lang="en-CA" sz="1400" baseline="0" dirty="0" smtClean="0">
                          <a:effectLst/>
                          <a:latin typeface="Arial" pitchFamily="34" charset="0"/>
                          <a:cs typeface="Arial" pitchFamily="34" charset="0"/>
                        </a:rPr>
                        <a:t> in</a:t>
                      </a:r>
                      <a:r>
                        <a:rPr lang="en-CA" sz="1400" dirty="0" smtClean="0">
                          <a:effectLst/>
                          <a:latin typeface="Arial" pitchFamily="34" charset="0"/>
                          <a:cs typeface="Arial" pitchFamily="34" charset="0"/>
                        </a:rPr>
                        <a:t> </a:t>
                      </a:r>
                      <a:r>
                        <a:rPr lang="en-CA" sz="1400" dirty="0">
                          <a:effectLst/>
                          <a:latin typeface="Arial" pitchFamily="34" charset="0"/>
                          <a:cs typeface="Arial" pitchFamily="34" charset="0"/>
                        </a:rPr>
                        <a:t>operation</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206</a:t>
                      </a:r>
                      <a:endParaRPr lang="en-CA" sz="1400" dirty="0">
                        <a:solidFill>
                          <a:schemeClr val="tx1"/>
                        </a:solidFill>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203</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6224">
                <a:tc rowSpan="9">
                  <a:txBody>
                    <a:bodyPr/>
                    <a:lstStyle/>
                    <a:p>
                      <a:pPr algn="ctr">
                        <a:spcAft>
                          <a:spcPts val="0"/>
                        </a:spcAft>
                      </a:pPr>
                      <a:r>
                        <a:rPr lang="en-CA" sz="1400" dirty="0" smtClean="0">
                          <a:effectLst/>
                          <a:latin typeface="Arial" pitchFamily="34" charset="0"/>
                          <a:cs typeface="Arial" pitchFamily="34" charset="0"/>
                        </a:rPr>
                        <a:t>Active Licences</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574675" algn="l"/>
                        </a:tabLst>
                      </a:pPr>
                      <a:r>
                        <a:rPr lang="en-CA" sz="1400" dirty="0" smtClean="0">
                          <a:effectLst/>
                          <a:latin typeface="Arial" pitchFamily="34" charset="0"/>
                          <a:cs typeface="Arial" pitchFamily="34" charset="0"/>
                        </a:rPr>
                        <a:t>F&amp;S </a:t>
                      </a:r>
                      <a:r>
                        <a:rPr lang="en-CA" sz="1400" dirty="0">
                          <a:effectLst/>
                          <a:latin typeface="Arial" pitchFamily="34" charset="0"/>
                          <a:cs typeface="Arial" pitchFamily="34" charset="0"/>
                        </a:rPr>
                        <a:t>- </a:t>
                      </a:r>
                      <a:r>
                        <a:rPr lang="en-CA" sz="1400" dirty="0" smtClean="0">
                          <a:effectLst/>
                          <a:latin typeface="Arial" pitchFamily="34" charset="0"/>
                          <a:cs typeface="Arial" pitchFamily="34" charset="0"/>
                        </a:rPr>
                        <a:t>  Factory &amp; Satellite, Bulk </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175</a:t>
                      </a:r>
                      <a:endParaRPr lang="en-CA" sz="1400" dirty="0">
                        <a:solidFill>
                          <a:schemeClr val="tx1"/>
                        </a:solidFill>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180</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9"/>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marL="0" marR="0" indent="0" algn="l" defTabSz="457200" rtl="0" eaLnBrk="1" fontAlgn="auto" latinLnBrk="0" hangingPunct="1">
                        <a:lnSpc>
                          <a:spcPct val="100000"/>
                        </a:lnSpc>
                        <a:spcBef>
                          <a:spcPts val="0"/>
                        </a:spcBef>
                        <a:spcAft>
                          <a:spcPts val="0"/>
                        </a:spcAft>
                        <a:buClrTx/>
                        <a:buSzTx/>
                        <a:buFontTx/>
                        <a:buNone/>
                        <a:tabLst>
                          <a:tab pos="574675" algn="l"/>
                        </a:tabLst>
                        <a:defRPr/>
                      </a:pPr>
                      <a:r>
                        <a:rPr lang="en-CA" sz="1400" dirty="0" smtClean="0">
                          <a:effectLst/>
                          <a:latin typeface="Arial" pitchFamily="34" charset="0"/>
                          <a:cs typeface="Arial" pitchFamily="34" charset="0"/>
                        </a:rPr>
                        <a:t>F&amp;C -   Factory &amp; Certificate,</a:t>
                      </a:r>
                      <a:r>
                        <a:rPr lang="en-CA" sz="1400" baseline="0" dirty="0" smtClean="0">
                          <a:effectLst/>
                          <a:latin typeface="Arial" pitchFamily="34" charset="0"/>
                          <a:cs typeface="Arial" pitchFamily="34" charset="0"/>
                        </a:rPr>
                        <a:t> Other</a:t>
                      </a:r>
                      <a:endParaRPr lang="en-CA" sz="1400" dirty="0" smtClean="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92</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99</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smtClean="0">
                          <a:effectLst/>
                          <a:latin typeface="Arial" pitchFamily="34" charset="0"/>
                          <a:cs typeface="Arial" pitchFamily="34" charset="0"/>
                        </a:rPr>
                        <a:t>F/PE -  Factory</a:t>
                      </a:r>
                      <a:r>
                        <a:rPr lang="en-CA" sz="1400" baseline="0" dirty="0" smtClean="0">
                          <a:effectLst/>
                          <a:latin typeface="Arial" pitchFamily="34" charset="0"/>
                          <a:cs typeface="Arial" pitchFamily="34" charset="0"/>
                        </a:rPr>
                        <a:t>, Perforators</a:t>
                      </a:r>
                      <a:r>
                        <a:rPr lang="en-CA" sz="1400" dirty="0" smtClean="0">
                          <a:effectLst/>
                          <a:latin typeface="Arial" pitchFamily="34" charset="0"/>
                          <a:cs typeface="Arial" pitchFamily="34" charset="0"/>
                        </a:rPr>
                        <a:t> </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r>
                        <a:rPr lang="en-CA" sz="1400" dirty="0" smtClean="0">
                          <a:solidFill>
                            <a:schemeClr val="tx1"/>
                          </a:solidFill>
                          <a:latin typeface="Arial" pitchFamily="34" charset="0"/>
                          <a:cs typeface="Arial" pitchFamily="34" charset="0"/>
                        </a:rPr>
                        <a:t>75</a:t>
                      </a:r>
                      <a:endParaRPr lang="en-CA" sz="1400" dirty="0">
                        <a:solidFill>
                          <a:schemeClr val="tx1"/>
                        </a:solidFill>
                        <a:latin typeface="Arial" pitchFamily="34" charset="0"/>
                        <a:cs typeface="Arial" pitchFamily="34" charset="0"/>
                      </a:endParaRPr>
                    </a:p>
                  </a:txBody>
                  <a:tcPr marL="58358" marR="58358" marT="0" marB="0" anchor="b"/>
                </a:tc>
                <a:tc>
                  <a:txBody>
                    <a:bodyPr/>
                    <a:lstStyle/>
                    <a:p>
                      <a:pPr algn="r"/>
                      <a:r>
                        <a:rPr lang="en-CA" sz="1400" dirty="0" smtClean="0">
                          <a:solidFill>
                            <a:schemeClr val="tx1"/>
                          </a:solidFill>
                          <a:latin typeface="Arial" pitchFamily="34" charset="0"/>
                          <a:cs typeface="Arial" pitchFamily="34" charset="0"/>
                        </a:rPr>
                        <a:t>70</a:t>
                      </a:r>
                      <a:endParaRPr lang="en-CA" sz="1400" dirty="0">
                        <a:solidFill>
                          <a:schemeClr val="tx1"/>
                        </a:solidFill>
                        <a:latin typeface="Arial" pitchFamily="34" charset="0"/>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smtClean="0">
                          <a:effectLst/>
                          <a:latin typeface="Arial" pitchFamily="34" charset="0"/>
                          <a:cs typeface="Arial" pitchFamily="34" charset="0"/>
                        </a:rPr>
                        <a:t>V (E, Y,</a:t>
                      </a:r>
                      <a:r>
                        <a:rPr lang="en-CA" sz="1400" baseline="0" dirty="0" smtClean="0">
                          <a:effectLst/>
                          <a:latin typeface="Arial" pitchFamily="34" charset="0"/>
                          <a:cs typeface="Arial" pitchFamily="34" charset="0"/>
                        </a:rPr>
                        <a:t> D, DS)</a:t>
                      </a:r>
                      <a:r>
                        <a:rPr lang="en-CA" sz="1400" dirty="0" smtClean="0">
                          <a:effectLst/>
                          <a:latin typeface="Arial" pitchFamily="34" charset="0"/>
                          <a:cs typeface="Arial" pitchFamily="34" charset="0"/>
                        </a:rPr>
                        <a:t> -  Magazine, Vendor</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118</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113</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a:effectLst/>
                          <a:latin typeface="Arial" pitchFamily="34" charset="0"/>
                          <a:cs typeface="Arial" pitchFamily="34" charset="0"/>
                        </a:rPr>
                        <a:t>U </a:t>
                      </a:r>
                      <a:r>
                        <a:rPr lang="en-CA" sz="1400" dirty="0" smtClean="0">
                          <a:effectLst/>
                          <a:latin typeface="Arial" pitchFamily="34" charset="0"/>
                          <a:cs typeface="Arial" pitchFamily="34" charset="0"/>
                        </a:rPr>
                        <a:t>(E, D, Y, I) -   </a:t>
                      </a:r>
                      <a:r>
                        <a:rPr lang="en-CA" sz="1400" baseline="0" dirty="0" smtClean="0">
                          <a:effectLst/>
                          <a:latin typeface="Arial" pitchFamily="34" charset="0"/>
                          <a:cs typeface="Arial" pitchFamily="34" charset="0"/>
                        </a:rPr>
                        <a:t>Magazine, User</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806</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737</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fr-CA" sz="1400" dirty="0">
                          <a:effectLst/>
                          <a:latin typeface="Arial" pitchFamily="34" charset="0"/>
                          <a:cs typeface="Arial" pitchFamily="34" charset="0"/>
                        </a:rPr>
                        <a:t>U/Z - </a:t>
                      </a:r>
                      <a:r>
                        <a:rPr lang="fr-CA" sz="1400" dirty="0" smtClean="0">
                          <a:effectLst/>
                          <a:latin typeface="Arial" pitchFamily="34" charset="0"/>
                          <a:cs typeface="Arial" pitchFamily="34" charset="0"/>
                        </a:rPr>
                        <a:t> </a:t>
                      </a:r>
                      <a:r>
                        <a:rPr lang="fr-CA" sz="1400" baseline="0" dirty="0" smtClean="0">
                          <a:effectLst/>
                          <a:latin typeface="Arial" pitchFamily="34" charset="0"/>
                          <a:cs typeface="Arial" pitchFamily="34" charset="0"/>
                        </a:rPr>
                        <a:t>  </a:t>
                      </a:r>
                      <a:r>
                        <a:rPr lang="fr-CA" sz="1400" dirty="0" smtClean="0">
                          <a:effectLst/>
                          <a:latin typeface="Arial" pitchFamily="34" charset="0"/>
                          <a:cs typeface="Arial" pitchFamily="34" charset="0"/>
                        </a:rPr>
                        <a:t>Magazine, User – </a:t>
                      </a:r>
                      <a:r>
                        <a:rPr lang="fr-CA" sz="1400" dirty="0">
                          <a:effectLst/>
                          <a:latin typeface="Arial" pitchFamily="34" charset="0"/>
                          <a:cs typeface="Arial" pitchFamily="34" charset="0"/>
                        </a:rPr>
                        <a:t>Zone</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355</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332</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4"/>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smtClean="0">
                          <a:effectLst/>
                          <a:latin typeface="Arial" pitchFamily="34" charset="0"/>
                          <a:cs typeface="Arial" pitchFamily="34" charset="0"/>
                        </a:rPr>
                        <a:t>U</a:t>
                      </a:r>
                      <a:r>
                        <a:rPr lang="en-CA" sz="1400" baseline="0" dirty="0" smtClean="0">
                          <a:effectLst/>
                          <a:latin typeface="Arial" pitchFamily="34" charset="0"/>
                          <a:cs typeface="Arial" pitchFamily="34" charset="0"/>
                        </a:rPr>
                        <a:t> + V (P, PP, C, R, S) - Magazine</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329</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287</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5"/>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smtClean="0">
                          <a:effectLst/>
                          <a:latin typeface="Arial" pitchFamily="34" charset="0"/>
                          <a:cs typeface="Arial" pitchFamily="34" charset="0"/>
                        </a:rPr>
                        <a:t>U/F and V/F </a:t>
                      </a:r>
                      <a:r>
                        <a:rPr lang="en-CA" sz="1400" dirty="0">
                          <a:effectLst/>
                          <a:latin typeface="Arial" pitchFamily="34" charset="0"/>
                          <a:cs typeface="Arial" pitchFamily="34" charset="0"/>
                        </a:rPr>
                        <a:t>- </a:t>
                      </a:r>
                      <a:r>
                        <a:rPr lang="en-CA" sz="1400" baseline="0" dirty="0" smtClean="0">
                          <a:effectLst/>
                          <a:latin typeface="Arial" pitchFamily="34" charset="0"/>
                          <a:cs typeface="Arial" pitchFamily="34" charset="0"/>
                        </a:rPr>
                        <a:t> Magazine, Fireworks</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99</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88</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6"/>
                  </a:ext>
                </a:extLst>
              </a:tr>
              <a:tr h="276224">
                <a:tc vMerge="1">
                  <a:txBody>
                    <a:bodyPr/>
                    <a:lstStyle/>
                    <a:p>
                      <a:pPr algn="ctr">
                        <a:spcAft>
                          <a:spcPts val="0"/>
                        </a:spcAft>
                      </a:pPr>
                      <a:endParaRPr lang="en-CA" sz="1400" dirty="0">
                        <a:effectLst/>
                        <a:latin typeface="Arial" pitchFamily="34" charset="0"/>
                        <a:ea typeface="Times New Roman"/>
                        <a:cs typeface="Arial" pitchFamily="34" charset="0"/>
                      </a:endParaRPr>
                    </a:p>
                  </a:txBody>
                  <a:tcPr marL="58358" marR="58358" marT="0" marB="0" anchor="ctr"/>
                </a:tc>
                <a:tc>
                  <a:txBody>
                    <a:bodyPr/>
                    <a:lstStyle/>
                    <a:p>
                      <a:pPr algn="r">
                        <a:spcAft>
                          <a:spcPts val="0"/>
                        </a:spcAft>
                      </a:pPr>
                      <a:r>
                        <a:rPr lang="en-CA" sz="1500" b="1" u="sng" dirty="0">
                          <a:effectLst/>
                          <a:latin typeface="Arial" pitchFamily="34" charset="0"/>
                          <a:cs typeface="Arial" pitchFamily="34" charset="0"/>
                        </a:rPr>
                        <a:t> </a:t>
                      </a:r>
                      <a:r>
                        <a:rPr lang="en-CA" sz="1500" b="1" u="sng" dirty="0" smtClean="0">
                          <a:effectLst/>
                          <a:latin typeface="Arial" pitchFamily="34" charset="0"/>
                          <a:cs typeface="Arial" pitchFamily="34" charset="0"/>
                        </a:rPr>
                        <a:t>TOTAL</a:t>
                      </a:r>
                      <a:endParaRPr lang="en-CA" sz="1500" b="1" u="sng" dirty="0">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500" b="1" u="sng" dirty="0" smtClean="0">
                          <a:solidFill>
                            <a:schemeClr val="tx1"/>
                          </a:solidFill>
                          <a:effectLst/>
                          <a:latin typeface="Arial" pitchFamily="34" charset="0"/>
                          <a:ea typeface="Times New Roman"/>
                          <a:cs typeface="Arial" pitchFamily="34" charset="0"/>
                        </a:rPr>
                        <a:t>2049</a:t>
                      </a:r>
                      <a:endParaRPr lang="en-CA" sz="1500" b="1" u="sng" dirty="0">
                        <a:solidFill>
                          <a:schemeClr val="tx1"/>
                        </a:solidFill>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500" b="1" u="sng" dirty="0" smtClean="0">
                          <a:solidFill>
                            <a:schemeClr val="tx1"/>
                          </a:solidFill>
                          <a:effectLst/>
                          <a:latin typeface="Arial" pitchFamily="34" charset="0"/>
                          <a:ea typeface="Times New Roman"/>
                          <a:cs typeface="Arial" pitchFamily="34" charset="0"/>
                        </a:rPr>
                        <a:t>1906</a:t>
                      </a:r>
                      <a:endParaRPr lang="en-CA" sz="1500" b="1" u="sng"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43563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105"/>
            <a:ext cx="8229600" cy="485591"/>
          </a:xfrm>
        </p:spPr>
        <p:txBody>
          <a:bodyPr>
            <a:noAutofit/>
          </a:bodyPr>
          <a:lstStyle/>
          <a:p>
            <a:r>
              <a:rPr lang="en-CA" altLang="en-US" sz="3200" dirty="0" smtClean="0"/>
              <a:t>ESSB Statistics (Inspections)</a:t>
            </a:r>
            <a:endParaRPr lang="en-CA" sz="3200" dirty="0"/>
          </a:p>
        </p:txBody>
      </p:sp>
      <p:sp>
        <p:nvSpPr>
          <p:cNvPr id="4" name="Slide Number Placeholder 3"/>
          <p:cNvSpPr>
            <a:spLocks noGrp="1"/>
          </p:cNvSpPr>
          <p:nvPr>
            <p:ph type="sldNum" sz="quarter" idx="12"/>
          </p:nvPr>
        </p:nvSpPr>
        <p:spPr/>
        <p:txBody>
          <a:bodyPr/>
          <a:lstStyle/>
          <a:p>
            <a:fld id="{E0D4D67D-6CD0-4F9C-AF73-23D04D3E675B}" type="slidenum">
              <a:rPr lang="en-CA" smtClean="0"/>
              <a:t>13</a:t>
            </a:fld>
            <a:endParaRPr lang="en-CA"/>
          </a:p>
        </p:txBody>
      </p:sp>
      <p:graphicFrame>
        <p:nvGraphicFramePr>
          <p:cNvPr id="7" name="Table 6"/>
          <p:cNvGraphicFramePr>
            <a:graphicFrameLocks noGrp="1"/>
          </p:cNvGraphicFramePr>
          <p:nvPr>
            <p:extLst>
              <p:ext uri="{D42A27DB-BD31-4B8C-83A1-F6EECF244321}">
                <p14:modId xmlns:p14="http://schemas.microsoft.com/office/powerpoint/2010/main" val="814574132"/>
              </p:ext>
            </p:extLst>
          </p:nvPr>
        </p:nvGraphicFramePr>
        <p:xfrm>
          <a:off x="436563" y="1644650"/>
          <a:ext cx="8261350" cy="3637455"/>
        </p:xfrm>
        <a:graphic>
          <a:graphicData uri="http://schemas.openxmlformats.org/drawingml/2006/table">
            <a:tbl>
              <a:tblPr firstRow="1" firstCol="1" bandRow="1">
                <a:tableStyleId>{5C22544A-7EE6-4342-B048-85BDC9FD1C3A}</a:tableStyleId>
              </a:tblPr>
              <a:tblGrid>
                <a:gridCol w="1699373">
                  <a:extLst>
                    <a:ext uri="{9D8B030D-6E8A-4147-A177-3AD203B41FA5}">
                      <a16:colId xmlns:a16="http://schemas.microsoft.com/office/drawing/2014/main" val="20000"/>
                    </a:ext>
                  </a:extLst>
                </a:gridCol>
                <a:gridCol w="3985057">
                  <a:extLst>
                    <a:ext uri="{9D8B030D-6E8A-4147-A177-3AD203B41FA5}">
                      <a16:colId xmlns:a16="http://schemas.microsoft.com/office/drawing/2014/main" val="20001"/>
                    </a:ext>
                  </a:extLst>
                </a:gridCol>
                <a:gridCol w="1219707">
                  <a:extLst>
                    <a:ext uri="{9D8B030D-6E8A-4147-A177-3AD203B41FA5}">
                      <a16:colId xmlns:a16="http://schemas.microsoft.com/office/drawing/2014/main" val="20002"/>
                    </a:ext>
                  </a:extLst>
                </a:gridCol>
                <a:gridCol w="1357213">
                  <a:extLst>
                    <a:ext uri="{9D8B030D-6E8A-4147-A177-3AD203B41FA5}">
                      <a16:colId xmlns:a16="http://schemas.microsoft.com/office/drawing/2014/main" val="20003"/>
                    </a:ext>
                  </a:extLst>
                </a:gridCol>
              </a:tblGrid>
              <a:tr h="488206">
                <a:tc gridSpan="2">
                  <a:txBody>
                    <a:bodyPr/>
                    <a:lstStyle/>
                    <a:p>
                      <a:pPr algn="ctr">
                        <a:spcAft>
                          <a:spcPts val="0"/>
                        </a:spcAft>
                      </a:pPr>
                      <a:r>
                        <a:rPr lang="en-CA" sz="1600" dirty="0" smtClean="0">
                          <a:effectLst/>
                          <a:latin typeface="Arial" pitchFamily="34" charset="0"/>
                          <a:cs typeface="Arial" pitchFamily="34" charset="0"/>
                        </a:rPr>
                        <a:t>Inspections</a:t>
                      </a:r>
                      <a:endParaRPr lang="en-CA" sz="1600" dirty="0">
                        <a:effectLst/>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pPr algn="ctr">
                        <a:spcAft>
                          <a:spcPts val="0"/>
                        </a:spcAft>
                      </a:pPr>
                      <a:r>
                        <a:rPr lang="en-CA" sz="1600" baseline="0" dirty="0" smtClean="0">
                          <a:effectLst/>
                          <a:latin typeface="Arial" pitchFamily="34" charset="0"/>
                          <a:ea typeface="+mn-ea"/>
                          <a:cs typeface="Arial" pitchFamily="34" charset="0"/>
                        </a:rPr>
                        <a:t>FY 18-19 </a:t>
                      </a:r>
                    </a:p>
                  </a:txBody>
                  <a:tcPr marL="58358" marR="5835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1600" baseline="0" dirty="0" smtClean="0">
                          <a:effectLst/>
                          <a:latin typeface="Arial" pitchFamily="34" charset="0"/>
                          <a:ea typeface="+mn-ea"/>
                          <a:cs typeface="Arial" pitchFamily="34" charset="0"/>
                        </a:rPr>
                        <a:t>FY 19-20 (Q1-Q2)</a:t>
                      </a:r>
                    </a:p>
                  </a:txBody>
                  <a:tcPr marL="58358" marR="5835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4729">
                <a:tc rowSpan="12">
                  <a:txBody>
                    <a:bodyPr/>
                    <a:lstStyle/>
                    <a:p>
                      <a:pPr algn="ctr">
                        <a:spcAft>
                          <a:spcPts val="0"/>
                        </a:spcAft>
                      </a:pPr>
                      <a:r>
                        <a:rPr lang="en-CA" sz="1400" dirty="0" smtClean="0">
                          <a:effectLst/>
                          <a:latin typeface="Arial" pitchFamily="34" charset="0"/>
                          <a:cs typeface="Arial" pitchFamily="34" charset="0"/>
                        </a:rPr>
                        <a:t>Inspections</a:t>
                      </a:r>
                      <a:br>
                        <a:rPr lang="en-CA" sz="1400" dirty="0" smtClean="0">
                          <a:effectLst/>
                          <a:latin typeface="Arial" pitchFamily="34" charset="0"/>
                          <a:cs typeface="Arial" pitchFamily="34" charset="0"/>
                        </a:rPr>
                      </a:br>
                      <a:r>
                        <a:rPr lang="en-CA" sz="1400" dirty="0" smtClean="0">
                          <a:effectLst/>
                          <a:latin typeface="Arial" pitchFamily="34" charset="0"/>
                          <a:cs typeface="Arial" pitchFamily="34" charset="0"/>
                        </a:rPr>
                        <a:t>by</a:t>
                      </a:r>
                      <a:r>
                        <a:rPr lang="en-CA" sz="1400" baseline="0" dirty="0" smtClean="0">
                          <a:effectLst/>
                          <a:latin typeface="Arial" pitchFamily="34" charset="0"/>
                          <a:cs typeface="Arial" pitchFamily="34" charset="0"/>
                        </a:rPr>
                        <a:t> activity</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574675" algn="l"/>
                        </a:tabLst>
                      </a:pPr>
                      <a:r>
                        <a:rPr lang="en-CA" sz="1400" dirty="0" smtClean="0">
                          <a:effectLst/>
                          <a:latin typeface="Arial" pitchFamily="34" charset="0"/>
                          <a:cs typeface="Arial" pitchFamily="34" charset="0"/>
                        </a:rPr>
                        <a:t>F&amp;S </a:t>
                      </a:r>
                      <a:r>
                        <a:rPr lang="en-CA" sz="1400" dirty="0">
                          <a:effectLst/>
                          <a:latin typeface="Arial" pitchFamily="34" charset="0"/>
                          <a:cs typeface="Arial" pitchFamily="34" charset="0"/>
                        </a:rPr>
                        <a:t>- </a:t>
                      </a:r>
                      <a:r>
                        <a:rPr lang="en-CA" sz="1400" dirty="0" smtClean="0">
                          <a:effectLst/>
                          <a:latin typeface="Arial" pitchFamily="34" charset="0"/>
                          <a:cs typeface="Arial" pitchFamily="34" charset="0"/>
                        </a:rPr>
                        <a:t>  Factory &amp; Satellite, Bulk </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62</a:t>
                      </a:r>
                      <a:endParaRPr lang="en-CA" sz="1400" dirty="0">
                        <a:solidFill>
                          <a:schemeClr val="tx1"/>
                        </a:solidFill>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47</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44729">
                <a:tc vMerge="1">
                  <a:txBody>
                    <a:bodyPr/>
                    <a:lstStyle/>
                    <a:p>
                      <a:pPr>
                        <a:spcAft>
                          <a:spcPts val="0"/>
                        </a:spcAft>
                      </a:pPr>
                      <a:endParaRPr lang="en-CA" sz="1400" dirty="0">
                        <a:effectLst/>
                        <a:latin typeface="Arial" pitchFamily="34" charset="0"/>
                        <a:ea typeface="Times New Roman"/>
                        <a:cs typeface="Arial" pitchFamily="34" charset="0"/>
                      </a:endParaRPr>
                    </a:p>
                  </a:txBody>
                  <a:tcPr marL="68580" marR="68580" marT="0" marB="0" anchor="b"/>
                </a:tc>
                <a:tc>
                  <a:txBody>
                    <a:bodyPr/>
                    <a:lstStyle/>
                    <a:p>
                      <a:pPr marL="0" marR="0" indent="0" algn="l" defTabSz="457200" rtl="0" eaLnBrk="1" fontAlgn="auto" latinLnBrk="0" hangingPunct="1">
                        <a:lnSpc>
                          <a:spcPct val="100000"/>
                        </a:lnSpc>
                        <a:spcBef>
                          <a:spcPts val="0"/>
                        </a:spcBef>
                        <a:spcAft>
                          <a:spcPts val="0"/>
                        </a:spcAft>
                        <a:buClrTx/>
                        <a:buSzTx/>
                        <a:buFontTx/>
                        <a:buNone/>
                        <a:tabLst>
                          <a:tab pos="574675" algn="l"/>
                        </a:tabLst>
                        <a:defRPr/>
                      </a:pPr>
                      <a:r>
                        <a:rPr lang="en-CA" sz="1400" dirty="0" smtClean="0">
                          <a:effectLst/>
                          <a:latin typeface="Arial" pitchFamily="34" charset="0"/>
                          <a:cs typeface="Arial" pitchFamily="34" charset="0"/>
                        </a:rPr>
                        <a:t>F&amp;C -   Factory &amp; Certificate,</a:t>
                      </a:r>
                      <a:r>
                        <a:rPr lang="en-CA" sz="1400" baseline="0" dirty="0" smtClean="0">
                          <a:effectLst/>
                          <a:latin typeface="Arial" pitchFamily="34" charset="0"/>
                          <a:cs typeface="Arial" pitchFamily="34" charset="0"/>
                        </a:rPr>
                        <a:t> Other</a:t>
                      </a:r>
                      <a:endParaRPr lang="en-CA" sz="1400" dirty="0" smtClean="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26</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14</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44729">
                <a:tc vMerge="1">
                  <a:txBody>
                    <a:bodyPr/>
                    <a:lstStyle/>
                    <a:p>
                      <a:pPr>
                        <a:spcAft>
                          <a:spcPts val="0"/>
                        </a:spcAft>
                      </a:pPr>
                      <a:endParaRPr lang="en-CA" sz="1400" dirty="0">
                        <a:effectLst/>
                        <a:latin typeface="Arial" pitchFamily="34" charset="0"/>
                        <a:ea typeface="Times New Roman"/>
                        <a:cs typeface="Arial" pitchFamily="34" charset="0"/>
                      </a:endParaRPr>
                    </a:p>
                  </a:txBody>
                  <a:tcPr marL="68580" marR="68580" marT="0" marB="0" anchor="b"/>
                </a:tc>
                <a:tc>
                  <a:txBody>
                    <a:bodyPr/>
                    <a:lstStyle/>
                    <a:p>
                      <a:pPr>
                        <a:spcAft>
                          <a:spcPts val="0"/>
                        </a:spcAft>
                        <a:tabLst>
                          <a:tab pos="574675" algn="l"/>
                        </a:tabLst>
                      </a:pPr>
                      <a:r>
                        <a:rPr lang="en-CA" sz="1400" dirty="0" smtClean="0">
                          <a:effectLst/>
                          <a:latin typeface="Arial" pitchFamily="34" charset="0"/>
                          <a:cs typeface="Arial" pitchFamily="34" charset="0"/>
                        </a:rPr>
                        <a:t>F/PE -  Factory</a:t>
                      </a:r>
                      <a:r>
                        <a:rPr lang="en-CA" sz="1400" baseline="0" dirty="0" smtClean="0">
                          <a:effectLst/>
                          <a:latin typeface="Arial" pitchFamily="34" charset="0"/>
                          <a:cs typeface="Arial" pitchFamily="34" charset="0"/>
                        </a:rPr>
                        <a:t>, Perforators</a:t>
                      </a:r>
                      <a:r>
                        <a:rPr lang="en-CA" sz="1400" dirty="0" smtClean="0">
                          <a:effectLst/>
                          <a:latin typeface="Arial" pitchFamily="34" charset="0"/>
                          <a:cs typeface="Arial" pitchFamily="34" charset="0"/>
                        </a:rPr>
                        <a:t> </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r>
                        <a:rPr lang="en-CA" sz="1400" dirty="0" smtClean="0">
                          <a:solidFill>
                            <a:schemeClr val="tx1"/>
                          </a:solidFill>
                          <a:latin typeface="Arial" pitchFamily="34" charset="0"/>
                          <a:cs typeface="Arial" pitchFamily="34" charset="0"/>
                        </a:rPr>
                        <a:t>57</a:t>
                      </a:r>
                      <a:endParaRPr lang="en-CA" sz="1400" dirty="0">
                        <a:solidFill>
                          <a:schemeClr val="tx1"/>
                        </a:solidFill>
                        <a:latin typeface="Arial" pitchFamily="34" charset="0"/>
                        <a:cs typeface="Arial" pitchFamily="34" charset="0"/>
                      </a:endParaRPr>
                    </a:p>
                  </a:txBody>
                  <a:tcPr marL="58358" marR="58358" marT="0" marB="0" anchor="b"/>
                </a:tc>
                <a:tc>
                  <a:txBody>
                    <a:bodyPr/>
                    <a:lstStyle/>
                    <a:p>
                      <a:pPr algn="r"/>
                      <a:r>
                        <a:rPr lang="en-CA" sz="1400" dirty="0" smtClean="0">
                          <a:solidFill>
                            <a:schemeClr val="tx1"/>
                          </a:solidFill>
                          <a:latin typeface="Arial" pitchFamily="34" charset="0"/>
                          <a:cs typeface="Arial" pitchFamily="34" charset="0"/>
                        </a:rPr>
                        <a:t>19</a:t>
                      </a:r>
                      <a:endParaRPr lang="en-CA" sz="1400" dirty="0">
                        <a:solidFill>
                          <a:schemeClr val="tx1"/>
                        </a:solidFill>
                        <a:latin typeface="Arial" pitchFamily="34" charset="0"/>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tabLst>
                          <a:tab pos="574675" algn="l"/>
                        </a:tabLst>
                      </a:pPr>
                      <a:r>
                        <a:rPr lang="en-CA" sz="1400" dirty="0" smtClean="0">
                          <a:effectLst/>
                          <a:latin typeface="Arial" pitchFamily="34" charset="0"/>
                          <a:cs typeface="Arial" pitchFamily="34" charset="0"/>
                        </a:rPr>
                        <a:t>V (E, Y,</a:t>
                      </a:r>
                      <a:r>
                        <a:rPr lang="en-CA" sz="1400" baseline="0" dirty="0" smtClean="0">
                          <a:effectLst/>
                          <a:latin typeface="Arial" pitchFamily="34" charset="0"/>
                          <a:cs typeface="Arial" pitchFamily="34" charset="0"/>
                        </a:rPr>
                        <a:t> D, DS)</a:t>
                      </a:r>
                      <a:r>
                        <a:rPr lang="en-CA" sz="1400" dirty="0" smtClean="0">
                          <a:effectLst/>
                          <a:latin typeface="Arial" pitchFamily="34" charset="0"/>
                          <a:cs typeface="Arial" pitchFamily="34" charset="0"/>
                        </a:rPr>
                        <a:t> -  Magazine, Vendor</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38</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14</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tabLst>
                          <a:tab pos="574675" algn="l"/>
                        </a:tabLst>
                      </a:pPr>
                      <a:r>
                        <a:rPr lang="en-CA" sz="1400" dirty="0">
                          <a:effectLst/>
                          <a:latin typeface="Arial" pitchFamily="34" charset="0"/>
                          <a:cs typeface="Arial" pitchFamily="34" charset="0"/>
                        </a:rPr>
                        <a:t>U </a:t>
                      </a:r>
                      <a:r>
                        <a:rPr lang="en-CA" sz="1400" dirty="0" smtClean="0">
                          <a:effectLst/>
                          <a:latin typeface="Arial" pitchFamily="34" charset="0"/>
                          <a:cs typeface="Arial" pitchFamily="34" charset="0"/>
                        </a:rPr>
                        <a:t>(E, D, Y, I) -   </a:t>
                      </a:r>
                      <a:r>
                        <a:rPr lang="en-CA" sz="1400" baseline="0" dirty="0" smtClean="0">
                          <a:effectLst/>
                          <a:latin typeface="Arial" pitchFamily="34" charset="0"/>
                          <a:cs typeface="Arial" pitchFamily="34" charset="0"/>
                        </a:rPr>
                        <a:t>Magazine, User</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217</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119</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tabLst>
                          <a:tab pos="574675" algn="l"/>
                        </a:tabLst>
                      </a:pPr>
                      <a:r>
                        <a:rPr lang="fr-CA" sz="1400" dirty="0">
                          <a:effectLst/>
                          <a:latin typeface="Arial" pitchFamily="34" charset="0"/>
                          <a:cs typeface="Arial" pitchFamily="34" charset="0"/>
                        </a:rPr>
                        <a:t>U/Z - </a:t>
                      </a:r>
                      <a:r>
                        <a:rPr lang="fr-CA" sz="1400" dirty="0" smtClean="0">
                          <a:effectLst/>
                          <a:latin typeface="Arial" pitchFamily="34" charset="0"/>
                          <a:cs typeface="Arial" pitchFamily="34" charset="0"/>
                        </a:rPr>
                        <a:t> </a:t>
                      </a:r>
                      <a:r>
                        <a:rPr lang="fr-CA" sz="1400" baseline="0" dirty="0" smtClean="0">
                          <a:effectLst/>
                          <a:latin typeface="Arial" pitchFamily="34" charset="0"/>
                          <a:cs typeface="Arial" pitchFamily="34" charset="0"/>
                        </a:rPr>
                        <a:t>  </a:t>
                      </a:r>
                      <a:r>
                        <a:rPr lang="fr-CA" sz="1400" dirty="0" smtClean="0">
                          <a:effectLst/>
                          <a:latin typeface="Arial" pitchFamily="34" charset="0"/>
                          <a:cs typeface="Arial" pitchFamily="34" charset="0"/>
                        </a:rPr>
                        <a:t>Magazine, User – </a:t>
                      </a:r>
                      <a:r>
                        <a:rPr lang="fr-CA" sz="1400" dirty="0">
                          <a:effectLst/>
                          <a:latin typeface="Arial" pitchFamily="34" charset="0"/>
                          <a:cs typeface="Arial" pitchFamily="34" charset="0"/>
                        </a:rPr>
                        <a:t>Zone</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57</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48</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tabLst>
                          <a:tab pos="574675" algn="l"/>
                        </a:tabLst>
                      </a:pPr>
                      <a:r>
                        <a:rPr lang="en-CA" sz="1400" dirty="0" smtClean="0">
                          <a:effectLst/>
                          <a:latin typeface="Arial" pitchFamily="34" charset="0"/>
                          <a:cs typeface="Arial" pitchFamily="34" charset="0"/>
                        </a:rPr>
                        <a:t>U</a:t>
                      </a:r>
                      <a:r>
                        <a:rPr lang="en-CA" sz="1400" baseline="0" dirty="0" smtClean="0">
                          <a:effectLst/>
                          <a:latin typeface="Arial" pitchFamily="34" charset="0"/>
                          <a:cs typeface="Arial" pitchFamily="34" charset="0"/>
                        </a:rPr>
                        <a:t> + V (P, PP, C, R, S) - Magazine</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115</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25</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tabLst>
                          <a:tab pos="574675" algn="l"/>
                        </a:tabLst>
                      </a:pPr>
                      <a:r>
                        <a:rPr lang="en-CA" sz="1400" dirty="0" smtClean="0">
                          <a:effectLst/>
                          <a:latin typeface="Arial" pitchFamily="34" charset="0"/>
                          <a:cs typeface="Arial" pitchFamily="34" charset="0"/>
                        </a:rPr>
                        <a:t>U/F and V/F </a:t>
                      </a:r>
                      <a:r>
                        <a:rPr lang="en-CA" sz="1400" dirty="0">
                          <a:effectLst/>
                          <a:latin typeface="Arial" pitchFamily="34" charset="0"/>
                          <a:cs typeface="Arial" pitchFamily="34" charset="0"/>
                        </a:rPr>
                        <a:t>- </a:t>
                      </a:r>
                      <a:r>
                        <a:rPr lang="en-CA" sz="1400" baseline="0" dirty="0" smtClean="0">
                          <a:effectLst/>
                          <a:latin typeface="Arial" pitchFamily="34" charset="0"/>
                          <a:cs typeface="Arial" pitchFamily="34" charset="0"/>
                        </a:rPr>
                        <a:t> Magazine, Fireworks</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31</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12</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44729">
                <a:tc vMerge="1">
                  <a:txBody>
                    <a:bodyPr/>
                    <a:lstStyle/>
                    <a:p>
                      <a:pPr>
                        <a:spcAft>
                          <a:spcPts val="0"/>
                        </a:spcAft>
                      </a:pPr>
                      <a:endParaRPr lang="en-CA" sz="1400" dirty="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en-CA" sz="1400" dirty="0" smtClean="0">
                          <a:effectLst/>
                          <a:latin typeface="Arial" pitchFamily="34" charset="0"/>
                          <a:cs typeface="Arial" pitchFamily="34" charset="0"/>
                        </a:rPr>
                        <a:t>Restricted</a:t>
                      </a:r>
                      <a:r>
                        <a:rPr lang="en-CA" sz="1400" baseline="0" dirty="0" smtClean="0">
                          <a:effectLst/>
                          <a:latin typeface="Arial" pitchFamily="34" charset="0"/>
                          <a:cs typeface="Arial" pitchFamily="34" charset="0"/>
                        </a:rPr>
                        <a:t> Component</a:t>
                      </a:r>
                      <a:r>
                        <a:rPr lang="en-CA" sz="1400" dirty="0" smtClean="0">
                          <a:effectLst/>
                          <a:latin typeface="Arial" pitchFamily="34" charset="0"/>
                          <a:cs typeface="Arial" pitchFamily="34" charset="0"/>
                        </a:rPr>
                        <a:t> sites</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1501</a:t>
                      </a:r>
                      <a:endParaRPr lang="en-CA" sz="1400" dirty="0">
                        <a:solidFill>
                          <a:schemeClr val="tx1"/>
                        </a:solidFill>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b="0" dirty="0" smtClean="0">
                          <a:effectLst/>
                          <a:latin typeface="Arial" panose="020B0604020202020204" pitchFamily="34" charset="0"/>
                          <a:ea typeface="Calibri" panose="020F0502020204030204" pitchFamily="34" charset="0"/>
                          <a:cs typeface="Arial" panose="020B0604020202020204" pitchFamily="34" charset="0"/>
                        </a:rPr>
                        <a:t>859</a:t>
                      </a:r>
                      <a:endParaRPr lang="en-C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en-CA" sz="1400" dirty="0" smtClean="0">
                          <a:effectLst/>
                          <a:latin typeface="Arial" pitchFamily="34" charset="0"/>
                          <a:ea typeface="+mn-ea"/>
                          <a:cs typeface="Arial" pitchFamily="34" charset="0"/>
                        </a:rPr>
                        <a:t>Mobile</a:t>
                      </a:r>
                      <a:r>
                        <a:rPr lang="en-CA" sz="1400" baseline="0" dirty="0" smtClean="0">
                          <a:effectLst/>
                          <a:latin typeface="Arial" pitchFamily="34" charset="0"/>
                          <a:ea typeface="+mn-ea"/>
                          <a:cs typeface="Arial" pitchFamily="34" charset="0"/>
                        </a:rPr>
                        <a:t> Process Units (MPU)</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38</a:t>
                      </a:r>
                      <a:endParaRPr lang="en-CA" sz="1400" dirty="0">
                        <a:solidFill>
                          <a:schemeClr val="tx1"/>
                        </a:solidFill>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b="0" dirty="0" smtClean="0">
                          <a:effectLst/>
                          <a:latin typeface="Arial" panose="020B0604020202020204" pitchFamily="34" charset="0"/>
                          <a:ea typeface="Calibri" panose="020F0502020204030204" pitchFamily="34" charset="0"/>
                          <a:cs typeface="Arial" panose="020B0604020202020204" pitchFamily="34" charset="0"/>
                        </a:rPr>
                        <a:t>24</a:t>
                      </a:r>
                      <a:endParaRPr lang="en-C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457230">
                <a:tc vMerge="1">
                  <a:txBody>
                    <a:bodyPr/>
                    <a:lstStyle/>
                    <a:p>
                      <a:endParaRPr lang="en-CA"/>
                    </a:p>
                  </a:txBody>
                  <a:tcPr/>
                </a:tc>
                <a:tc>
                  <a:txBody>
                    <a:bodyPr/>
                    <a:lstStyle/>
                    <a:p>
                      <a:pPr>
                        <a:spcAft>
                          <a:spcPts val="0"/>
                        </a:spcAft>
                      </a:pPr>
                      <a:r>
                        <a:rPr lang="en-CA" sz="1400" dirty="0" smtClean="0">
                          <a:effectLst/>
                          <a:latin typeface="Arial" pitchFamily="34" charset="0"/>
                          <a:cs typeface="Arial" pitchFamily="34" charset="0"/>
                        </a:rPr>
                        <a:t>Unlicensed</a:t>
                      </a:r>
                    </a:p>
                    <a:p>
                      <a:pPr>
                        <a:spcAft>
                          <a:spcPts val="0"/>
                        </a:spcAft>
                      </a:pPr>
                      <a:r>
                        <a:rPr lang="en-CA" sz="800" dirty="0" smtClean="0">
                          <a:effectLst/>
                          <a:latin typeface="Arial" pitchFamily="34" charset="0"/>
                          <a:ea typeface="Times New Roman"/>
                          <a:cs typeface="Arial" pitchFamily="34" charset="0"/>
                        </a:rPr>
                        <a:t>[provincial</a:t>
                      </a:r>
                      <a:r>
                        <a:rPr lang="en-CA" sz="800" baseline="0" dirty="0" smtClean="0">
                          <a:effectLst/>
                          <a:latin typeface="Arial" pitchFamily="34" charset="0"/>
                          <a:ea typeface="Times New Roman"/>
                          <a:cs typeface="Arial" pitchFamily="34" charset="0"/>
                        </a:rPr>
                        <a:t> magazines, trucks, fireworks events, port surveys, technical inspections, importation or expired licences]</a:t>
                      </a:r>
                      <a:endParaRPr lang="en-CA" sz="8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a:t>
                      </a:r>
                      <a:endParaRPr lang="en-CA" sz="1400" dirty="0">
                        <a:solidFill>
                          <a:schemeClr val="tx1"/>
                        </a:solidFill>
                        <a:effectLst/>
                        <a:latin typeface="Arial" pitchFamily="34" charset="0"/>
                        <a:ea typeface="Times New Roman"/>
                        <a:cs typeface="Arial" pitchFamily="34" charset="0"/>
                      </a:endParaRPr>
                    </a:p>
                  </a:txBody>
                  <a:tcPr marL="68580" marR="68580" marT="0" marB="0" anchor="ctr"/>
                </a:tc>
                <a:tc>
                  <a:txBody>
                    <a:bodyPr/>
                    <a:lstStyle/>
                    <a:p>
                      <a:pPr algn="r">
                        <a:spcAft>
                          <a:spcPts val="0"/>
                        </a:spcAft>
                      </a:pPr>
                      <a:r>
                        <a:rPr lang="en-CA" sz="1400" b="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lgn="r"/>
                      <a:r>
                        <a:rPr lang="en-CA" sz="1400" b="1" u="sng" dirty="0" smtClean="0">
                          <a:latin typeface="Arial" pitchFamily="34" charset="0"/>
                          <a:cs typeface="Arial" pitchFamily="34" charset="0"/>
                        </a:rPr>
                        <a:t>TOTAL</a:t>
                      </a:r>
                      <a:endParaRPr lang="en-CA" sz="1400" b="1" u="sng" dirty="0">
                        <a:latin typeface="Arial" pitchFamily="34" charset="0"/>
                        <a:cs typeface="Arial"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r"/>
                      <a:r>
                        <a:rPr lang="en-CA" sz="1400" b="1" u="sng" dirty="0" smtClean="0">
                          <a:solidFill>
                            <a:schemeClr val="tx1"/>
                          </a:solidFill>
                          <a:latin typeface="Arial" pitchFamily="34" charset="0"/>
                          <a:cs typeface="Arial" pitchFamily="34" charset="0"/>
                        </a:rPr>
                        <a:t>2144</a:t>
                      </a:r>
                      <a:endParaRPr lang="en-CA" sz="1400" b="1" u="sng" dirty="0">
                        <a:solidFill>
                          <a:schemeClr val="tx1"/>
                        </a:solidFill>
                        <a:latin typeface="Arial" pitchFamily="34" charset="0"/>
                        <a:cs typeface="Arial"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b="1" u="sng" kern="1200" dirty="0" smtClean="0">
                          <a:solidFill>
                            <a:schemeClr val="tx1"/>
                          </a:solidFill>
                          <a:latin typeface="Arial" pitchFamily="34" charset="0"/>
                          <a:ea typeface="+mn-ea"/>
                          <a:cs typeface="Arial" pitchFamily="34" charset="0"/>
                        </a:rPr>
                        <a:t>859</a:t>
                      </a:r>
                      <a:endParaRPr lang="en-CA" sz="1400" b="1" u="sng" kern="1200" dirty="0">
                        <a:solidFill>
                          <a:schemeClr val="tx1"/>
                        </a:solidFill>
                        <a:latin typeface="Arial" pitchFamily="34" charset="0"/>
                        <a:ea typeface="+mn-ea"/>
                        <a:cs typeface="Arial" pitchFamily="34" charset="0"/>
                      </a:endParaRPr>
                    </a:p>
                  </a:txBody>
                  <a:tcPr marL="68580" marR="68580"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49580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274638"/>
            <a:ext cx="9144000" cy="1143000"/>
          </a:xfrm>
        </p:spPr>
        <p:txBody>
          <a:bodyPr/>
          <a:lstStyle/>
          <a:p>
            <a:pPr algn="ctr"/>
            <a:r>
              <a:rPr lang="en-CA" altLang="en-US" sz="3200" smtClean="0">
                <a:latin typeface="Arial" pitchFamily="34" charset="0"/>
                <a:cs typeface="Arial" pitchFamily="34" charset="0"/>
              </a:rPr>
              <a:t>Inspection Deficiencies</a:t>
            </a:r>
            <a:endParaRPr lang="en-CA" altLang="en-US" sz="1700" smtClean="0">
              <a:solidFill>
                <a:srgbClr val="D60093"/>
              </a:solidFill>
              <a:latin typeface="Arial" pitchFamily="34" charset="0"/>
              <a:cs typeface="Arial" pitchFamily="34" charset="0"/>
            </a:endParaRPr>
          </a:p>
        </p:txBody>
      </p:sp>
      <p:sp>
        <p:nvSpPr>
          <p:cNvPr id="26627" name="Content Placeholder 5"/>
          <p:cNvSpPr>
            <a:spLocks noGrp="1"/>
          </p:cNvSpPr>
          <p:nvPr>
            <p:ph idx="1"/>
          </p:nvPr>
        </p:nvSpPr>
        <p:spPr>
          <a:xfrm>
            <a:off x="31750" y="1101725"/>
            <a:ext cx="8534400" cy="5260975"/>
          </a:xfrm>
        </p:spPr>
        <p:txBody>
          <a:bodyPr/>
          <a:lstStyle/>
          <a:p>
            <a:pPr marL="579438" lvl="2" indent="0">
              <a:buFont typeface="Wingdings" charset="2"/>
              <a:buNone/>
              <a:defRPr/>
            </a:pPr>
            <a:endParaRPr lang="en-CA" altLang="en-US" sz="1000" b="1" u="sng" dirty="0" smtClean="0">
              <a:latin typeface="Arial" pitchFamily="34" charset="0"/>
              <a:cs typeface="Arial" pitchFamily="34" charset="0"/>
            </a:endParaRPr>
          </a:p>
          <a:p>
            <a:pPr marL="180975" lvl="2" indent="0">
              <a:buFont typeface="Wingdings" charset="2"/>
              <a:buNone/>
              <a:defRPr/>
            </a:pPr>
            <a:r>
              <a:rPr lang="en-CA" altLang="en-US" sz="2000" b="1" u="sng" dirty="0" smtClean="0"/>
              <a:t>Operations  /  Housekeeping</a:t>
            </a:r>
            <a:r>
              <a:rPr lang="en-CA" altLang="en-US" sz="2000" b="1" dirty="0" smtClean="0"/>
              <a:t>:</a:t>
            </a:r>
          </a:p>
          <a:p>
            <a:pPr marL="839788" lvl="2" indent="-260350">
              <a:buFont typeface="Wingdings" pitchFamily="2" charset="2"/>
              <a:buChar char="§"/>
              <a:defRPr/>
            </a:pPr>
            <a:r>
              <a:rPr lang="en-CA" altLang="en-US" sz="1400" dirty="0" smtClean="0"/>
              <a:t>Incorrect inventory records</a:t>
            </a:r>
          </a:p>
          <a:p>
            <a:pPr marL="839788" lvl="2" indent="-260350">
              <a:buFont typeface="Wingdings" pitchFamily="2" charset="2"/>
              <a:buChar char="§"/>
              <a:defRPr/>
            </a:pPr>
            <a:r>
              <a:rPr lang="en-CA" altLang="en-US" sz="1400" dirty="0" smtClean="0"/>
              <a:t>Expired/poor stock condition</a:t>
            </a:r>
          </a:p>
          <a:p>
            <a:pPr marL="839788" lvl="2" indent="-260350">
              <a:buFont typeface="Wingdings" pitchFamily="2" charset="2"/>
              <a:buChar char="§"/>
              <a:defRPr/>
            </a:pPr>
            <a:r>
              <a:rPr lang="en-CA" altLang="en-US" sz="1400" dirty="0" smtClean="0"/>
              <a:t>Storage of incompatible explosives</a:t>
            </a:r>
            <a:endParaRPr lang="en-CA" altLang="en-US" sz="1400" dirty="0"/>
          </a:p>
          <a:p>
            <a:pPr marL="839788" lvl="2" indent="-260350">
              <a:buFont typeface="Wingdings" pitchFamily="2" charset="2"/>
              <a:buChar char="§"/>
              <a:defRPr/>
            </a:pPr>
            <a:r>
              <a:rPr lang="en-CA" sz="1400" dirty="0" smtClean="0">
                <a:latin typeface="Calibri" panose="020F0502020204030204" pitchFamily="34" charset="0"/>
                <a:ea typeface="Calibri" panose="020F0502020204030204" pitchFamily="34" charset="0"/>
              </a:rPr>
              <a:t>Process </a:t>
            </a:r>
            <a:r>
              <a:rPr lang="en-CA" sz="1400" dirty="0">
                <a:latin typeface="Calibri" panose="020F0502020204030204" pitchFamily="34" charset="0"/>
                <a:ea typeface="Calibri" panose="020F0502020204030204" pitchFamily="34" charset="0"/>
              </a:rPr>
              <a:t>building not meeting the requirements of the Bulk </a:t>
            </a:r>
            <a:r>
              <a:rPr lang="en-CA" sz="1400" dirty="0" smtClean="0">
                <a:latin typeface="Calibri" panose="020F0502020204030204" pitchFamily="34" charset="0"/>
                <a:ea typeface="Calibri" panose="020F0502020204030204" pitchFamily="34" charset="0"/>
              </a:rPr>
              <a:t>Guideline </a:t>
            </a:r>
            <a:r>
              <a:rPr lang="en-CA" sz="1400" dirty="0">
                <a:latin typeface="Calibri" panose="020F0502020204030204" pitchFamily="34" charset="0"/>
                <a:ea typeface="Calibri" panose="020F0502020204030204" pitchFamily="34" charset="0"/>
              </a:rPr>
              <a:t>including emergency exits, exposed brass, and electrical </a:t>
            </a:r>
            <a:r>
              <a:rPr lang="en-CA" sz="1400" dirty="0" smtClean="0">
                <a:latin typeface="Calibri" panose="020F0502020204030204" pitchFamily="34" charset="0"/>
                <a:ea typeface="Calibri" panose="020F0502020204030204" pitchFamily="34" charset="0"/>
              </a:rPr>
              <a:t>fixtures</a:t>
            </a:r>
            <a:endParaRPr lang="en-CA" altLang="en-US" sz="1400" dirty="0"/>
          </a:p>
          <a:p>
            <a:pPr marL="839788" lvl="2" indent="-260350">
              <a:buFont typeface="Wingdings" pitchFamily="2" charset="2"/>
              <a:buChar char="§"/>
              <a:defRPr/>
            </a:pPr>
            <a:r>
              <a:rPr lang="en-CA" altLang="en-US" sz="1400" dirty="0" smtClean="0"/>
              <a:t>Quantity/Distances not met</a:t>
            </a:r>
          </a:p>
          <a:p>
            <a:pPr marL="839788" lvl="2" indent="-260350">
              <a:buFont typeface="Wingdings" pitchFamily="2" charset="2"/>
              <a:buChar char="§"/>
              <a:defRPr/>
            </a:pPr>
            <a:r>
              <a:rPr lang="en-CA" altLang="en-US" sz="1400" dirty="0" smtClean="0"/>
              <a:t>Magazines not meeting BNQ standard, including insufficient bullet resistance</a:t>
            </a:r>
          </a:p>
          <a:p>
            <a:pPr marL="839788" lvl="2" indent="-260350">
              <a:buFont typeface="Wingdings" pitchFamily="2" charset="2"/>
              <a:buChar char="§"/>
              <a:defRPr/>
            </a:pPr>
            <a:r>
              <a:rPr lang="en-CA" altLang="en-US" sz="1400" dirty="0" smtClean="0"/>
              <a:t>MPU maintenance not up to date</a:t>
            </a:r>
          </a:p>
          <a:p>
            <a:pPr marL="839788" lvl="2" indent="-260350">
              <a:buFont typeface="Wingdings" pitchFamily="2" charset="2"/>
              <a:buChar char="§"/>
              <a:defRPr/>
            </a:pPr>
            <a:r>
              <a:rPr lang="en-CA" altLang="en-US" sz="1400" dirty="0" smtClean="0"/>
              <a:t>Pump maintenance not up to date</a:t>
            </a:r>
          </a:p>
          <a:p>
            <a:pPr marL="839788" lvl="2" indent="-260350">
              <a:buFont typeface="Wingdings" pitchFamily="2" charset="2"/>
              <a:buChar char="§"/>
              <a:defRPr/>
            </a:pPr>
            <a:r>
              <a:rPr lang="en-CA" altLang="en-US" sz="1400" dirty="0" smtClean="0"/>
              <a:t>Explosive and explosive components leaking</a:t>
            </a:r>
          </a:p>
          <a:p>
            <a:pPr marL="839788" lvl="2" indent="-260350">
              <a:buFont typeface="Wingdings" pitchFamily="2" charset="2"/>
              <a:buChar char="§"/>
              <a:defRPr/>
            </a:pPr>
            <a:endParaRPr lang="en-CA" altLang="en-US" sz="1400" dirty="0" smtClean="0"/>
          </a:p>
          <a:p>
            <a:pPr marL="180975" lvl="2" indent="0">
              <a:buFont typeface="Wingdings" charset="2"/>
              <a:buNone/>
              <a:defRPr/>
            </a:pPr>
            <a:r>
              <a:rPr lang="en-CA" altLang="en-US" sz="2000" b="1" u="sng" dirty="0" smtClean="0"/>
              <a:t>Support Plans  /  Administration</a:t>
            </a:r>
            <a:r>
              <a:rPr lang="en-CA" altLang="en-US" sz="2000" b="1" dirty="0" smtClean="0"/>
              <a:t>:</a:t>
            </a:r>
            <a:endParaRPr lang="en-CA" altLang="en-US" sz="2000" b="1" u="sng" dirty="0" smtClean="0"/>
          </a:p>
          <a:p>
            <a:pPr marL="839788" lvl="2" indent="-260350">
              <a:buFont typeface="Wingdings" pitchFamily="2" charset="2"/>
              <a:buChar char="§"/>
              <a:defRPr/>
            </a:pPr>
            <a:r>
              <a:rPr lang="en-CA" altLang="en-US" sz="1400" dirty="0" smtClean="0"/>
              <a:t>Procedures not up to date </a:t>
            </a:r>
            <a:r>
              <a:rPr lang="en-CA" altLang="en-US" sz="1000" dirty="0" smtClean="0"/>
              <a:t>(maintenance, operating)</a:t>
            </a:r>
          </a:p>
        </p:txBody>
      </p:sp>
      <p:sp>
        <p:nvSpPr>
          <p:cNvPr id="3" name="Slide Number Placeholder 2"/>
          <p:cNvSpPr>
            <a:spLocks noGrp="1"/>
          </p:cNvSpPr>
          <p:nvPr>
            <p:ph type="sldNum" sz="quarter" idx="12"/>
          </p:nvPr>
        </p:nvSpPr>
        <p:spPr/>
        <p:txBody>
          <a:bodyPr/>
          <a:lstStyle/>
          <a:p>
            <a:fld id="{E0D4D67D-6CD0-4F9C-AF73-23D04D3E675B}" type="slidenum">
              <a:rPr lang="en-CA" smtClean="0"/>
              <a:t>14</a:t>
            </a:fld>
            <a:endParaRPr lang="en-CA"/>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226147"/>
            <a:ext cx="9144000" cy="1143000"/>
          </a:xfrm>
        </p:spPr>
        <p:txBody>
          <a:bodyPr/>
          <a:lstStyle/>
          <a:p>
            <a:pPr algn="ctr"/>
            <a:r>
              <a:rPr lang="en-CA" altLang="en-US" sz="3200" dirty="0" smtClean="0">
                <a:latin typeface="Arial" pitchFamily="34" charset="0"/>
                <a:cs typeface="Arial" pitchFamily="34" charset="0"/>
              </a:rPr>
              <a:t>Factory Licencing and Inspection</a:t>
            </a:r>
            <a:endParaRPr lang="en-CA" altLang="en-US" sz="1700" dirty="0" smtClean="0">
              <a:solidFill>
                <a:srgbClr val="D60093"/>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E0D4D67D-6CD0-4F9C-AF73-23D04D3E675B}" type="slidenum">
              <a:rPr lang="en-CA" smtClean="0"/>
              <a:t>15</a:t>
            </a:fld>
            <a:endParaRPr lang="en-CA"/>
          </a:p>
        </p:txBody>
      </p:sp>
      <p:sp>
        <p:nvSpPr>
          <p:cNvPr id="2" name="Content Placeholder 1"/>
          <p:cNvSpPr>
            <a:spLocks noGrp="1"/>
          </p:cNvSpPr>
          <p:nvPr>
            <p:ph idx="1"/>
          </p:nvPr>
        </p:nvSpPr>
        <p:spPr>
          <a:xfrm>
            <a:off x="457200" y="1648692"/>
            <a:ext cx="8229600" cy="4525963"/>
          </a:xfrm>
        </p:spPr>
        <p:txBody>
          <a:bodyPr/>
          <a:lstStyle/>
          <a:p>
            <a:r>
              <a:rPr lang="en-CA" dirty="0" smtClean="0"/>
              <a:t>Factory licences are being processed in the regions where they are located</a:t>
            </a:r>
          </a:p>
          <a:p>
            <a:pPr lvl="1"/>
            <a:r>
              <a:rPr lang="en-CA" dirty="0" smtClean="0"/>
              <a:t>inspections of the sites are conducted primarily from the licensing regions</a:t>
            </a:r>
            <a:endParaRPr lang="en-CA" dirty="0"/>
          </a:p>
        </p:txBody>
      </p:sp>
    </p:spTree>
    <p:extLst>
      <p:ext uri="{BB962C8B-B14F-4D97-AF65-F5344CB8AC3E}">
        <p14:creationId xmlns:p14="http://schemas.microsoft.com/office/powerpoint/2010/main" val="371753042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Reporting Incidents using eLMS</a:t>
            </a:r>
            <a:endParaRPr lang="en-CA" dirty="0"/>
          </a:p>
        </p:txBody>
      </p:sp>
      <p:pic>
        <p:nvPicPr>
          <p:cNvPr id="5" name="Content Placeholder 4"/>
          <p:cNvPicPr>
            <a:picLocks noGrp="1" noChangeAspect="1"/>
          </p:cNvPicPr>
          <p:nvPr>
            <p:ph idx="1"/>
          </p:nvPr>
        </p:nvPicPr>
        <p:blipFill>
          <a:blip r:embed="rId2"/>
          <a:stretch>
            <a:fillRect/>
          </a:stretch>
        </p:blipFill>
        <p:spPr>
          <a:xfrm>
            <a:off x="457200" y="1484784"/>
            <a:ext cx="4114800" cy="2742277"/>
          </a:xfrm>
          <a:prstGeom prst="rect">
            <a:avLst/>
          </a:prstGeom>
        </p:spPr>
      </p:pic>
      <p:pic>
        <p:nvPicPr>
          <p:cNvPr id="4" name="Picture 3"/>
          <p:cNvPicPr>
            <a:picLocks noChangeAspect="1"/>
          </p:cNvPicPr>
          <p:nvPr/>
        </p:nvPicPr>
        <p:blipFill>
          <a:blip r:embed="rId3"/>
          <a:stretch>
            <a:fillRect/>
          </a:stretch>
        </p:blipFill>
        <p:spPr>
          <a:xfrm>
            <a:off x="4572000" y="2348880"/>
            <a:ext cx="4114800" cy="2742277"/>
          </a:xfrm>
          <a:prstGeom prst="rect">
            <a:avLst/>
          </a:prstGeom>
        </p:spPr>
      </p:pic>
      <p:sp>
        <p:nvSpPr>
          <p:cNvPr id="6" name="Slide Number Placeholder 5"/>
          <p:cNvSpPr>
            <a:spLocks noGrp="1"/>
          </p:cNvSpPr>
          <p:nvPr>
            <p:ph type="sldNum" sz="quarter" idx="12"/>
          </p:nvPr>
        </p:nvSpPr>
        <p:spPr/>
        <p:txBody>
          <a:bodyPr/>
          <a:lstStyle/>
          <a:p>
            <a:fld id="{E0D4D67D-6CD0-4F9C-AF73-23D04D3E675B}" type="slidenum">
              <a:rPr lang="en-CA" smtClean="0"/>
              <a:t>16</a:t>
            </a:fld>
            <a:endParaRPr lang="en-CA"/>
          </a:p>
        </p:txBody>
      </p:sp>
    </p:spTree>
    <p:extLst>
      <p:ext uri="{BB962C8B-B14F-4D97-AF65-F5344CB8AC3E}">
        <p14:creationId xmlns:p14="http://schemas.microsoft.com/office/powerpoint/2010/main" val="370999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Transport under an In Transit Permit</a:t>
            </a:r>
            <a:endParaRPr lang="en-CA" dirty="0"/>
          </a:p>
        </p:txBody>
      </p:sp>
      <p:sp>
        <p:nvSpPr>
          <p:cNvPr id="3" name="Content Placeholder 2"/>
          <p:cNvSpPr>
            <a:spLocks noGrp="1"/>
          </p:cNvSpPr>
          <p:nvPr>
            <p:ph idx="1"/>
          </p:nvPr>
        </p:nvSpPr>
        <p:spPr>
          <a:xfrm>
            <a:off x="457200" y="1268760"/>
            <a:ext cx="8229600" cy="4525963"/>
          </a:xfrm>
        </p:spPr>
        <p:txBody>
          <a:bodyPr>
            <a:normAutofit fontScale="92500"/>
          </a:bodyPr>
          <a:lstStyle/>
          <a:p>
            <a:r>
              <a:rPr lang="en-CA" dirty="0" smtClean="0"/>
              <a:t>In Transit Permit applicants must provide the location of secure storage sites that will be used if transit is interrupted. (s.50 (</a:t>
            </a:r>
            <a:r>
              <a:rPr lang="en-CA" dirty="0"/>
              <a:t>j</a:t>
            </a:r>
            <a:r>
              <a:rPr lang="en-CA" dirty="0" smtClean="0"/>
              <a:t>))</a:t>
            </a:r>
          </a:p>
          <a:p>
            <a:pPr lvl="1"/>
            <a:r>
              <a:rPr lang="en-CA" dirty="0" smtClean="0"/>
              <a:t>for industrial explosive this must be a licenced site</a:t>
            </a:r>
          </a:p>
          <a:p>
            <a:pPr lvl="1"/>
            <a:r>
              <a:rPr lang="en-CA" dirty="0" smtClean="0"/>
              <a:t>where provided, a secure storage site is the only location allowed by the Regulations for interrupted transit</a:t>
            </a:r>
          </a:p>
          <a:p>
            <a:pPr lvl="1"/>
            <a:r>
              <a:rPr lang="en-CA" dirty="0" smtClean="0"/>
              <a:t>where no secure sites are mentioned on the permit application, the shipment must proceed directly from port of entry to the port of exit without delay</a:t>
            </a:r>
          </a:p>
          <a:p>
            <a:pPr lvl="1"/>
            <a:endParaRPr lang="en-CA" dirty="0"/>
          </a:p>
        </p:txBody>
      </p:sp>
      <p:sp>
        <p:nvSpPr>
          <p:cNvPr id="5" name="Slide Number Placeholder 4"/>
          <p:cNvSpPr>
            <a:spLocks noGrp="1"/>
          </p:cNvSpPr>
          <p:nvPr>
            <p:ph type="sldNum" sz="quarter" idx="12"/>
          </p:nvPr>
        </p:nvSpPr>
        <p:spPr/>
        <p:txBody>
          <a:bodyPr/>
          <a:lstStyle/>
          <a:p>
            <a:fld id="{E0D4D67D-6CD0-4F9C-AF73-23D04D3E675B}" type="slidenum">
              <a:rPr lang="en-CA" smtClean="0"/>
              <a:t>17</a:t>
            </a:fld>
            <a:endParaRPr lang="en-CA"/>
          </a:p>
        </p:txBody>
      </p:sp>
    </p:spTree>
    <p:extLst>
      <p:ext uri="{BB962C8B-B14F-4D97-AF65-F5344CB8AC3E}">
        <p14:creationId xmlns:p14="http://schemas.microsoft.com/office/powerpoint/2010/main" val="1481165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CEAEC List of Questions</a:t>
            </a:r>
            <a:endParaRPr lang="en-CA" dirty="0"/>
          </a:p>
        </p:txBody>
      </p:sp>
      <p:sp>
        <p:nvSpPr>
          <p:cNvPr id="3" name="Content Placeholder 2"/>
          <p:cNvSpPr>
            <a:spLocks noGrp="1"/>
          </p:cNvSpPr>
          <p:nvPr>
            <p:ph idx="1"/>
          </p:nvPr>
        </p:nvSpPr>
        <p:spPr/>
        <p:txBody>
          <a:bodyPr/>
          <a:lstStyle/>
          <a:p>
            <a:r>
              <a:rPr lang="en-CA" dirty="0" smtClean="0"/>
              <a:t>General</a:t>
            </a:r>
          </a:p>
          <a:p>
            <a:pPr lvl="1"/>
            <a:r>
              <a:rPr lang="en-CA" dirty="0" err="1" smtClean="0"/>
              <a:t>eLMS</a:t>
            </a:r>
            <a:r>
              <a:rPr lang="en-CA" dirty="0" smtClean="0"/>
              <a:t>, BNQ etc.</a:t>
            </a:r>
          </a:p>
          <a:p>
            <a:r>
              <a:rPr lang="en-CA" dirty="0" smtClean="0"/>
              <a:t>Storage</a:t>
            </a:r>
          </a:p>
          <a:p>
            <a:pPr lvl="1"/>
            <a:r>
              <a:rPr lang="en-CA" dirty="0" smtClean="0"/>
              <a:t>Federal – Provincial alignment</a:t>
            </a:r>
          </a:p>
          <a:p>
            <a:r>
              <a:rPr lang="en-CA" dirty="0" smtClean="0"/>
              <a:t>Transport</a:t>
            </a:r>
          </a:p>
          <a:p>
            <a:pPr lvl="1"/>
            <a:r>
              <a:rPr lang="en-CA" dirty="0" smtClean="0"/>
              <a:t>ESSB expectations</a:t>
            </a:r>
          </a:p>
        </p:txBody>
      </p:sp>
      <p:sp>
        <p:nvSpPr>
          <p:cNvPr id="5" name="Slide Number Placeholder 4"/>
          <p:cNvSpPr>
            <a:spLocks noGrp="1"/>
          </p:cNvSpPr>
          <p:nvPr>
            <p:ph type="sldNum" sz="quarter" idx="12"/>
          </p:nvPr>
        </p:nvSpPr>
        <p:spPr/>
        <p:txBody>
          <a:bodyPr/>
          <a:lstStyle/>
          <a:p>
            <a:fld id="{E0D4D67D-6CD0-4F9C-AF73-23D04D3E675B}" type="slidenum">
              <a:rPr lang="en-CA" smtClean="0"/>
              <a:t>18</a:t>
            </a:fld>
            <a:endParaRPr lang="en-CA"/>
          </a:p>
        </p:txBody>
      </p:sp>
    </p:spTree>
    <p:extLst>
      <p:ext uri="{BB962C8B-B14F-4D97-AF65-F5344CB8AC3E}">
        <p14:creationId xmlns:p14="http://schemas.microsoft.com/office/powerpoint/2010/main" val="4269900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General eLMS</a:t>
            </a:r>
            <a:endParaRPr lang="en-CA" dirty="0"/>
          </a:p>
        </p:txBody>
      </p:sp>
      <p:sp>
        <p:nvSpPr>
          <p:cNvPr id="3" name="Content Placeholder 2"/>
          <p:cNvSpPr>
            <a:spLocks noGrp="1"/>
          </p:cNvSpPr>
          <p:nvPr>
            <p:ph idx="1"/>
          </p:nvPr>
        </p:nvSpPr>
        <p:spPr/>
        <p:txBody>
          <a:bodyPr>
            <a:normAutofit/>
          </a:bodyPr>
          <a:lstStyle/>
          <a:p>
            <a:pPr lvl="0"/>
            <a:r>
              <a:rPr lang="en-CA" dirty="0" smtClean="0"/>
              <a:t>ESSB has received CEAEC concerns regarding </a:t>
            </a:r>
            <a:r>
              <a:rPr lang="en-CA" dirty="0" err="1" smtClean="0"/>
              <a:t>eLMS</a:t>
            </a:r>
            <a:endParaRPr lang="en-CA" dirty="0" smtClean="0"/>
          </a:p>
          <a:p>
            <a:pPr lvl="0"/>
            <a:r>
              <a:rPr lang="en-CA" dirty="0" smtClean="0"/>
              <a:t>We will continue to address </a:t>
            </a:r>
            <a:r>
              <a:rPr lang="en-CA" dirty="0" err="1" smtClean="0"/>
              <a:t>eLMS</a:t>
            </a:r>
            <a:r>
              <a:rPr lang="en-CA" dirty="0" smtClean="0"/>
              <a:t> concerns as funding allows</a:t>
            </a:r>
          </a:p>
        </p:txBody>
      </p:sp>
      <p:sp>
        <p:nvSpPr>
          <p:cNvPr id="5" name="Slide Number Placeholder 4"/>
          <p:cNvSpPr>
            <a:spLocks noGrp="1"/>
          </p:cNvSpPr>
          <p:nvPr>
            <p:ph type="sldNum" sz="quarter" idx="12"/>
          </p:nvPr>
        </p:nvSpPr>
        <p:spPr/>
        <p:txBody>
          <a:bodyPr/>
          <a:lstStyle/>
          <a:p>
            <a:fld id="{E0D4D67D-6CD0-4F9C-AF73-23D04D3E675B}" type="slidenum">
              <a:rPr lang="en-CA" smtClean="0"/>
              <a:t>19</a:t>
            </a:fld>
            <a:endParaRPr lang="en-CA"/>
          </a:p>
        </p:txBody>
      </p:sp>
    </p:spTree>
    <p:extLst>
      <p:ext uri="{BB962C8B-B14F-4D97-AF65-F5344CB8AC3E}">
        <p14:creationId xmlns:p14="http://schemas.microsoft.com/office/powerpoint/2010/main" val="1520490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idx="1"/>
          </p:nvPr>
        </p:nvSpPr>
        <p:spPr>
          <a:xfrm>
            <a:off x="395536" y="980728"/>
            <a:ext cx="8543676" cy="4887218"/>
          </a:xfrm>
        </p:spPr>
        <p:txBody>
          <a:bodyPr>
            <a:normAutofit/>
          </a:bodyPr>
          <a:lstStyle/>
          <a:p>
            <a:pPr marL="0" lvl="1" indent="0" eaLnBrk="1" hangingPunct="1">
              <a:buFont typeface="Wingdings" charset="2"/>
              <a:buNone/>
              <a:tabLst>
                <a:tab pos="7358063" algn="l"/>
              </a:tabLst>
              <a:defRPr/>
            </a:pPr>
            <a:endParaRPr lang="en-CA" altLang="en-US" sz="500" b="1" dirty="0" smtClean="0">
              <a:solidFill>
                <a:srgbClr val="0000FF"/>
              </a:solidFill>
              <a:latin typeface="Arial" pitchFamily="34" charset="0"/>
              <a:cs typeface="Arial" pitchFamily="34" charset="0"/>
            </a:endParaRPr>
          </a:p>
          <a:p>
            <a:pPr marL="0" lvl="1" indent="0" eaLnBrk="1" hangingPunct="1">
              <a:buFont typeface="Wingdings" charset="2"/>
              <a:buNone/>
              <a:defRPr/>
            </a:pPr>
            <a:r>
              <a:rPr lang="en-CA" altLang="en-US" sz="2400" b="1" dirty="0" smtClean="0">
                <a:latin typeface="Arial" pitchFamily="34" charset="0"/>
                <a:cs typeface="Arial" pitchFamily="34" charset="0"/>
              </a:rPr>
              <a:t>ESSB Activities	</a:t>
            </a:r>
            <a:r>
              <a:rPr lang="en-CA" altLang="en-US" sz="2400" b="1" dirty="0">
                <a:latin typeface="Arial" pitchFamily="34" charset="0"/>
                <a:cs typeface="Arial" pitchFamily="34" charset="0"/>
              </a:rPr>
              <a:t>	</a:t>
            </a:r>
            <a:r>
              <a:rPr lang="en-CA" altLang="en-US" sz="2400" b="1" dirty="0" smtClean="0">
                <a:latin typeface="Arial" pitchFamily="34" charset="0"/>
                <a:cs typeface="Arial" pitchFamily="34" charset="0"/>
              </a:rPr>
              <a:t>							S Dionne</a:t>
            </a:r>
            <a:endParaRPr lang="en-CA" altLang="en-US" sz="2400" dirty="0">
              <a:latin typeface="Arial" pitchFamily="34" charset="0"/>
              <a:cs typeface="Arial" pitchFamily="34" charset="0"/>
            </a:endParaRPr>
          </a:p>
          <a:p>
            <a:pPr marL="457200" lvl="1" indent="0" eaLnBrk="1" hangingPunct="1">
              <a:buFont typeface="Wingdings" charset="2"/>
              <a:buNone/>
              <a:defRPr/>
            </a:pPr>
            <a:endParaRPr lang="en-CA" altLang="en-US" sz="2400" b="1" dirty="0">
              <a:latin typeface="Arial" pitchFamily="34" charset="0"/>
              <a:cs typeface="Arial" pitchFamily="34" charset="0"/>
            </a:endParaRPr>
          </a:p>
          <a:p>
            <a:pPr marL="0" lvl="1" indent="0" eaLnBrk="1" hangingPunct="1">
              <a:buFont typeface="Wingdings" charset="2"/>
              <a:buNone/>
              <a:defRPr/>
            </a:pPr>
            <a:r>
              <a:rPr lang="en-CA" altLang="en-US" sz="2400" b="1" dirty="0" smtClean="0">
                <a:latin typeface="Arial" pitchFamily="34" charset="0"/>
                <a:cs typeface="Arial" pitchFamily="34" charset="0"/>
              </a:rPr>
              <a:t>Licensing &amp; Inspections Update			D Hilliker</a:t>
            </a:r>
          </a:p>
          <a:p>
            <a:pPr marL="0" indent="0">
              <a:buNone/>
              <a:defRPr/>
            </a:pPr>
            <a:endParaRPr lang="en-CA" altLang="en-US" sz="2400" b="1" dirty="0" smtClean="0">
              <a:latin typeface="Arial" pitchFamily="34" charset="0"/>
              <a:cs typeface="Arial" pitchFamily="34" charset="0"/>
            </a:endParaRPr>
          </a:p>
          <a:p>
            <a:pPr marL="0" indent="0">
              <a:buNone/>
              <a:defRPr/>
            </a:pPr>
            <a:r>
              <a:rPr lang="en-CA" altLang="en-US" sz="2400" b="1" dirty="0" smtClean="0">
                <a:latin typeface="Arial" pitchFamily="34" charset="0"/>
                <a:cs typeface="Arial" pitchFamily="34" charset="0"/>
              </a:rPr>
              <a:t>CEAEC List of Questions						</a:t>
            </a:r>
            <a:r>
              <a:rPr lang="en-CA" altLang="en-US" sz="2400" b="1" dirty="0" smtClean="0">
                <a:latin typeface="Arial" pitchFamily="34" charset="0"/>
                <a:cs typeface="Arial" pitchFamily="34" charset="0"/>
              </a:rPr>
              <a:t>All</a:t>
            </a:r>
            <a:endParaRPr lang="en-CA" altLang="en-US" sz="2400" b="1" dirty="0">
              <a:latin typeface="Arial" pitchFamily="34" charset="0"/>
              <a:cs typeface="Arial" pitchFamily="34" charset="0"/>
            </a:endParaRPr>
          </a:p>
          <a:p>
            <a:pPr marL="0" indent="0">
              <a:buNone/>
              <a:defRPr/>
            </a:pPr>
            <a:endParaRPr lang="en-CA" altLang="en-US" sz="2400" b="1" dirty="0" smtClean="0">
              <a:latin typeface="Arial" pitchFamily="34" charset="0"/>
              <a:cs typeface="Arial" pitchFamily="34" charset="0"/>
            </a:endParaRPr>
          </a:p>
          <a:p>
            <a:pPr marL="0" indent="0">
              <a:buNone/>
              <a:defRPr/>
            </a:pPr>
            <a:r>
              <a:rPr lang="en-CA" altLang="en-US" sz="2400" b="1" dirty="0" smtClean="0">
                <a:latin typeface="Arial" pitchFamily="34" charset="0"/>
                <a:cs typeface="Arial" pitchFamily="34" charset="0"/>
              </a:rPr>
              <a:t>ESSB New Business	</a:t>
            </a:r>
            <a:r>
              <a:rPr lang="en-CA" altLang="en-US" sz="2400" b="1" dirty="0">
                <a:latin typeface="Arial" pitchFamily="34" charset="0"/>
                <a:cs typeface="Arial" pitchFamily="34" charset="0"/>
              </a:rPr>
              <a:t>	</a:t>
            </a:r>
            <a:r>
              <a:rPr lang="en-CA" altLang="en-US" sz="2400" b="1" dirty="0" smtClean="0">
                <a:latin typeface="Arial" pitchFamily="34" charset="0"/>
                <a:cs typeface="Arial" pitchFamily="34" charset="0"/>
              </a:rPr>
              <a:t>					M Lafleur</a:t>
            </a:r>
            <a:endParaRPr lang="en-CA" altLang="en-US" sz="2400" b="1" dirty="0">
              <a:latin typeface="Arial" pitchFamily="34" charset="0"/>
              <a:cs typeface="Arial" pitchFamily="34" charset="0"/>
            </a:endParaRPr>
          </a:p>
          <a:p>
            <a:pPr marL="0" indent="0" eaLnBrk="1" hangingPunct="1">
              <a:buFont typeface="Wingdings" charset="2"/>
              <a:buNone/>
              <a:defRPr/>
            </a:pPr>
            <a:endParaRPr lang="en-CA" altLang="en-US" sz="2800" b="1" dirty="0">
              <a:solidFill>
                <a:srgbClr val="0000FF"/>
              </a:solidFill>
              <a:latin typeface="Arial" pitchFamily="34" charset="0"/>
              <a:cs typeface="Arial" pitchFamily="34" charset="0"/>
            </a:endParaRPr>
          </a:p>
        </p:txBody>
      </p:sp>
      <p:sp>
        <p:nvSpPr>
          <p:cNvPr id="15363" name="Title 1"/>
          <p:cNvSpPr>
            <a:spLocks noGrp="1"/>
          </p:cNvSpPr>
          <p:nvPr>
            <p:ph type="title"/>
          </p:nvPr>
        </p:nvSpPr>
        <p:spPr>
          <a:xfrm>
            <a:off x="-7938" y="34925"/>
            <a:ext cx="9144001" cy="1143000"/>
          </a:xfrm>
        </p:spPr>
        <p:txBody>
          <a:bodyPr/>
          <a:lstStyle/>
          <a:p>
            <a:pPr algn="ctr"/>
            <a:r>
              <a:rPr lang="en-CA" altLang="en-US" sz="3200" dirty="0" smtClean="0"/>
              <a:t>Agenda – Explosives Program</a:t>
            </a:r>
            <a:endParaRPr lang="en-CA" altLang="en-US" sz="2000" dirty="0" smtClean="0"/>
          </a:p>
        </p:txBody>
      </p:sp>
      <p:sp>
        <p:nvSpPr>
          <p:cNvPr id="3" name="Slide Number Placeholder 2"/>
          <p:cNvSpPr>
            <a:spLocks noGrp="1"/>
          </p:cNvSpPr>
          <p:nvPr>
            <p:ph type="sldNum" sz="quarter" idx="12"/>
          </p:nvPr>
        </p:nvSpPr>
        <p:spPr/>
        <p:txBody>
          <a:bodyPr/>
          <a:lstStyle/>
          <a:p>
            <a:fld id="{E0D4D67D-6CD0-4F9C-AF73-23D04D3E675B}" type="slidenum">
              <a:rPr lang="en-CA" smtClean="0"/>
              <a:t>2</a:t>
            </a:fld>
            <a:endParaRPr lang="en-CA"/>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G.2 Bulk Delivery with MPU at a Mine or a Quarry</a:t>
            </a:r>
            <a:endParaRPr lang="en-CA" dirty="0"/>
          </a:p>
        </p:txBody>
      </p:sp>
      <p:sp>
        <p:nvSpPr>
          <p:cNvPr id="3" name="Content Placeholder 2"/>
          <p:cNvSpPr>
            <a:spLocks noGrp="1"/>
          </p:cNvSpPr>
          <p:nvPr>
            <p:ph idx="1"/>
          </p:nvPr>
        </p:nvSpPr>
        <p:spPr/>
        <p:txBody>
          <a:bodyPr/>
          <a:lstStyle/>
          <a:p>
            <a:r>
              <a:rPr lang="en-CA" dirty="0" smtClean="0"/>
              <a:t>Explosives provider is to ensure that the location is registered as a provincial mine or quarry</a:t>
            </a:r>
          </a:p>
          <a:p>
            <a:r>
              <a:rPr lang="en-CA" dirty="0" smtClean="0"/>
              <a:t>The requirements in Section 20 and subsection 99(4) are required to be met.</a:t>
            </a:r>
          </a:p>
          <a:p>
            <a:r>
              <a:rPr lang="en-CA" dirty="0" smtClean="0"/>
              <a:t>Due diligence for reducing the potential harm to people and property should be demonstrated.</a:t>
            </a:r>
            <a:endParaRPr lang="en-CA" dirty="0"/>
          </a:p>
        </p:txBody>
      </p:sp>
      <p:sp>
        <p:nvSpPr>
          <p:cNvPr id="5" name="Slide Number Placeholder 4"/>
          <p:cNvSpPr>
            <a:spLocks noGrp="1"/>
          </p:cNvSpPr>
          <p:nvPr>
            <p:ph type="sldNum" sz="quarter" idx="12"/>
          </p:nvPr>
        </p:nvSpPr>
        <p:spPr/>
        <p:txBody>
          <a:bodyPr/>
          <a:lstStyle/>
          <a:p>
            <a:fld id="{E0D4D67D-6CD0-4F9C-AF73-23D04D3E675B}" type="slidenum">
              <a:rPr lang="en-CA" smtClean="0"/>
              <a:t>20</a:t>
            </a:fld>
            <a:endParaRPr lang="en-CA"/>
          </a:p>
        </p:txBody>
      </p:sp>
    </p:spTree>
    <p:extLst>
      <p:ext uri="{BB962C8B-B14F-4D97-AF65-F5344CB8AC3E}">
        <p14:creationId xmlns:p14="http://schemas.microsoft.com/office/powerpoint/2010/main" val="4268108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G.3 and G.4 BNQ standards</a:t>
            </a:r>
            <a:endParaRPr lang="en-CA" dirty="0"/>
          </a:p>
        </p:txBody>
      </p:sp>
      <p:sp>
        <p:nvSpPr>
          <p:cNvPr id="3" name="Content Placeholder 2"/>
          <p:cNvSpPr>
            <a:spLocks noGrp="1"/>
          </p:cNvSpPr>
          <p:nvPr>
            <p:ph idx="1"/>
          </p:nvPr>
        </p:nvSpPr>
        <p:spPr/>
        <p:txBody>
          <a:bodyPr/>
          <a:lstStyle/>
          <a:p>
            <a:r>
              <a:rPr lang="en-CA" dirty="0" smtClean="0"/>
              <a:t>BNQ has conducted outreach regarding their published standards</a:t>
            </a:r>
          </a:p>
          <a:p>
            <a:pPr lvl="1"/>
            <a:r>
              <a:rPr lang="en-CA" dirty="0" smtClean="0"/>
              <a:t>BNQ will pursue review of the standards in accordance with their Standards Council of Canada accreditation</a:t>
            </a:r>
          </a:p>
          <a:p>
            <a:pPr lvl="1"/>
            <a:r>
              <a:rPr lang="en-CA" dirty="0" smtClean="0"/>
              <a:t>ESSB as the AHJ will participate as required</a:t>
            </a:r>
            <a:endParaRPr lang="en-CA" dirty="0"/>
          </a:p>
        </p:txBody>
      </p:sp>
      <p:sp>
        <p:nvSpPr>
          <p:cNvPr id="5" name="Slide Number Placeholder 4"/>
          <p:cNvSpPr>
            <a:spLocks noGrp="1"/>
          </p:cNvSpPr>
          <p:nvPr>
            <p:ph type="sldNum" sz="quarter" idx="12"/>
          </p:nvPr>
        </p:nvSpPr>
        <p:spPr/>
        <p:txBody>
          <a:bodyPr/>
          <a:lstStyle/>
          <a:p>
            <a:fld id="{E0D4D67D-6CD0-4F9C-AF73-23D04D3E675B}" type="slidenum">
              <a:rPr lang="en-CA" smtClean="0"/>
              <a:t>21</a:t>
            </a:fld>
            <a:endParaRPr lang="en-CA"/>
          </a:p>
        </p:txBody>
      </p:sp>
    </p:spTree>
    <p:extLst>
      <p:ext uri="{BB962C8B-B14F-4D97-AF65-F5344CB8AC3E}">
        <p14:creationId xmlns:p14="http://schemas.microsoft.com/office/powerpoint/2010/main" val="1952410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G.5 UN 3375</a:t>
            </a:r>
          </a:p>
        </p:txBody>
      </p:sp>
      <p:sp>
        <p:nvSpPr>
          <p:cNvPr id="3" name="Content Placeholder 2"/>
          <p:cNvSpPr>
            <a:spLocks noGrp="1"/>
          </p:cNvSpPr>
          <p:nvPr>
            <p:ph idx="1"/>
          </p:nvPr>
        </p:nvSpPr>
        <p:spPr>
          <a:xfrm>
            <a:off x="457200" y="1268760"/>
            <a:ext cx="8229600" cy="4525963"/>
          </a:xfrm>
        </p:spPr>
        <p:txBody>
          <a:bodyPr>
            <a:normAutofit lnSpcReduction="10000"/>
          </a:bodyPr>
          <a:lstStyle/>
          <a:p>
            <a:r>
              <a:rPr lang="en-CA" dirty="0" smtClean="0"/>
              <a:t>ESSB has conducted outreach with Transport Canada</a:t>
            </a:r>
          </a:p>
          <a:p>
            <a:pPr lvl="1"/>
            <a:r>
              <a:rPr lang="en-CA" dirty="0" smtClean="0"/>
              <a:t>many provisions of TDGR would need to be amended</a:t>
            </a:r>
          </a:p>
          <a:p>
            <a:r>
              <a:rPr lang="en-CA" dirty="0" smtClean="0"/>
              <a:t>Explosives Regulations will need to be amended</a:t>
            </a:r>
          </a:p>
          <a:p>
            <a:pPr lvl="1"/>
            <a:r>
              <a:rPr lang="en-CA" dirty="0" smtClean="0"/>
              <a:t>regulatory framework and CEAEC participation to follow </a:t>
            </a:r>
          </a:p>
          <a:p>
            <a:pPr lvl="1"/>
            <a:r>
              <a:rPr lang="en-CA" dirty="0" smtClean="0"/>
              <a:t>ESSB will form a working group and discuss relevant policy decisions</a:t>
            </a:r>
            <a:endParaRPr lang="en-CA" dirty="0"/>
          </a:p>
        </p:txBody>
      </p:sp>
      <p:sp>
        <p:nvSpPr>
          <p:cNvPr id="5" name="Slide Number Placeholder 4"/>
          <p:cNvSpPr>
            <a:spLocks noGrp="1"/>
          </p:cNvSpPr>
          <p:nvPr>
            <p:ph type="sldNum" sz="quarter" idx="12"/>
          </p:nvPr>
        </p:nvSpPr>
        <p:spPr/>
        <p:txBody>
          <a:bodyPr/>
          <a:lstStyle/>
          <a:p>
            <a:fld id="{E0D4D67D-6CD0-4F9C-AF73-23D04D3E675B}" type="slidenum">
              <a:rPr lang="en-CA" smtClean="0"/>
              <a:t>22</a:t>
            </a:fld>
            <a:endParaRPr lang="en-CA"/>
          </a:p>
        </p:txBody>
      </p:sp>
    </p:spTree>
    <p:extLst>
      <p:ext uri="{BB962C8B-B14F-4D97-AF65-F5344CB8AC3E}">
        <p14:creationId xmlns:p14="http://schemas.microsoft.com/office/powerpoint/2010/main" val="3238371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G.6 Drop Ship</a:t>
            </a:r>
            <a:endParaRPr lang="en-CA" dirty="0"/>
          </a:p>
        </p:txBody>
      </p:sp>
      <p:sp>
        <p:nvSpPr>
          <p:cNvPr id="3" name="Content Placeholder 2"/>
          <p:cNvSpPr>
            <a:spLocks noGrp="1"/>
          </p:cNvSpPr>
          <p:nvPr>
            <p:ph idx="1"/>
          </p:nvPr>
        </p:nvSpPr>
        <p:spPr>
          <a:xfrm>
            <a:off x="457200" y="1268760"/>
            <a:ext cx="8229600" cy="4525963"/>
          </a:xfrm>
        </p:spPr>
        <p:txBody>
          <a:bodyPr/>
          <a:lstStyle/>
          <a:p>
            <a:r>
              <a:rPr lang="en-CA" dirty="0" smtClean="0"/>
              <a:t>Drop Ship licences are issued for vendors/distributors who never store explosives</a:t>
            </a:r>
          </a:p>
          <a:p>
            <a:r>
              <a:rPr lang="en-CA" dirty="0" smtClean="0"/>
              <a:t>ESSB expects suppliers to follow Section 13 (a) and 21 with respect to supplying explosives for third party resale</a:t>
            </a:r>
          </a:p>
          <a:p>
            <a:r>
              <a:rPr lang="en-CA" dirty="0" smtClean="0"/>
              <a:t>Drop Ship licences can be subjected to relevant terms and conditions</a:t>
            </a:r>
          </a:p>
          <a:p>
            <a:endParaRPr lang="en-CA" dirty="0" smtClean="0"/>
          </a:p>
          <a:p>
            <a:pPr lvl="1"/>
            <a:endParaRPr lang="en-CA" dirty="0"/>
          </a:p>
        </p:txBody>
      </p:sp>
      <p:sp>
        <p:nvSpPr>
          <p:cNvPr id="5" name="Slide Number Placeholder 4"/>
          <p:cNvSpPr>
            <a:spLocks noGrp="1"/>
          </p:cNvSpPr>
          <p:nvPr>
            <p:ph type="sldNum" sz="quarter" idx="12"/>
          </p:nvPr>
        </p:nvSpPr>
        <p:spPr/>
        <p:txBody>
          <a:bodyPr/>
          <a:lstStyle/>
          <a:p>
            <a:fld id="{E0D4D67D-6CD0-4F9C-AF73-23D04D3E675B}" type="slidenum">
              <a:rPr lang="en-CA" smtClean="0"/>
              <a:t>23</a:t>
            </a:fld>
            <a:endParaRPr lang="en-CA"/>
          </a:p>
        </p:txBody>
      </p:sp>
    </p:spTree>
    <p:extLst>
      <p:ext uri="{BB962C8B-B14F-4D97-AF65-F5344CB8AC3E}">
        <p14:creationId xmlns:p14="http://schemas.microsoft.com/office/powerpoint/2010/main" val="2297267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G.7 Changes to Underground</a:t>
            </a:r>
            <a:endParaRPr lang="en-CA" dirty="0"/>
          </a:p>
        </p:txBody>
      </p:sp>
      <p:sp>
        <p:nvSpPr>
          <p:cNvPr id="3" name="Content Placeholder 2"/>
          <p:cNvSpPr>
            <a:spLocks noGrp="1"/>
          </p:cNvSpPr>
          <p:nvPr>
            <p:ph idx="1"/>
          </p:nvPr>
        </p:nvSpPr>
        <p:spPr>
          <a:xfrm>
            <a:off x="457200" y="1340768"/>
            <a:ext cx="8229600" cy="4525963"/>
          </a:xfrm>
        </p:spPr>
        <p:txBody>
          <a:bodyPr>
            <a:normAutofit fontScale="92500" lnSpcReduction="10000"/>
          </a:bodyPr>
          <a:lstStyle/>
          <a:p>
            <a:r>
              <a:rPr lang="en-CA" dirty="0" smtClean="0"/>
              <a:t>ESSB to conduct additional outreach</a:t>
            </a:r>
          </a:p>
          <a:p>
            <a:pPr lvl="1"/>
            <a:r>
              <a:rPr lang="en-CA" dirty="0" smtClean="0"/>
              <a:t>focus on education and safety requirements</a:t>
            </a:r>
          </a:p>
          <a:p>
            <a:pPr lvl="1"/>
            <a:r>
              <a:rPr lang="en-CA" dirty="0" smtClean="0"/>
              <a:t>support from mine inspectors and labour departments</a:t>
            </a:r>
          </a:p>
          <a:p>
            <a:r>
              <a:rPr lang="en-CA" dirty="0" smtClean="0"/>
              <a:t>Possible compliance verifications</a:t>
            </a:r>
          </a:p>
          <a:p>
            <a:pPr lvl="1"/>
            <a:r>
              <a:rPr lang="en-CA" dirty="0" smtClean="0"/>
              <a:t>to include:</a:t>
            </a:r>
          </a:p>
          <a:p>
            <a:pPr lvl="2"/>
            <a:r>
              <a:rPr lang="en-CA" dirty="0" smtClean="0"/>
              <a:t>Self-Declarations, review of maintenance records, training records, etc. </a:t>
            </a:r>
          </a:p>
          <a:p>
            <a:pPr lvl="2"/>
            <a:r>
              <a:rPr lang="en-CA" dirty="0" smtClean="0"/>
              <a:t>ESSB and provincial inspectors to perform joint inspections underground</a:t>
            </a:r>
          </a:p>
          <a:p>
            <a:r>
              <a:rPr lang="en-CA" dirty="0" smtClean="0"/>
              <a:t>Longer term, consider amending Section 136</a:t>
            </a:r>
          </a:p>
          <a:p>
            <a:pPr marL="57150" indent="0">
              <a:buNone/>
            </a:pPr>
            <a:endParaRPr lang="en-CA" dirty="0"/>
          </a:p>
        </p:txBody>
      </p:sp>
      <p:sp>
        <p:nvSpPr>
          <p:cNvPr id="5" name="Slide Number Placeholder 4"/>
          <p:cNvSpPr>
            <a:spLocks noGrp="1"/>
          </p:cNvSpPr>
          <p:nvPr>
            <p:ph type="sldNum" sz="quarter" idx="12"/>
          </p:nvPr>
        </p:nvSpPr>
        <p:spPr/>
        <p:txBody>
          <a:bodyPr/>
          <a:lstStyle/>
          <a:p>
            <a:fld id="{E0D4D67D-6CD0-4F9C-AF73-23D04D3E675B}" type="slidenum">
              <a:rPr lang="en-CA" smtClean="0"/>
              <a:t>24</a:t>
            </a:fld>
            <a:endParaRPr lang="en-CA"/>
          </a:p>
        </p:txBody>
      </p:sp>
    </p:spTree>
    <p:extLst>
      <p:ext uri="{BB962C8B-B14F-4D97-AF65-F5344CB8AC3E}">
        <p14:creationId xmlns:p14="http://schemas.microsoft.com/office/powerpoint/2010/main" val="4091254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S.1 Storage</a:t>
            </a:r>
            <a:endParaRPr lang="en-CA" dirty="0"/>
          </a:p>
        </p:txBody>
      </p:sp>
      <p:sp>
        <p:nvSpPr>
          <p:cNvPr id="3" name="Content Placeholder 2"/>
          <p:cNvSpPr>
            <a:spLocks noGrp="1"/>
          </p:cNvSpPr>
          <p:nvPr>
            <p:ph idx="1"/>
          </p:nvPr>
        </p:nvSpPr>
        <p:spPr>
          <a:xfrm>
            <a:off x="457200" y="1268760"/>
            <a:ext cx="8229600" cy="4525963"/>
          </a:xfrm>
        </p:spPr>
        <p:txBody>
          <a:bodyPr>
            <a:normAutofit fontScale="92500" lnSpcReduction="20000"/>
          </a:bodyPr>
          <a:lstStyle/>
          <a:p>
            <a:r>
              <a:rPr lang="en-CA" dirty="0" smtClean="0"/>
              <a:t>Amendments to Explosives Regulations must process through Canada Gazette thereby formally notifying interested parties</a:t>
            </a:r>
          </a:p>
          <a:p>
            <a:r>
              <a:rPr lang="en-CA" dirty="0" smtClean="0"/>
              <a:t>Federal – Provincial/Territorial alignment</a:t>
            </a:r>
          </a:p>
          <a:p>
            <a:pPr lvl="1"/>
            <a:r>
              <a:rPr lang="en-CA" dirty="0" smtClean="0"/>
              <a:t>ESSB is attending Chief Mine Inspector meetings</a:t>
            </a:r>
          </a:p>
          <a:p>
            <a:pPr lvl="1"/>
            <a:r>
              <a:rPr lang="en-CA" dirty="0" smtClean="0"/>
              <a:t>Senior Inspector at ESSB reviewed regulations for Saskatchewan</a:t>
            </a:r>
          </a:p>
          <a:p>
            <a:pPr lvl="1"/>
            <a:r>
              <a:rPr lang="en-CA" dirty="0" smtClean="0"/>
              <a:t>ESSB has strengthened its relationship with Quebec Public Safety </a:t>
            </a:r>
          </a:p>
          <a:p>
            <a:pPr lvl="2"/>
            <a:r>
              <a:rPr lang="en-CA" dirty="0" smtClean="0"/>
              <a:t>ESSB looks forward to regulatory discussions with Quebec</a:t>
            </a:r>
          </a:p>
          <a:p>
            <a:pPr lvl="1"/>
            <a:r>
              <a:rPr lang="en-CA" dirty="0" smtClean="0"/>
              <a:t>work is in progress for remote sites to be inspected by RCMP, SQ, etc.</a:t>
            </a:r>
          </a:p>
        </p:txBody>
      </p:sp>
      <p:sp>
        <p:nvSpPr>
          <p:cNvPr id="5" name="Slide Number Placeholder 4"/>
          <p:cNvSpPr>
            <a:spLocks noGrp="1"/>
          </p:cNvSpPr>
          <p:nvPr>
            <p:ph type="sldNum" sz="quarter" idx="12"/>
          </p:nvPr>
        </p:nvSpPr>
        <p:spPr/>
        <p:txBody>
          <a:bodyPr/>
          <a:lstStyle/>
          <a:p>
            <a:fld id="{E0D4D67D-6CD0-4F9C-AF73-23D04D3E675B}" type="slidenum">
              <a:rPr lang="en-CA" smtClean="0"/>
              <a:t>25</a:t>
            </a:fld>
            <a:endParaRPr lang="en-CA"/>
          </a:p>
        </p:txBody>
      </p:sp>
    </p:spTree>
    <p:extLst>
      <p:ext uri="{BB962C8B-B14F-4D97-AF65-F5344CB8AC3E}">
        <p14:creationId xmlns:p14="http://schemas.microsoft.com/office/powerpoint/2010/main" val="247143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S.2 QD</a:t>
            </a:r>
            <a:endParaRPr lang="en-CA" dirty="0"/>
          </a:p>
        </p:txBody>
      </p:sp>
      <p:sp>
        <p:nvSpPr>
          <p:cNvPr id="3" name="Content Placeholder 2"/>
          <p:cNvSpPr>
            <a:spLocks noGrp="1"/>
          </p:cNvSpPr>
          <p:nvPr>
            <p:ph idx="1"/>
          </p:nvPr>
        </p:nvSpPr>
        <p:spPr/>
        <p:txBody>
          <a:bodyPr/>
          <a:lstStyle/>
          <a:p>
            <a:r>
              <a:rPr lang="en-CA" dirty="0" smtClean="0"/>
              <a:t>Row 18, of table C.1 from QD standard, Critical power lines shall use D-7: how is the owner of the PES to determine if a power line is critical</a:t>
            </a:r>
          </a:p>
          <a:p>
            <a:pPr lvl="1"/>
            <a:r>
              <a:rPr lang="en-CA" dirty="0" smtClean="0"/>
              <a:t>ESSB relies on the ES owner to provide the relevant technical information related to the criticality of a power line</a:t>
            </a:r>
          </a:p>
          <a:p>
            <a:pPr lvl="1"/>
            <a:endParaRPr lang="en-CA" dirty="0" smtClean="0"/>
          </a:p>
        </p:txBody>
      </p:sp>
      <p:sp>
        <p:nvSpPr>
          <p:cNvPr id="5" name="Slide Number Placeholder 4"/>
          <p:cNvSpPr>
            <a:spLocks noGrp="1"/>
          </p:cNvSpPr>
          <p:nvPr>
            <p:ph type="sldNum" sz="quarter" idx="12"/>
          </p:nvPr>
        </p:nvSpPr>
        <p:spPr/>
        <p:txBody>
          <a:bodyPr/>
          <a:lstStyle/>
          <a:p>
            <a:fld id="{E0D4D67D-6CD0-4F9C-AF73-23D04D3E675B}" type="slidenum">
              <a:rPr lang="en-CA" smtClean="0"/>
              <a:t>26</a:t>
            </a:fld>
            <a:endParaRPr lang="en-CA"/>
          </a:p>
        </p:txBody>
      </p:sp>
    </p:spTree>
    <p:extLst>
      <p:ext uri="{BB962C8B-B14F-4D97-AF65-F5344CB8AC3E}">
        <p14:creationId xmlns:p14="http://schemas.microsoft.com/office/powerpoint/2010/main" val="773512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T1. No stopping on route</a:t>
            </a:r>
            <a:endParaRPr lang="en-CA" dirty="0"/>
          </a:p>
        </p:txBody>
      </p:sp>
      <p:sp>
        <p:nvSpPr>
          <p:cNvPr id="3" name="Content Placeholder 2"/>
          <p:cNvSpPr>
            <a:spLocks noGrp="1"/>
          </p:cNvSpPr>
          <p:nvPr>
            <p:ph idx="1"/>
          </p:nvPr>
        </p:nvSpPr>
        <p:spPr>
          <a:xfrm>
            <a:off x="457200" y="1388699"/>
            <a:ext cx="8229600" cy="4525963"/>
          </a:xfrm>
        </p:spPr>
        <p:txBody>
          <a:bodyPr>
            <a:normAutofit/>
          </a:bodyPr>
          <a:lstStyle/>
          <a:p>
            <a:pPr lvl="0"/>
            <a:r>
              <a:rPr lang="en-US" dirty="0" smtClean="0"/>
              <a:t>Please explain ERD’s position on meeting the intent of 196 (5) “no stopping on route”</a:t>
            </a:r>
            <a:endParaRPr lang="en-CA" dirty="0" smtClean="0"/>
          </a:p>
          <a:p>
            <a:pPr lvl="1"/>
            <a:r>
              <a:rPr lang="en-CA" dirty="0" smtClean="0"/>
              <a:t>carryover from Previous meetings</a:t>
            </a:r>
          </a:p>
          <a:p>
            <a:pPr lvl="1"/>
            <a:r>
              <a:rPr lang="en-CA" dirty="0" smtClean="0"/>
              <a:t>the transport of explosives must be planned and prepared for ahead of time. </a:t>
            </a:r>
          </a:p>
          <a:p>
            <a:pPr lvl="1"/>
            <a:r>
              <a:rPr lang="en-CA" dirty="0" smtClean="0"/>
              <a:t>examples of unnecessary stopping: </a:t>
            </a:r>
          </a:p>
          <a:p>
            <a:pPr lvl="2"/>
            <a:r>
              <a:rPr lang="en-CA" dirty="0" smtClean="0"/>
              <a:t>fueling just after departure </a:t>
            </a:r>
          </a:p>
          <a:p>
            <a:pPr lvl="2"/>
            <a:r>
              <a:rPr lang="en-CA" dirty="0" smtClean="0"/>
              <a:t>stop to eat shortly after departure</a:t>
            </a:r>
          </a:p>
          <a:p>
            <a:pPr lvl="2"/>
            <a:r>
              <a:rPr lang="en-CA" dirty="0" smtClean="0"/>
              <a:t>stopping for more than 30 min for lunch</a:t>
            </a:r>
          </a:p>
          <a:p>
            <a:pPr lvl="1"/>
            <a:endParaRPr lang="en-CA" dirty="0" smtClean="0"/>
          </a:p>
          <a:p>
            <a:pPr lvl="4"/>
            <a:endParaRPr lang="en-CA" dirty="0" smtClean="0"/>
          </a:p>
        </p:txBody>
      </p:sp>
      <p:sp>
        <p:nvSpPr>
          <p:cNvPr id="5" name="Slide Number Placeholder 4"/>
          <p:cNvSpPr>
            <a:spLocks noGrp="1"/>
          </p:cNvSpPr>
          <p:nvPr>
            <p:ph type="sldNum" sz="quarter" idx="12"/>
          </p:nvPr>
        </p:nvSpPr>
        <p:spPr/>
        <p:txBody>
          <a:bodyPr/>
          <a:lstStyle/>
          <a:p>
            <a:fld id="{E0D4D67D-6CD0-4F9C-AF73-23D04D3E675B}" type="slidenum">
              <a:rPr lang="en-CA" smtClean="0"/>
              <a:t>27</a:t>
            </a:fld>
            <a:endParaRPr lang="en-CA"/>
          </a:p>
        </p:txBody>
      </p:sp>
    </p:spTree>
    <p:extLst>
      <p:ext uri="{BB962C8B-B14F-4D97-AF65-F5344CB8AC3E}">
        <p14:creationId xmlns:p14="http://schemas.microsoft.com/office/powerpoint/2010/main" val="1515200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T2. Overnight Parking</a:t>
            </a:r>
            <a:endParaRPr lang="en-CA" dirty="0"/>
          </a:p>
        </p:txBody>
      </p:sp>
      <p:sp>
        <p:nvSpPr>
          <p:cNvPr id="3" name="Content Placeholder 2"/>
          <p:cNvSpPr>
            <a:spLocks noGrp="1"/>
          </p:cNvSpPr>
          <p:nvPr>
            <p:ph idx="1"/>
          </p:nvPr>
        </p:nvSpPr>
        <p:spPr/>
        <p:txBody>
          <a:bodyPr>
            <a:normAutofit/>
          </a:bodyPr>
          <a:lstStyle/>
          <a:p>
            <a:pPr lvl="0"/>
            <a:r>
              <a:rPr lang="en-US" dirty="0" smtClean="0"/>
              <a:t>Part 200 of the ER-2013 references “Overnight parking” what are ERD’s expectations?</a:t>
            </a:r>
            <a:endParaRPr lang="en-CA" dirty="0" smtClean="0"/>
          </a:p>
          <a:p>
            <a:pPr lvl="1"/>
            <a:r>
              <a:rPr lang="en-CA" dirty="0" smtClean="0"/>
              <a:t>carryover from Previous meetings</a:t>
            </a:r>
          </a:p>
          <a:p>
            <a:pPr lvl="1"/>
            <a:r>
              <a:rPr lang="en-CA" dirty="0"/>
              <a:t>t</a:t>
            </a:r>
            <a:r>
              <a:rPr lang="en-CA" dirty="0" smtClean="0"/>
              <a:t>he vehicle is attended in person (Section 199 (1)) when not parked at a licenced factory site</a:t>
            </a:r>
          </a:p>
          <a:p>
            <a:pPr lvl="1"/>
            <a:r>
              <a:rPr lang="en-CA" dirty="0" smtClean="0"/>
              <a:t>overnight parking location, when at a licence factory must in accordance with the licence. i.e. must park at location specified on licence and overnight parking must be allowed by the licence.</a:t>
            </a:r>
          </a:p>
          <a:p>
            <a:pPr lvl="1"/>
            <a:endParaRPr lang="en-CA" dirty="0" smtClean="0"/>
          </a:p>
          <a:p>
            <a:pPr lvl="1"/>
            <a:endParaRPr lang="en-CA" dirty="0" smtClean="0"/>
          </a:p>
          <a:p>
            <a:pPr lvl="4"/>
            <a:endParaRPr lang="en-CA" dirty="0" smtClean="0"/>
          </a:p>
        </p:txBody>
      </p:sp>
      <p:sp>
        <p:nvSpPr>
          <p:cNvPr id="5" name="Slide Number Placeholder 4"/>
          <p:cNvSpPr>
            <a:spLocks noGrp="1"/>
          </p:cNvSpPr>
          <p:nvPr>
            <p:ph type="sldNum" sz="quarter" idx="12"/>
          </p:nvPr>
        </p:nvSpPr>
        <p:spPr/>
        <p:txBody>
          <a:bodyPr/>
          <a:lstStyle/>
          <a:p>
            <a:fld id="{E0D4D67D-6CD0-4F9C-AF73-23D04D3E675B}" type="slidenum">
              <a:rPr lang="en-CA" smtClean="0"/>
              <a:t>28</a:t>
            </a:fld>
            <a:endParaRPr lang="en-CA"/>
          </a:p>
        </p:txBody>
      </p:sp>
    </p:spTree>
    <p:extLst>
      <p:ext uri="{BB962C8B-B14F-4D97-AF65-F5344CB8AC3E}">
        <p14:creationId xmlns:p14="http://schemas.microsoft.com/office/powerpoint/2010/main" val="4057450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T2. Overnight Parking</a:t>
            </a:r>
            <a:endParaRPr lang="en-CA" dirty="0"/>
          </a:p>
        </p:txBody>
      </p:sp>
      <p:sp>
        <p:nvSpPr>
          <p:cNvPr id="3" name="Content Placeholder 2"/>
          <p:cNvSpPr>
            <a:spLocks noGrp="1"/>
          </p:cNvSpPr>
          <p:nvPr>
            <p:ph idx="1"/>
          </p:nvPr>
        </p:nvSpPr>
        <p:spPr/>
        <p:txBody>
          <a:bodyPr>
            <a:normAutofit/>
          </a:bodyPr>
          <a:lstStyle/>
          <a:p>
            <a:r>
              <a:rPr lang="en-CA" dirty="0" smtClean="0"/>
              <a:t>Overnight parking not at a licence factory, must be in accordance with Section 200 (1).</a:t>
            </a:r>
          </a:p>
          <a:p>
            <a:r>
              <a:rPr lang="en-CA" dirty="0" smtClean="0"/>
              <a:t>Park away from sources of open flame, etc. </a:t>
            </a:r>
          </a:p>
          <a:p>
            <a:r>
              <a:rPr lang="en-CA" dirty="0" smtClean="0"/>
              <a:t>Follow the QD standard for how to comply.</a:t>
            </a:r>
          </a:p>
          <a:p>
            <a:pPr lvl="1"/>
            <a:endParaRPr lang="en-CA" dirty="0" smtClean="0"/>
          </a:p>
          <a:p>
            <a:pPr lvl="4"/>
            <a:endParaRPr lang="en-CA" dirty="0" smtClean="0"/>
          </a:p>
        </p:txBody>
      </p:sp>
      <p:sp>
        <p:nvSpPr>
          <p:cNvPr id="5" name="Slide Number Placeholder 4"/>
          <p:cNvSpPr>
            <a:spLocks noGrp="1"/>
          </p:cNvSpPr>
          <p:nvPr>
            <p:ph type="sldNum" sz="quarter" idx="12"/>
          </p:nvPr>
        </p:nvSpPr>
        <p:spPr/>
        <p:txBody>
          <a:bodyPr/>
          <a:lstStyle/>
          <a:p>
            <a:fld id="{E0D4D67D-6CD0-4F9C-AF73-23D04D3E675B}" type="slidenum">
              <a:rPr lang="en-CA" smtClean="0"/>
              <a:t>29</a:t>
            </a:fld>
            <a:endParaRPr lang="en-CA"/>
          </a:p>
        </p:txBody>
      </p:sp>
    </p:spTree>
    <p:extLst>
      <p:ext uri="{BB962C8B-B14F-4D97-AF65-F5344CB8AC3E}">
        <p14:creationId xmlns:p14="http://schemas.microsoft.com/office/powerpoint/2010/main" val="1310004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58" y="1700808"/>
            <a:ext cx="8229600" cy="1143000"/>
          </a:xfrm>
        </p:spPr>
        <p:txBody>
          <a:bodyPr>
            <a:normAutofit/>
          </a:bodyPr>
          <a:lstStyle/>
          <a:p>
            <a:r>
              <a:rPr lang="en-CA" dirty="0" smtClean="0"/>
              <a:t>ESSB Activities</a:t>
            </a:r>
            <a:endParaRPr lang="en-CA" dirty="0"/>
          </a:p>
        </p:txBody>
      </p:sp>
      <p:sp>
        <p:nvSpPr>
          <p:cNvPr id="3" name="Slide Number Placeholder 2"/>
          <p:cNvSpPr>
            <a:spLocks noGrp="1"/>
          </p:cNvSpPr>
          <p:nvPr>
            <p:ph type="sldNum" sz="quarter" idx="12"/>
          </p:nvPr>
        </p:nvSpPr>
        <p:spPr/>
        <p:txBody>
          <a:bodyPr/>
          <a:lstStyle/>
          <a:p>
            <a:fld id="{E0D4D67D-6CD0-4F9C-AF73-23D04D3E675B}" type="slidenum">
              <a:rPr lang="en-CA" smtClean="0"/>
              <a:t>3</a:t>
            </a:fld>
            <a:endParaRPr lang="en-CA"/>
          </a:p>
        </p:txBody>
      </p:sp>
    </p:spTree>
    <p:extLst>
      <p:ext uri="{BB962C8B-B14F-4D97-AF65-F5344CB8AC3E}">
        <p14:creationId xmlns:p14="http://schemas.microsoft.com/office/powerpoint/2010/main" val="7440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T3. Trucking associations</a:t>
            </a:r>
            <a:endParaRPr lang="en-CA" dirty="0"/>
          </a:p>
        </p:txBody>
      </p:sp>
      <p:sp>
        <p:nvSpPr>
          <p:cNvPr id="3" name="Content Placeholder 2"/>
          <p:cNvSpPr>
            <a:spLocks noGrp="1"/>
          </p:cNvSpPr>
          <p:nvPr>
            <p:ph idx="1"/>
          </p:nvPr>
        </p:nvSpPr>
        <p:spPr/>
        <p:txBody>
          <a:bodyPr>
            <a:normAutofit lnSpcReduction="10000"/>
          </a:bodyPr>
          <a:lstStyle/>
          <a:p>
            <a:r>
              <a:rPr lang="en-CA" dirty="0" smtClean="0"/>
              <a:t>ESSB outreach to various trucking associations is ongoing </a:t>
            </a:r>
          </a:p>
          <a:p>
            <a:pPr lvl="1"/>
            <a:r>
              <a:rPr lang="en-CA" dirty="0" smtClean="0"/>
              <a:t>ESSB has recently reached out to the CTA, and will continue efforts to engage with associations</a:t>
            </a:r>
          </a:p>
          <a:p>
            <a:r>
              <a:rPr lang="en-CA" dirty="0" smtClean="0"/>
              <a:t>CEAEC is encourage to direct trucking companies to ESSB for clarification on meeting Regulatory Requirements. </a:t>
            </a:r>
          </a:p>
          <a:p>
            <a:r>
              <a:rPr lang="en-CA" dirty="0" smtClean="0"/>
              <a:t>Any CEAEC suggestions on this matter are encouraged </a:t>
            </a:r>
          </a:p>
          <a:p>
            <a:pPr lvl="1"/>
            <a:endParaRPr lang="en-CA" dirty="0" smtClean="0"/>
          </a:p>
          <a:p>
            <a:pPr lvl="4"/>
            <a:endParaRPr lang="en-CA" dirty="0" smtClean="0"/>
          </a:p>
        </p:txBody>
      </p:sp>
      <p:sp>
        <p:nvSpPr>
          <p:cNvPr id="5" name="Slide Number Placeholder 4"/>
          <p:cNvSpPr>
            <a:spLocks noGrp="1"/>
          </p:cNvSpPr>
          <p:nvPr>
            <p:ph type="sldNum" sz="quarter" idx="12"/>
          </p:nvPr>
        </p:nvSpPr>
        <p:spPr/>
        <p:txBody>
          <a:bodyPr/>
          <a:lstStyle/>
          <a:p>
            <a:fld id="{E0D4D67D-6CD0-4F9C-AF73-23D04D3E675B}" type="slidenum">
              <a:rPr lang="en-CA" smtClean="0"/>
              <a:t>30</a:t>
            </a:fld>
            <a:endParaRPr lang="en-CA"/>
          </a:p>
        </p:txBody>
      </p:sp>
    </p:spTree>
    <p:extLst>
      <p:ext uri="{BB962C8B-B14F-4D97-AF65-F5344CB8AC3E}">
        <p14:creationId xmlns:p14="http://schemas.microsoft.com/office/powerpoint/2010/main" val="1745152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ESSB New Business</a:t>
            </a:r>
            <a:endParaRPr lang="en-CA" dirty="0"/>
          </a:p>
        </p:txBody>
      </p:sp>
      <p:sp>
        <p:nvSpPr>
          <p:cNvPr id="3" name="Content Placeholder 2"/>
          <p:cNvSpPr>
            <a:spLocks noGrp="1"/>
          </p:cNvSpPr>
          <p:nvPr>
            <p:ph idx="1"/>
          </p:nvPr>
        </p:nvSpPr>
        <p:spPr/>
        <p:txBody>
          <a:bodyPr/>
          <a:lstStyle/>
          <a:p>
            <a:r>
              <a:rPr lang="en-CA" dirty="0" smtClean="0"/>
              <a:t>Risk-Based Inspection Plan</a:t>
            </a: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31</a:t>
            </a:fld>
            <a:endParaRPr lang="en-CA"/>
          </a:p>
        </p:txBody>
      </p:sp>
    </p:spTree>
    <p:extLst>
      <p:ext uri="{BB962C8B-B14F-4D97-AF65-F5344CB8AC3E}">
        <p14:creationId xmlns:p14="http://schemas.microsoft.com/office/powerpoint/2010/main" val="842595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Introduction </a:t>
            </a:r>
            <a:r>
              <a:rPr lang="en-CA" dirty="0"/>
              <a:t>– Risk-Based Inspection Plan </a:t>
            </a:r>
          </a:p>
        </p:txBody>
      </p:sp>
      <p:sp>
        <p:nvSpPr>
          <p:cNvPr id="3" name="Content Placeholder 2"/>
          <p:cNvSpPr>
            <a:spLocks noGrp="1"/>
          </p:cNvSpPr>
          <p:nvPr>
            <p:ph idx="1"/>
          </p:nvPr>
        </p:nvSpPr>
        <p:spPr>
          <a:xfrm>
            <a:off x="457201" y="1958011"/>
            <a:ext cx="5050903" cy="3679961"/>
          </a:xfrm>
        </p:spPr>
        <p:txBody>
          <a:bodyPr/>
          <a:lstStyle/>
          <a:p>
            <a:pPr marL="179388" indent="-179388"/>
            <a:r>
              <a:rPr lang="en-CA" sz="1800" dirty="0"/>
              <a:t>Risk in the context of explosives comes from one of two factors: </a:t>
            </a:r>
            <a:r>
              <a:rPr lang="en-CA" sz="1800" b="1" dirty="0"/>
              <a:t>safety </a:t>
            </a:r>
            <a:r>
              <a:rPr lang="en-CA" sz="1800" dirty="0"/>
              <a:t>and/or</a:t>
            </a:r>
            <a:r>
              <a:rPr lang="en-CA" sz="1800" b="1" dirty="0"/>
              <a:t> security</a:t>
            </a:r>
          </a:p>
          <a:p>
            <a:pPr marL="179388" indent="-179388"/>
            <a:endParaRPr lang="en-CA" sz="1800" b="1" dirty="0"/>
          </a:p>
          <a:p>
            <a:pPr marL="179388" indent="-179388"/>
            <a:r>
              <a:rPr lang="en-CA" sz="1800" dirty="0"/>
              <a:t>Traditional regulations focused heavily on safety; after 9/11, there was an effort to put more emphasis on security</a:t>
            </a:r>
          </a:p>
          <a:p>
            <a:pPr marL="179388" indent="-179388"/>
            <a:endParaRPr lang="en-CA" sz="1800" dirty="0"/>
          </a:p>
          <a:p>
            <a:pPr marL="179388" indent="-179388"/>
            <a:r>
              <a:rPr lang="en-CA" sz="1800" dirty="0"/>
              <a:t>The compliance level of licence holders (stakeholders) will increase or decrease the risk presented by each factor</a:t>
            </a:r>
          </a:p>
        </p:txBody>
      </p:sp>
      <p:pic>
        <p:nvPicPr>
          <p:cNvPr id="4" name="Picture 3"/>
          <p:cNvPicPr>
            <a:picLocks noChangeAspect="1"/>
          </p:cNvPicPr>
          <p:nvPr/>
        </p:nvPicPr>
        <p:blipFill>
          <a:blip r:embed="rId3"/>
          <a:stretch>
            <a:fillRect/>
          </a:stretch>
        </p:blipFill>
        <p:spPr>
          <a:xfrm>
            <a:off x="5508104" y="1560630"/>
            <a:ext cx="3468320" cy="3876069"/>
          </a:xfrm>
          <a:prstGeom prst="rect">
            <a:avLst/>
          </a:prstGeom>
        </p:spPr>
      </p:pic>
      <p:sp>
        <p:nvSpPr>
          <p:cNvPr id="6" name="Slide Number Placeholder 5"/>
          <p:cNvSpPr>
            <a:spLocks noGrp="1"/>
          </p:cNvSpPr>
          <p:nvPr>
            <p:ph type="sldNum" sz="quarter" idx="12"/>
          </p:nvPr>
        </p:nvSpPr>
        <p:spPr/>
        <p:txBody>
          <a:bodyPr/>
          <a:lstStyle/>
          <a:p>
            <a:fld id="{E0D4D67D-6CD0-4F9C-AF73-23D04D3E675B}" type="slidenum">
              <a:rPr lang="en-CA" smtClean="0"/>
              <a:t>32</a:t>
            </a:fld>
            <a:endParaRPr lang="en-CA"/>
          </a:p>
        </p:txBody>
      </p:sp>
    </p:spTree>
    <p:extLst>
      <p:ext uri="{BB962C8B-B14F-4D97-AF65-F5344CB8AC3E}">
        <p14:creationId xmlns:p14="http://schemas.microsoft.com/office/powerpoint/2010/main" val="1741847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Introduction – Risk-Based Inspection Plan </a:t>
            </a:r>
          </a:p>
        </p:txBody>
      </p:sp>
      <p:sp>
        <p:nvSpPr>
          <p:cNvPr id="3" name="Content Placeholder 2"/>
          <p:cNvSpPr>
            <a:spLocks noGrp="1"/>
          </p:cNvSpPr>
          <p:nvPr>
            <p:ph idx="1"/>
          </p:nvPr>
        </p:nvSpPr>
        <p:spPr>
          <a:xfrm>
            <a:off x="457200" y="1824488"/>
            <a:ext cx="8229600" cy="3762194"/>
          </a:xfrm>
        </p:spPr>
        <p:txBody>
          <a:bodyPr/>
          <a:lstStyle/>
          <a:p>
            <a:pPr marL="0" indent="0">
              <a:buNone/>
            </a:pPr>
            <a:r>
              <a:rPr lang="en-CA" sz="1800" dirty="0"/>
              <a:t>In the </a:t>
            </a:r>
            <a:r>
              <a:rPr lang="en-CA" sz="1800" dirty="0" smtClean="0"/>
              <a:t>risk-based </a:t>
            </a:r>
            <a:r>
              <a:rPr lang="en-CA" sz="1800" dirty="0"/>
              <a:t>inspection plan, risk levels are quantified based on the following criteria:</a:t>
            </a:r>
          </a:p>
          <a:p>
            <a:pPr marL="358775" lvl="1" indent="-179388"/>
            <a:r>
              <a:rPr lang="en-CA" sz="1800" b="1" dirty="0">
                <a:cs typeface="Myanmar Text" panose="020B0502040204020203" pitchFamily="34" charset="0"/>
              </a:rPr>
              <a:t>Inspection Rating</a:t>
            </a:r>
            <a:r>
              <a:rPr lang="en-CA" sz="1800" dirty="0">
                <a:cs typeface="Myanmar Text" panose="020B0502040204020203" pitchFamily="34" charset="0"/>
              </a:rPr>
              <a:t>: used to identify previously inspected poor performers </a:t>
            </a:r>
          </a:p>
          <a:p>
            <a:pPr marL="717550" lvl="2" indent="-179388"/>
            <a:r>
              <a:rPr lang="en-CA" sz="1650" dirty="0" smtClean="0">
                <a:cs typeface="Myanmar Text" panose="020B0502040204020203" pitchFamily="34" charset="0"/>
              </a:rPr>
              <a:t>sites </a:t>
            </a:r>
            <a:r>
              <a:rPr lang="en-CA" sz="1650" dirty="0">
                <a:cs typeface="Myanmar Text" panose="020B0502040204020203" pitchFamily="34" charset="0"/>
              </a:rPr>
              <a:t>are assigned an inspection rating </a:t>
            </a:r>
            <a:r>
              <a:rPr lang="en-CA" sz="1650" dirty="0" smtClean="0">
                <a:cs typeface="Myanmar Text" panose="020B0502040204020203" pitchFamily="34" charset="0"/>
              </a:rPr>
              <a:t>after </a:t>
            </a:r>
            <a:r>
              <a:rPr lang="en-CA" sz="1650" dirty="0">
                <a:cs typeface="Myanmar Text" panose="020B0502040204020203" pitchFamily="34" charset="0"/>
              </a:rPr>
              <a:t>an inspection based their on compliance with the Explosives Act and Regulations</a:t>
            </a:r>
          </a:p>
          <a:p>
            <a:pPr marL="358775" lvl="1" indent="-179388"/>
            <a:r>
              <a:rPr lang="en-CA" sz="1800" b="1" dirty="0" smtClean="0">
                <a:cs typeface="Myanmar Text" panose="020B0502040204020203" pitchFamily="34" charset="0"/>
              </a:rPr>
              <a:t>Safety </a:t>
            </a:r>
            <a:r>
              <a:rPr lang="en-CA" sz="1800" b="1" dirty="0">
                <a:cs typeface="Myanmar Text" panose="020B0502040204020203" pitchFamily="34" charset="0"/>
              </a:rPr>
              <a:t>&amp; Security </a:t>
            </a:r>
            <a:r>
              <a:rPr lang="en-CA" sz="1800" b="1" dirty="0" smtClean="0">
                <a:cs typeface="Myanmar Text" panose="020B0502040204020203" pitchFamily="34" charset="0"/>
              </a:rPr>
              <a:t>Risk Level</a:t>
            </a:r>
            <a:r>
              <a:rPr lang="en-CA" sz="1800" dirty="0">
                <a:cs typeface="Myanmar Text" panose="020B0502040204020203" pitchFamily="34" charset="0"/>
              </a:rPr>
              <a:t>: used to identify the risk of accidental detonation and/or criminal use</a:t>
            </a:r>
          </a:p>
          <a:p>
            <a:pPr marL="717550" lvl="2" indent="-179388"/>
            <a:r>
              <a:rPr lang="en-CA" sz="1650" dirty="0" smtClean="0">
                <a:cs typeface="Myanmar Text" panose="020B0502040204020203" pitchFamily="34" charset="0"/>
              </a:rPr>
              <a:t>a heuristic computer </a:t>
            </a:r>
            <a:r>
              <a:rPr lang="en-CA" sz="1650" dirty="0">
                <a:cs typeface="Myanmar Text" panose="020B0502040204020203" pitchFamily="34" charset="0"/>
              </a:rPr>
              <a:t>algorithm </a:t>
            </a:r>
            <a:r>
              <a:rPr lang="en-CA" sz="1650" dirty="0" smtClean="0">
                <a:cs typeface="Myanmar Text" panose="020B0502040204020203" pitchFamily="34" charset="0"/>
              </a:rPr>
              <a:t>is used </a:t>
            </a:r>
            <a:r>
              <a:rPr lang="en-CA" sz="1650" dirty="0">
                <a:cs typeface="Myanmar Text" panose="020B0502040204020203" pitchFamily="34" charset="0"/>
              </a:rPr>
              <a:t>to assign a Safety &amp; Security Level to licenced sites on a relative </a:t>
            </a:r>
            <a:r>
              <a:rPr lang="en-CA" sz="1650" dirty="0" smtClean="0">
                <a:cs typeface="Myanmar Text" panose="020B0502040204020203" pitchFamily="34" charset="0"/>
              </a:rPr>
              <a:t>scale</a:t>
            </a:r>
          </a:p>
          <a:p>
            <a:pPr marL="317500" lvl="1" indent="-179388"/>
            <a:r>
              <a:rPr lang="en-CA" sz="1800" b="1" dirty="0" smtClean="0">
                <a:cs typeface="Myanmar Text" panose="020B0502040204020203" pitchFamily="34" charset="0"/>
              </a:rPr>
              <a:t>Temporal Factor</a:t>
            </a:r>
            <a:r>
              <a:rPr lang="en-CA" sz="1800" dirty="0" smtClean="0">
                <a:cs typeface="Myanmar Text" panose="020B0502040204020203" pitchFamily="34" charset="0"/>
              </a:rPr>
              <a:t>: used to prioritise sites which have not been recently inspected </a:t>
            </a:r>
            <a:endParaRPr lang="en-CA" sz="1800" dirty="0">
              <a:cs typeface="Myanmar Text" panose="020B0502040204020203" pitchFamily="34" charset="0"/>
            </a:endParaRPr>
          </a:p>
        </p:txBody>
      </p:sp>
      <p:sp>
        <p:nvSpPr>
          <p:cNvPr id="6" name="Slide Number Placeholder 5"/>
          <p:cNvSpPr>
            <a:spLocks noGrp="1"/>
          </p:cNvSpPr>
          <p:nvPr>
            <p:ph type="sldNum" sz="quarter" idx="12"/>
          </p:nvPr>
        </p:nvSpPr>
        <p:spPr/>
        <p:txBody>
          <a:bodyPr/>
          <a:lstStyle/>
          <a:p>
            <a:fld id="{E0D4D67D-6CD0-4F9C-AF73-23D04D3E675B}" type="slidenum">
              <a:rPr lang="en-CA" smtClean="0"/>
              <a:t>33</a:t>
            </a:fld>
            <a:endParaRPr lang="en-CA"/>
          </a:p>
        </p:txBody>
      </p:sp>
    </p:spTree>
    <p:extLst>
      <p:ext uri="{BB962C8B-B14F-4D97-AF65-F5344CB8AC3E}">
        <p14:creationId xmlns:p14="http://schemas.microsoft.com/office/powerpoint/2010/main" val="11250971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Safety &amp;</a:t>
            </a:r>
            <a:r>
              <a:rPr lang="en-CA" dirty="0" smtClean="0"/>
              <a:t> Security Risk Level</a:t>
            </a:r>
            <a:endParaRPr lang="en-CA" dirty="0"/>
          </a:p>
        </p:txBody>
      </p:sp>
      <p:sp>
        <p:nvSpPr>
          <p:cNvPr id="5" name="Content Placeholder 2"/>
          <p:cNvSpPr>
            <a:spLocks noGrp="1"/>
          </p:cNvSpPr>
          <p:nvPr>
            <p:ph idx="1"/>
          </p:nvPr>
        </p:nvSpPr>
        <p:spPr>
          <a:xfrm>
            <a:off x="457200" y="2057401"/>
            <a:ext cx="8229600" cy="3394472"/>
          </a:xfrm>
        </p:spPr>
        <p:txBody>
          <a:bodyPr/>
          <a:lstStyle/>
          <a:p>
            <a:pPr marL="0" indent="0">
              <a:buNone/>
            </a:pPr>
            <a:r>
              <a:rPr lang="en-CA" sz="2100" dirty="0" smtClean="0"/>
              <a:t>The </a:t>
            </a:r>
            <a:r>
              <a:rPr lang="en-CA" sz="2100" b="1" dirty="0" smtClean="0"/>
              <a:t>Safety &amp; Security Risk Level </a:t>
            </a:r>
            <a:r>
              <a:rPr lang="en-CA" sz="2100" dirty="0" smtClean="0"/>
              <a:t>is a product of separate </a:t>
            </a:r>
            <a:r>
              <a:rPr lang="en-CA" sz="2100" b="1" dirty="0" smtClean="0"/>
              <a:t>Safety</a:t>
            </a:r>
            <a:r>
              <a:rPr lang="en-CA" sz="2100" dirty="0" smtClean="0"/>
              <a:t> and </a:t>
            </a:r>
            <a:r>
              <a:rPr lang="en-CA" sz="2100" b="1" dirty="0" smtClean="0"/>
              <a:t>Security Risk Levels </a:t>
            </a:r>
            <a:r>
              <a:rPr lang="en-CA" sz="2100" dirty="0" smtClean="0"/>
              <a:t>which are independently determined by:</a:t>
            </a:r>
            <a:endParaRPr lang="en-CA" sz="2100" dirty="0"/>
          </a:p>
          <a:p>
            <a:pPr lvl="1"/>
            <a:r>
              <a:rPr lang="en-CA" sz="1900" dirty="0"/>
              <a:t>(1) </a:t>
            </a:r>
            <a:r>
              <a:rPr lang="en-CA" sz="1900" dirty="0" smtClean="0"/>
              <a:t>explosives </a:t>
            </a:r>
            <a:r>
              <a:rPr lang="en-CA" sz="1900" dirty="0"/>
              <a:t>type being manufactured/sold/stored at the licenced site</a:t>
            </a:r>
          </a:p>
          <a:p>
            <a:pPr lvl="1"/>
            <a:r>
              <a:rPr lang="en-CA" sz="1900" dirty="0" smtClean="0"/>
              <a:t>(</a:t>
            </a:r>
            <a:r>
              <a:rPr lang="en-CA" sz="1900" dirty="0"/>
              <a:t>2) </a:t>
            </a:r>
            <a:r>
              <a:rPr lang="en-CA" sz="1900" dirty="0" smtClean="0"/>
              <a:t>site-specific characteristics and activities</a:t>
            </a:r>
          </a:p>
          <a:p>
            <a:pPr marL="457200" lvl="1" indent="0">
              <a:buNone/>
            </a:pPr>
            <a:endParaRPr lang="en-CA" sz="1900" dirty="0" smtClean="0"/>
          </a:p>
          <a:p>
            <a:pPr marL="57150" indent="0">
              <a:buNone/>
            </a:pPr>
            <a:r>
              <a:rPr lang="en-CA" sz="1800" dirty="0" smtClean="0"/>
              <a:t>Examples: </a:t>
            </a:r>
          </a:p>
          <a:p>
            <a:pPr lvl="1"/>
            <a:r>
              <a:rPr lang="en-CA" sz="1600" dirty="0" smtClean="0"/>
              <a:t>the activity of manufacturing increases the Safety Risk Level</a:t>
            </a:r>
          </a:p>
          <a:p>
            <a:pPr lvl="1"/>
            <a:r>
              <a:rPr lang="en-CA" sz="1600" dirty="0" smtClean="0"/>
              <a:t>a remote site has a decreased Security Risk Level</a:t>
            </a:r>
          </a:p>
        </p:txBody>
      </p:sp>
      <p:sp>
        <p:nvSpPr>
          <p:cNvPr id="4" name="Slide Number Placeholder 3"/>
          <p:cNvSpPr>
            <a:spLocks noGrp="1"/>
          </p:cNvSpPr>
          <p:nvPr>
            <p:ph type="sldNum" sz="quarter" idx="12"/>
          </p:nvPr>
        </p:nvSpPr>
        <p:spPr/>
        <p:txBody>
          <a:bodyPr/>
          <a:lstStyle/>
          <a:p>
            <a:fld id="{E0D4D67D-6CD0-4F9C-AF73-23D04D3E675B}" type="slidenum">
              <a:rPr lang="en-CA" smtClean="0"/>
              <a:t>34</a:t>
            </a:fld>
            <a:endParaRPr lang="en-CA"/>
          </a:p>
        </p:txBody>
      </p:sp>
    </p:spTree>
    <p:extLst>
      <p:ext uri="{BB962C8B-B14F-4D97-AF65-F5344CB8AC3E}">
        <p14:creationId xmlns:p14="http://schemas.microsoft.com/office/powerpoint/2010/main" val="671419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Safety &amp;</a:t>
            </a:r>
            <a:r>
              <a:rPr lang="en-CA" dirty="0" smtClean="0"/>
              <a:t> Security Risk Level - Comments</a:t>
            </a:r>
            <a:endParaRPr lang="en-CA" dirty="0"/>
          </a:p>
        </p:txBody>
      </p:sp>
      <p:sp>
        <p:nvSpPr>
          <p:cNvPr id="5" name="Content Placeholder 2"/>
          <p:cNvSpPr>
            <a:spLocks noGrp="1"/>
          </p:cNvSpPr>
          <p:nvPr>
            <p:ph idx="1"/>
          </p:nvPr>
        </p:nvSpPr>
        <p:spPr>
          <a:xfrm>
            <a:off x="457201" y="2057401"/>
            <a:ext cx="8229599" cy="3398744"/>
          </a:xfrm>
        </p:spPr>
        <p:txBody>
          <a:bodyPr/>
          <a:lstStyle/>
          <a:p>
            <a:pPr marL="0" indent="0">
              <a:buNone/>
            </a:pPr>
            <a:r>
              <a:rPr lang="en-CA" sz="2100" dirty="0"/>
              <a:t>Provides information for the focus of inspections </a:t>
            </a:r>
          </a:p>
          <a:p>
            <a:pPr marL="358775" lvl="1" indent="-179388"/>
            <a:r>
              <a:rPr lang="en-CA" sz="1800" dirty="0"/>
              <a:t>Safety vs. Security </a:t>
            </a:r>
            <a:r>
              <a:rPr lang="en-CA" sz="1800" dirty="0">
                <a:sym typeface="Wingdings" panose="05000000000000000000" pitchFamily="2" charset="2"/>
              </a:rPr>
              <a:t> Friction, Impact, Static and Heat (FISH) &amp; Quantity Distance (QD) vs. Inventory, buyer registry and stakeholder accountability</a:t>
            </a:r>
            <a:endParaRPr lang="en-CA" sz="1800" dirty="0"/>
          </a:p>
        </p:txBody>
      </p:sp>
      <p:pic>
        <p:nvPicPr>
          <p:cNvPr id="2056" name="Picture 8" descr="Image result for simple flame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3250" y="7343786"/>
            <a:ext cx="90520" cy="905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975800" y="3933056"/>
            <a:ext cx="5192400" cy="1126063"/>
          </a:xfrm>
          <a:prstGeom prst="rect">
            <a:avLst/>
          </a:prstGeom>
        </p:spPr>
      </p:pic>
      <p:sp>
        <p:nvSpPr>
          <p:cNvPr id="6" name="Slide Number Placeholder 5"/>
          <p:cNvSpPr>
            <a:spLocks noGrp="1"/>
          </p:cNvSpPr>
          <p:nvPr>
            <p:ph type="sldNum" sz="quarter" idx="12"/>
          </p:nvPr>
        </p:nvSpPr>
        <p:spPr/>
        <p:txBody>
          <a:bodyPr/>
          <a:lstStyle/>
          <a:p>
            <a:fld id="{E0D4D67D-6CD0-4F9C-AF73-23D04D3E675B}" type="slidenum">
              <a:rPr lang="en-CA" smtClean="0"/>
              <a:t>35</a:t>
            </a:fld>
            <a:endParaRPr lang="en-CA"/>
          </a:p>
        </p:txBody>
      </p:sp>
    </p:spTree>
    <p:extLst>
      <p:ext uri="{BB962C8B-B14F-4D97-AF65-F5344CB8AC3E}">
        <p14:creationId xmlns:p14="http://schemas.microsoft.com/office/powerpoint/2010/main" val="2280453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4"/>
          <p:cNvSpPr txBox="1">
            <a:spLocks noChangeArrowheads="1"/>
          </p:cNvSpPr>
          <p:nvPr/>
        </p:nvSpPr>
        <p:spPr bwMode="auto">
          <a:xfrm>
            <a:off x="6096000" y="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eaLnBrk="0" hangingPunct="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eaLnBrk="0" hangingPunct="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defTabSz="457200" fontAlgn="base">
              <a:spcBef>
                <a:spcPct val="50000"/>
              </a:spcBef>
              <a:spcAft>
                <a:spcPct val="0"/>
              </a:spcAft>
              <a:buClrTx/>
              <a:buFontTx/>
              <a:buNone/>
            </a:pPr>
            <a:endParaRPr lang="en-CA" altLang="en-US" sz="2400" smtClean="0">
              <a:solidFill>
                <a:prstClr val="black"/>
              </a:solidFill>
              <a:latin typeface="Times" pitchFamily="18" charset="0"/>
            </a:endParaRPr>
          </a:p>
        </p:txBody>
      </p:sp>
      <p:sp>
        <p:nvSpPr>
          <p:cNvPr id="37892" name="Text Box 5"/>
          <p:cNvSpPr txBox="1">
            <a:spLocks noChangeArrowheads="1"/>
          </p:cNvSpPr>
          <p:nvPr/>
        </p:nvSpPr>
        <p:spPr bwMode="auto">
          <a:xfrm>
            <a:off x="6629400" y="5638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eaLnBrk="0" hangingPunct="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eaLnBrk="0" hangingPunct="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defTabSz="457200" eaLnBrk="1" fontAlgn="base" hangingPunct="1">
              <a:spcBef>
                <a:spcPct val="50000"/>
              </a:spcBef>
              <a:spcAft>
                <a:spcPct val="0"/>
              </a:spcAft>
              <a:buClrTx/>
              <a:buFontTx/>
              <a:buNone/>
            </a:pPr>
            <a:endParaRPr lang="en-CA" altLang="en-US" sz="1800" smtClean="0">
              <a:solidFill>
                <a:prstClr val="black"/>
              </a:solidFill>
              <a:latin typeface="Arial" pitchFamily="34" charset="0"/>
            </a:endParaRPr>
          </a:p>
        </p:txBody>
      </p:sp>
      <p:sp>
        <p:nvSpPr>
          <p:cNvPr id="37893" name="TextBox 10"/>
          <p:cNvSpPr txBox="1">
            <a:spLocks noChangeArrowheads="1"/>
          </p:cNvSpPr>
          <p:nvPr/>
        </p:nvSpPr>
        <p:spPr bwMode="auto">
          <a:xfrm>
            <a:off x="683568" y="1417639"/>
            <a:ext cx="72221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eaLnBrk="0" hangingPunct="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eaLnBrk="0" hangingPunct="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defTabSz="457200" eaLnBrk="1" fontAlgn="base" hangingPunct="1">
              <a:spcBef>
                <a:spcPct val="0"/>
              </a:spcBef>
              <a:spcAft>
                <a:spcPct val="0"/>
              </a:spcAft>
              <a:buClrTx/>
              <a:buFontTx/>
              <a:buNone/>
            </a:pPr>
            <a:r>
              <a:rPr lang="en-CA" altLang="en-US" sz="1600" b="1" dirty="0" smtClean="0">
                <a:latin typeface="+mn-lt"/>
              </a:rPr>
              <a:t>Headquarters </a:t>
            </a:r>
            <a:r>
              <a:rPr lang="en-CA" altLang="en-US" sz="1600" dirty="0" smtClean="0">
                <a:latin typeface="+mn-lt"/>
              </a:rPr>
              <a:t>(</a:t>
            </a:r>
            <a:r>
              <a:rPr lang="en-CA" altLang="en-US" sz="1600" u="sng" dirty="0" smtClean="0">
                <a:latin typeface="+mn-lt"/>
              </a:rPr>
              <a:t>Ottawa)</a:t>
            </a:r>
          </a:p>
          <a:p>
            <a:pPr defTabSz="457200" eaLnBrk="1" fontAlgn="base" hangingPunct="1">
              <a:spcBef>
                <a:spcPct val="0"/>
              </a:spcBef>
              <a:spcAft>
                <a:spcPct val="0"/>
              </a:spcAft>
              <a:buClrTx/>
              <a:buFontTx/>
              <a:buNone/>
            </a:pPr>
            <a:r>
              <a:rPr lang="en-CA" altLang="en-US" sz="1600" dirty="0" smtClean="0">
                <a:latin typeface="+mn-lt"/>
              </a:rPr>
              <a:t>(613) 948-5200</a:t>
            </a:r>
          </a:p>
          <a:p>
            <a:pPr defTabSz="457200" eaLnBrk="1" fontAlgn="base" hangingPunct="1">
              <a:spcBef>
                <a:spcPct val="0"/>
              </a:spcBef>
              <a:spcAft>
                <a:spcPct val="0"/>
              </a:spcAft>
              <a:buClrTx/>
              <a:buFontTx/>
              <a:buNone/>
            </a:pPr>
            <a:r>
              <a:rPr lang="en-CA" altLang="en-US" sz="1600" dirty="0" smtClean="0">
                <a:latin typeface="+mn-lt"/>
                <a:hlinkClick r:id="rId3"/>
              </a:rPr>
              <a:t>ERDmms@NRCan.gc.ca</a:t>
            </a:r>
            <a:endParaRPr lang="en-CA" altLang="en-US" sz="1600" dirty="0" smtClean="0">
              <a:latin typeface="+mn-lt"/>
            </a:endParaRPr>
          </a:p>
          <a:p>
            <a:pPr defTabSz="457200" eaLnBrk="1" fontAlgn="base" hangingPunct="1">
              <a:spcBef>
                <a:spcPct val="0"/>
              </a:spcBef>
              <a:spcAft>
                <a:spcPct val="0"/>
              </a:spcAft>
              <a:buClrTx/>
              <a:buFontTx/>
              <a:buNone/>
            </a:pPr>
            <a:endParaRPr lang="en-CA" altLang="en-US" sz="1600" dirty="0">
              <a:latin typeface="+mn-lt"/>
            </a:endParaRPr>
          </a:p>
          <a:p>
            <a:pPr defTabSz="457200" eaLnBrk="1" fontAlgn="base" hangingPunct="1">
              <a:spcBef>
                <a:spcPct val="0"/>
              </a:spcBef>
              <a:spcAft>
                <a:spcPct val="0"/>
              </a:spcAft>
              <a:buClrTx/>
              <a:buFontTx/>
              <a:buNone/>
            </a:pPr>
            <a:r>
              <a:rPr lang="en-CA" altLang="en-US" sz="1600" dirty="0" smtClean="0">
                <a:latin typeface="+mn-lt"/>
              </a:rPr>
              <a:t>Daniel Hilliker</a:t>
            </a:r>
          </a:p>
          <a:p>
            <a:pPr defTabSz="457200" eaLnBrk="1" fontAlgn="base" hangingPunct="1">
              <a:spcBef>
                <a:spcPct val="0"/>
              </a:spcBef>
              <a:spcAft>
                <a:spcPct val="0"/>
              </a:spcAft>
              <a:buClrTx/>
              <a:buFontTx/>
              <a:buNone/>
            </a:pPr>
            <a:r>
              <a:rPr lang="en-CA" altLang="en-US" sz="1600" dirty="0" smtClean="0">
                <a:latin typeface="+mn-lt"/>
              </a:rPr>
              <a:t>National Manager, Licensing and Inspection</a:t>
            </a:r>
          </a:p>
          <a:p>
            <a:pPr defTabSz="457200" eaLnBrk="1" fontAlgn="base" hangingPunct="1">
              <a:spcBef>
                <a:spcPct val="0"/>
              </a:spcBef>
              <a:spcAft>
                <a:spcPct val="0"/>
              </a:spcAft>
              <a:buClrTx/>
              <a:buFontTx/>
              <a:buNone/>
            </a:pPr>
            <a:r>
              <a:rPr lang="en-CA" altLang="en-US" sz="1600" dirty="0" smtClean="0">
                <a:latin typeface="+mn-lt"/>
              </a:rPr>
              <a:t>613-298-4262</a:t>
            </a:r>
          </a:p>
          <a:p>
            <a:pPr defTabSz="457200" eaLnBrk="1" fontAlgn="base" hangingPunct="1">
              <a:spcBef>
                <a:spcPct val="0"/>
              </a:spcBef>
              <a:spcAft>
                <a:spcPct val="0"/>
              </a:spcAft>
              <a:buClrTx/>
              <a:buFontTx/>
              <a:buNone/>
            </a:pPr>
            <a:endParaRPr lang="en-CA" altLang="en-US" sz="1600" dirty="0">
              <a:latin typeface="+mn-lt"/>
            </a:endParaRPr>
          </a:p>
          <a:p>
            <a:pPr defTabSz="457200" eaLnBrk="1" fontAlgn="base" hangingPunct="1">
              <a:spcBef>
                <a:spcPct val="0"/>
              </a:spcBef>
              <a:spcAft>
                <a:spcPct val="0"/>
              </a:spcAft>
              <a:buClrTx/>
              <a:buFontTx/>
              <a:buNone/>
            </a:pPr>
            <a:r>
              <a:rPr lang="en-CA" altLang="en-US" sz="1600" dirty="0" smtClean="0">
                <a:latin typeface="+mn-lt"/>
              </a:rPr>
              <a:t>Michael Lafleur</a:t>
            </a:r>
          </a:p>
          <a:p>
            <a:pPr defTabSz="457200" eaLnBrk="1" fontAlgn="base" hangingPunct="1">
              <a:spcBef>
                <a:spcPct val="0"/>
              </a:spcBef>
              <a:spcAft>
                <a:spcPct val="0"/>
              </a:spcAft>
              <a:buClrTx/>
              <a:buFontTx/>
              <a:buNone/>
            </a:pPr>
            <a:r>
              <a:rPr lang="en-CA" altLang="en-US" sz="1600" dirty="0" smtClean="0">
                <a:latin typeface="+mn-lt"/>
              </a:rPr>
              <a:t>Senior Inspector of Explosives, A/Manager Specialist Inspectors</a:t>
            </a:r>
          </a:p>
          <a:p>
            <a:pPr defTabSz="457200" eaLnBrk="1" fontAlgn="base" hangingPunct="1">
              <a:spcBef>
                <a:spcPct val="0"/>
              </a:spcBef>
              <a:spcAft>
                <a:spcPct val="0"/>
              </a:spcAft>
              <a:buClrTx/>
              <a:buFontTx/>
              <a:buNone/>
            </a:pPr>
            <a:r>
              <a:rPr lang="en-CA" altLang="en-US" sz="1600" dirty="0" smtClean="0">
                <a:latin typeface="+mn-lt"/>
              </a:rPr>
              <a:t>343-292-8681</a:t>
            </a:r>
          </a:p>
          <a:p>
            <a:pPr defTabSz="457200" eaLnBrk="1" fontAlgn="base" hangingPunct="1">
              <a:spcBef>
                <a:spcPct val="0"/>
              </a:spcBef>
              <a:spcAft>
                <a:spcPct val="0"/>
              </a:spcAft>
              <a:buClrTx/>
              <a:buFontTx/>
              <a:buNone/>
            </a:pPr>
            <a:endParaRPr lang="en-CA" altLang="en-US" sz="1600" dirty="0">
              <a:latin typeface="+mn-lt"/>
            </a:endParaRPr>
          </a:p>
          <a:p>
            <a:pPr defTabSz="457200" eaLnBrk="1" fontAlgn="base" hangingPunct="1">
              <a:spcBef>
                <a:spcPct val="0"/>
              </a:spcBef>
              <a:spcAft>
                <a:spcPct val="0"/>
              </a:spcAft>
              <a:buClrTx/>
              <a:buFontTx/>
              <a:buNone/>
            </a:pPr>
            <a:r>
              <a:rPr lang="en-CA" altLang="en-US" sz="1600" dirty="0" smtClean="0">
                <a:latin typeface="+mn-lt"/>
              </a:rPr>
              <a:t>Sebastian Towler</a:t>
            </a:r>
          </a:p>
          <a:p>
            <a:pPr defTabSz="457200" eaLnBrk="1" fontAlgn="base" hangingPunct="1">
              <a:spcBef>
                <a:spcPct val="0"/>
              </a:spcBef>
              <a:spcAft>
                <a:spcPct val="0"/>
              </a:spcAft>
              <a:buClrTx/>
              <a:buFontTx/>
              <a:buNone/>
            </a:pPr>
            <a:r>
              <a:rPr lang="en-CA" altLang="en-US" sz="1600" dirty="0" smtClean="0">
                <a:latin typeface="+mn-lt"/>
              </a:rPr>
              <a:t>Senior Inspector of Explosives, Port QRA, MPU, Transport</a:t>
            </a:r>
          </a:p>
          <a:p>
            <a:pPr defTabSz="457200" eaLnBrk="1" fontAlgn="base" hangingPunct="1">
              <a:spcBef>
                <a:spcPct val="0"/>
              </a:spcBef>
              <a:spcAft>
                <a:spcPct val="0"/>
              </a:spcAft>
              <a:buClrTx/>
              <a:buFontTx/>
              <a:buNone/>
            </a:pPr>
            <a:r>
              <a:rPr lang="en-CA" altLang="en-US" sz="1600" dirty="0" smtClean="0">
                <a:latin typeface="+mn-lt"/>
              </a:rPr>
              <a:t>343-292-8734</a:t>
            </a:r>
          </a:p>
        </p:txBody>
      </p:sp>
      <p:sp>
        <p:nvSpPr>
          <p:cNvPr id="2" name="Title 1"/>
          <p:cNvSpPr>
            <a:spLocks noGrp="1"/>
          </p:cNvSpPr>
          <p:nvPr>
            <p:ph type="title"/>
          </p:nvPr>
        </p:nvSpPr>
        <p:spPr>
          <a:xfrm>
            <a:off x="457200" y="274639"/>
            <a:ext cx="8229600" cy="1143000"/>
          </a:xfrm>
        </p:spPr>
        <p:txBody>
          <a:bodyPr>
            <a:normAutofit/>
          </a:bodyPr>
          <a:lstStyle/>
          <a:p>
            <a:r>
              <a:rPr lang="en-US" altLang="en-US" dirty="0" smtClean="0"/>
              <a:t>Questions?</a:t>
            </a: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36</a:t>
            </a:fld>
            <a:endParaRPr lang="en-CA"/>
          </a:p>
        </p:txBody>
      </p:sp>
    </p:spTree>
    <p:extLst>
      <p:ext uri="{BB962C8B-B14F-4D97-AF65-F5344CB8AC3E}">
        <p14:creationId xmlns:p14="http://schemas.microsoft.com/office/powerpoint/2010/main" val="29725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Explosives Regulations, 2013 </a:t>
            </a:r>
            <a:r>
              <a:rPr lang="en-CA" dirty="0" smtClean="0"/>
              <a:t>–Amendment 3</a:t>
            </a:r>
            <a:endParaRPr lang="en-CA" dirty="0"/>
          </a:p>
        </p:txBody>
      </p:sp>
      <p:sp>
        <p:nvSpPr>
          <p:cNvPr id="3" name="Content Placeholder 2"/>
          <p:cNvSpPr>
            <a:spLocks noGrp="1"/>
          </p:cNvSpPr>
          <p:nvPr>
            <p:ph idx="1"/>
          </p:nvPr>
        </p:nvSpPr>
        <p:spPr/>
        <p:txBody>
          <a:bodyPr/>
          <a:lstStyle/>
          <a:p>
            <a:r>
              <a:rPr lang="en-US" altLang="en-US" sz="2800" dirty="0">
                <a:solidFill>
                  <a:prstClr val="black"/>
                </a:solidFill>
              </a:rPr>
              <a:t>ESSB is currently evaluating comments in response to proposed amendments to the </a:t>
            </a:r>
            <a:r>
              <a:rPr lang="en-US" altLang="en-US" sz="2800" i="1" dirty="0">
                <a:solidFill>
                  <a:prstClr val="black"/>
                </a:solidFill>
              </a:rPr>
              <a:t>Regulations</a:t>
            </a:r>
            <a:r>
              <a:rPr lang="en-US" altLang="en-US" sz="2800" dirty="0">
                <a:solidFill>
                  <a:prstClr val="black"/>
                </a:solidFill>
              </a:rPr>
              <a:t> regarding precursor chemicals, and some other administrative changes</a:t>
            </a:r>
          </a:p>
          <a:p>
            <a:r>
              <a:rPr lang="en-US" altLang="en-US" sz="2800" dirty="0">
                <a:solidFill>
                  <a:prstClr val="black"/>
                </a:solidFill>
              </a:rPr>
              <a:t>Canada Gazette 2 in early 2020</a:t>
            </a:r>
          </a:p>
          <a:p>
            <a:endParaRPr lang="en-CA" dirty="0"/>
          </a:p>
        </p:txBody>
      </p:sp>
      <p:sp>
        <p:nvSpPr>
          <p:cNvPr id="5" name="Slide Number Placeholder 4"/>
          <p:cNvSpPr>
            <a:spLocks noGrp="1"/>
          </p:cNvSpPr>
          <p:nvPr>
            <p:ph type="sldNum" sz="quarter" idx="12"/>
          </p:nvPr>
        </p:nvSpPr>
        <p:spPr/>
        <p:txBody>
          <a:bodyPr/>
          <a:lstStyle/>
          <a:p>
            <a:fld id="{E0D4D67D-6CD0-4F9C-AF73-23D04D3E675B}" type="slidenum">
              <a:rPr lang="en-CA" smtClean="0"/>
              <a:t>4</a:t>
            </a:fld>
            <a:endParaRPr lang="en-CA"/>
          </a:p>
        </p:txBody>
      </p:sp>
    </p:spTree>
    <p:extLst>
      <p:ext uri="{BB962C8B-B14F-4D97-AF65-F5344CB8AC3E}">
        <p14:creationId xmlns:p14="http://schemas.microsoft.com/office/powerpoint/2010/main" val="88193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Explosives Regulations, 2013 – Miscellaneous </a:t>
            </a:r>
            <a:endParaRPr lang="en-CA" dirty="0"/>
          </a:p>
        </p:txBody>
      </p:sp>
      <p:sp>
        <p:nvSpPr>
          <p:cNvPr id="3" name="Content Placeholder 2"/>
          <p:cNvSpPr>
            <a:spLocks noGrp="1"/>
          </p:cNvSpPr>
          <p:nvPr>
            <p:ph idx="1"/>
          </p:nvPr>
        </p:nvSpPr>
        <p:spPr/>
        <p:txBody>
          <a:bodyPr>
            <a:normAutofit fontScale="77500" lnSpcReduction="20000"/>
          </a:bodyPr>
          <a:lstStyle/>
          <a:p>
            <a:r>
              <a:rPr lang="en-US" altLang="en-US" dirty="0"/>
              <a:t>Miscellaneous amendments - input from stakeholders was </a:t>
            </a:r>
            <a:r>
              <a:rPr lang="en-US" altLang="en-US" dirty="0" smtClean="0"/>
              <a:t>sought</a:t>
            </a:r>
            <a:endParaRPr lang="en-US" altLang="en-US" dirty="0"/>
          </a:p>
          <a:p>
            <a:r>
              <a:rPr lang="en-US" altLang="en-US" dirty="0"/>
              <a:t>List of 22 items received from </a:t>
            </a:r>
            <a:r>
              <a:rPr lang="en-US" altLang="en-US" dirty="0" smtClean="0"/>
              <a:t>CEAEC</a:t>
            </a:r>
            <a:endParaRPr lang="en-US" altLang="en-US" dirty="0"/>
          </a:p>
          <a:p>
            <a:r>
              <a:rPr lang="en-US" altLang="en-US" dirty="0"/>
              <a:t>7 items can be resolved via guidelines / clarifications outside of ER, </a:t>
            </a:r>
            <a:r>
              <a:rPr lang="en-US" altLang="en-US" dirty="0" smtClean="0"/>
              <a:t>2013</a:t>
            </a:r>
            <a:endParaRPr lang="en-US" altLang="en-US" dirty="0"/>
          </a:p>
          <a:p>
            <a:r>
              <a:rPr lang="en-US" altLang="en-US" dirty="0"/>
              <a:t>12 agreed-in-principle to </a:t>
            </a:r>
            <a:r>
              <a:rPr lang="en-US" altLang="en-US" dirty="0" smtClean="0"/>
              <a:t>proposed </a:t>
            </a:r>
            <a:r>
              <a:rPr lang="en-US" altLang="en-US" dirty="0"/>
              <a:t>changes, for example:</a:t>
            </a:r>
          </a:p>
          <a:p>
            <a:pPr lvl="1"/>
            <a:r>
              <a:rPr lang="en-US" altLang="en-US" dirty="0"/>
              <a:t>2 boxes of initiation systems can be opened at one time in a mag. – s.150 (4)</a:t>
            </a:r>
          </a:p>
          <a:p>
            <a:pPr lvl="1"/>
            <a:r>
              <a:rPr lang="en-US" altLang="en-US" dirty="0"/>
              <a:t>eliminate inspection overlap with provinces for requirements of vehicles to be in good condition - s.193 (3)</a:t>
            </a:r>
          </a:p>
          <a:p>
            <a:pPr lvl="1"/>
            <a:r>
              <a:rPr lang="en-CA" altLang="en-US" dirty="0" smtClean="0"/>
              <a:t>clarify </a:t>
            </a:r>
            <a:r>
              <a:rPr lang="en-CA" altLang="en-US" dirty="0"/>
              <a:t>s. 199 (2) - up to 25 kg of high explosives (type E) and up to 100 detonators (type I) may be left unattended in a vehicle if the explosives are not transported in bulk</a:t>
            </a:r>
          </a:p>
          <a:p>
            <a:pPr lvl="2"/>
            <a:endParaRPr lang="en-CA" altLang="en-US" dirty="0" smtClean="0"/>
          </a:p>
          <a:p>
            <a:pPr lvl="2"/>
            <a:endParaRPr lang="en-CA" altLang="en-US" dirty="0" smtClean="0"/>
          </a:p>
          <a:p>
            <a:pPr lvl="2"/>
            <a:endParaRPr lang="en-CA" altLang="en-US" dirty="0" smtClean="0"/>
          </a:p>
          <a:p>
            <a:pPr lvl="2"/>
            <a:endParaRPr lang="en-CA" altLang="en-US" dirty="0" smtClean="0"/>
          </a:p>
          <a:p>
            <a:pPr lvl="2"/>
            <a:endParaRPr lang="en-US" altLang="en-US" dirty="0" smtClean="0"/>
          </a:p>
          <a:p>
            <a:endParaRPr lang="en-CA" dirty="0"/>
          </a:p>
        </p:txBody>
      </p:sp>
      <p:sp>
        <p:nvSpPr>
          <p:cNvPr id="5" name="Slide Number Placeholder 4"/>
          <p:cNvSpPr>
            <a:spLocks noGrp="1"/>
          </p:cNvSpPr>
          <p:nvPr>
            <p:ph type="sldNum" sz="quarter" idx="12"/>
          </p:nvPr>
        </p:nvSpPr>
        <p:spPr/>
        <p:txBody>
          <a:bodyPr/>
          <a:lstStyle/>
          <a:p>
            <a:fld id="{E0D4D67D-6CD0-4F9C-AF73-23D04D3E675B}" type="slidenum">
              <a:rPr lang="en-CA" smtClean="0"/>
              <a:t>5</a:t>
            </a:fld>
            <a:endParaRPr lang="en-CA"/>
          </a:p>
        </p:txBody>
      </p:sp>
    </p:spTree>
    <p:extLst>
      <p:ext uri="{BB962C8B-B14F-4D97-AF65-F5344CB8AC3E}">
        <p14:creationId xmlns:p14="http://schemas.microsoft.com/office/powerpoint/2010/main" val="1000575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Explosives Regulations, 2013 – Miscellaneous </a:t>
            </a:r>
            <a:endParaRPr lang="en-CA" dirty="0"/>
          </a:p>
        </p:txBody>
      </p:sp>
      <p:sp>
        <p:nvSpPr>
          <p:cNvPr id="3" name="Content Placeholder 2"/>
          <p:cNvSpPr>
            <a:spLocks noGrp="1"/>
          </p:cNvSpPr>
          <p:nvPr>
            <p:ph idx="1"/>
          </p:nvPr>
        </p:nvSpPr>
        <p:spPr>
          <a:xfrm>
            <a:off x="457200" y="1446239"/>
            <a:ext cx="8229600" cy="4525963"/>
          </a:xfrm>
        </p:spPr>
        <p:txBody>
          <a:bodyPr>
            <a:normAutofit fontScale="85000" lnSpcReduction="20000"/>
          </a:bodyPr>
          <a:lstStyle/>
          <a:p>
            <a:pPr marL="0" indent="0">
              <a:buNone/>
            </a:pPr>
            <a:r>
              <a:rPr lang="en-US" altLang="en-US" dirty="0" smtClean="0"/>
              <a:t>Proposed changes (cont.):</a:t>
            </a:r>
            <a:endParaRPr lang="en-CA" altLang="en-US" dirty="0" smtClean="0"/>
          </a:p>
          <a:p>
            <a:pPr lvl="1"/>
            <a:r>
              <a:rPr lang="en-CA" altLang="en-US" dirty="0" smtClean="0"/>
              <a:t>clarify the intent of what types of accidents/incidents require notifications to police, NRCan, and carrier – s.201(1)</a:t>
            </a:r>
          </a:p>
          <a:p>
            <a:pPr lvl="1"/>
            <a:r>
              <a:rPr lang="en-CA" altLang="en-US" dirty="0" smtClean="0"/>
              <a:t>give sellers more flexibility on what information can be on record of sale – s.219</a:t>
            </a:r>
          </a:p>
          <a:p>
            <a:pPr lvl="1"/>
            <a:r>
              <a:rPr lang="en-CA" altLang="en-US" dirty="0" smtClean="0"/>
              <a:t>better describe intent, and language to align with definition of a ‘magazine’ in the Explosives Act – s.217 (1)</a:t>
            </a:r>
          </a:p>
          <a:p>
            <a:pPr lvl="1"/>
            <a:r>
              <a:rPr lang="en-CA" altLang="en-US" dirty="0" smtClean="0"/>
              <a:t>CEAEC / NRCan - expand security requirements of tracking and communication systems of section 198 (1).  An exemption would only apply to vehicles in which a manufacturing operation may be carried out if they remain on a mine site at all times</a:t>
            </a:r>
          </a:p>
          <a:p>
            <a:pPr lvl="2"/>
            <a:endParaRPr lang="en-CA" altLang="en-US" dirty="0" smtClean="0"/>
          </a:p>
          <a:p>
            <a:pPr lvl="2"/>
            <a:endParaRPr lang="en-CA" altLang="en-US" dirty="0" smtClean="0"/>
          </a:p>
          <a:p>
            <a:pPr lvl="2"/>
            <a:endParaRPr lang="en-CA" altLang="en-US" dirty="0" smtClean="0"/>
          </a:p>
          <a:p>
            <a:pPr lvl="2"/>
            <a:endParaRPr lang="en-CA" altLang="en-US" dirty="0" smtClean="0"/>
          </a:p>
          <a:p>
            <a:pPr lvl="2"/>
            <a:endParaRPr lang="en-US" altLang="en-US" dirty="0" smtClean="0"/>
          </a:p>
          <a:p>
            <a:endParaRPr lang="en-CA" dirty="0"/>
          </a:p>
        </p:txBody>
      </p:sp>
      <p:sp>
        <p:nvSpPr>
          <p:cNvPr id="5" name="Slide Number Placeholder 4"/>
          <p:cNvSpPr>
            <a:spLocks noGrp="1"/>
          </p:cNvSpPr>
          <p:nvPr>
            <p:ph type="sldNum" sz="quarter" idx="12"/>
          </p:nvPr>
        </p:nvSpPr>
        <p:spPr/>
        <p:txBody>
          <a:bodyPr/>
          <a:lstStyle/>
          <a:p>
            <a:fld id="{E0D4D67D-6CD0-4F9C-AF73-23D04D3E675B}" type="slidenum">
              <a:rPr lang="en-CA" smtClean="0"/>
              <a:t>6</a:t>
            </a:fld>
            <a:endParaRPr lang="en-CA"/>
          </a:p>
        </p:txBody>
      </p:sp>
    </p:spTree>
    <p:extLst>
      <p:ext uri="{BB962C8B-B14F-4D97-AF65-F5344CB8AC3E}">
        <p14:creationId xmlns:p14="http://schemas.microsoft.com/office/powerpoint/2010/main" val="117117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
            </a:r>
            <a:br>
              <a:rPr lang="en-US" altLang="en-US" dirty="0"/>
            </a:br>
            <a:r>
              <a:rPr lang="en-US" altLang="en-US" dirty="0"/>
              <a:t>Future Amendments / </a:t>
            </a:r>
            <a:r>
              <a:rPr lang="en-US" altLang="en-US" dirty="0" smtClean="0"/>
              <a:t>Regulatory Reviews </a:t>
            </a:r>
            <a:r>
              <a:rPr lang="en-US" altLang="en-US" dirty="0"/>
              <a:t/>
            </a:r>
            <a:br>
              <a:rPr lang="en-US" altLang="en-US" dirty="0"/>
            </a:br>
            <a:endParaRPr lang="en-CA" dirty="0"/>
          </a:p>
        </p:txBody>
      </p:sp>
      <p:sp>
        <p:nvSpPr>
          <p:cNvPr id="3" name="Content Placeholder 2"/>
          <p:cNvSpPr>
            <a:spLocks noGrp="1"/>
          </p:cNvSpPr>
          <p:nvPr>
            <p:ph idx="1"/>
          </p:nvPr>
        </p:nvSpPr>
        <p:spPr/>
        <p:txBody>
          <a:bodyPr>
            <a:normAutofit/>
          </a:bodyPr>
          <a:lstStyle/>
          <a:p>
            <a:pPr marL="0" indent="0">
              <a:buNone/>
            </a:pPr>
            <a:r>
              <a:rPr lang="en-US" sz="2400" b="1" dirty="0"/>
              <a:t>Amendment #4 – access controls</a:t>
            </a:r>
          </a:p>
          <a:p>
            <a:r>
              <a:rPr lang="en-CA" sz="2500" dirty="0"/>
              <a:t>Analyze current security requirements, identify gaps and high risks, and propose streamlined regulatory measures for access controls to all types of explosives </a:t>
            </a:r>
          </a:p>
          <a:p>
            <a:r>
              <a:rPr lang="en-US" sz="2500" dirty="0"/>
              <a:t>Seek other proposals from CEAEC to update ER, 2013</a:t>
            </a:r>
          </a:p>
          <a:p>
            <a:r>
              <a:rPr lang="en-US" sz="2500" dirty="0" smtClean="0"/>
              <a:t>New </a:t>
            </a:r>
            <a:r>
              <a:rPr lang="en-US" sz="2500" dirty="0"/>
              <a:t>form </a:t>
            </a:r>
            <a:r>
              <a:rPr lang="en-US" sz="2500" dirty="0" smtClean="0"/>
              <a:t>includes: </a:t>
            </a:r>
            <a:r>
              <a:rPr lang="en-US" sz="2500" dirty="0"/>
              <a:t>background and current issues, proposed intent, justification, substantiation and consideration of impacts</a:t>
            </a:r>
          </a:p>
          <a:p>
            <a:pPr lvl="1">
              <a:buFontTx/>
              <a:buChar char="-"/>
            </a:pPr>
            <a:endParaRPr lang="en-US" sz="2000" dirty="0"/>
          </a:p>
          <a:p>
            <a:pPr marL="0" indent="0">
              <a:buNone/>
            </a:pPr>
            <a:endParaRPr lang="en-US" sz="2400" dirty="0" smtClean="0"/>
          </a:p>
          <a:p>
            <a:pPr marL="0" indent="0">
              <a:buNone/>
            </a:pPr>
            <a:endParaRPr lang="en-US" sz="2400" dirty="0" smtClean="0"/>
          </a:p>
          <a:p>
            <a:pPr>
              <a:buFontTx/>
              <a:buChar char="-"/>
            </a:pPr>
            <a:endParaRPr lang="en-CA" sz="2400" dirty="0"/>
          </a:p>
        </p:txBody>
      </p:sp>
      <p:sp>
        <p:nvSpPr>
          <p:cNvPr id="5" name="Slide Number Placeholder 4"/>
          <p:cNvSpPr>
            <a:spLocks noGrp="1"/>
          </p:cNvSpPr>
          <p:nvPr>
            <p:ph type="sldNum" sz="quarter" idx="12"/>
          </p:nvPr>
        </p:nvSpPr>
        <p:spPr/>
        <p:txBody>
          <a:bodyPr/>
          <a:lstStyle/>
          <a:p>
            <a:fld id="{E0D4D67D-6CD0-4F9C-AF73-23D04D3E675B}" type="slidenum">
              <a:rPr lang="en-CA" smtClean="0"/>
              <a:t>7</a:t>
            </a:fld>
            <a:endParaRPr lang="en-CA"/>
          </a:p>
        </p:txBody>
      </p:sp>
    </p:spTree>
    <p:extLst>
      <p:ext uri="{BB962C8B-B14F-4D97-AF65-F5344CB8AC3E}">
        <p14:creationId xmlns:p14="http://schemas.microsoft.com/office/powerpoint/2010/main" val="3225133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CA" dirty="0"/>
              <a:t>ESSB </a:t>
            </a:r>
            <a:r>
              <a:rPr lang="en-CA" dirty="0" smtClean="0"/>
              <a:t>International Activities</a:t>
            </a:r>
            <a:endParaRPr lang="en-CA" altLang="en-US" dirty="0" smtClean="0"/>
          </a:p>
        </p:txBody>
      </p:sp>
      <p:sp>
        <p:nvSpPr>
          <p:cNvPr id="24579" name="Content Placeholder 5"/>
          <p:cNvSpPr>
            <a:spLocks noGrp="1"/>
          </p:cNvSpPr>
          <p:nvPr>
            <p:ph idx="1"/>
          </p:nvPr>
        </p:nvSpPr>
        <p:spPr/>
        <p:txBody>
          <a:bodyPr/>
          <a:lstStyle/>
          <a:p>
            <a:r>
              <a:rPr lang="en-CA" dirty="0"/>
              <a:t>Active involvement in the U.S. – Canada Regulatory Cooperation Council </a:t>
            </a:r>
            <a:r>
              <a:rPr lang="en-CA" dirty="0" smtClean="0"/>
              <a:t>Partnership:</a:t>
            </a:r>
            <a:endParaRPr lang="en-CA" dirty="0"/>
          </a:p>
          <a:p>
            <a:pPr lvl="1"/>
            <a:r>
              <a:rPr lang="en-CA" dirty="0" smtClean="0"/>
              <a:t>working </a:t>
            </a:r>
            <a:r>
              <a:rPr lang="en-CA" dirty="0"/>
              <a:t>with the Department of Homeland Security on security concerns related to Precursor Chemicals</a:t>
            </a:r>
          </a:p>
          <a:p>
            <a:r>
              <a:rPr lang="en-CA" dirty="0"/>
              <a:t>Working at the international level on changes to the UN Model Regulations and Manual of Tests and Criteria</a:t>
            </a:r>
          </a:p>
          <a:p>
            <a:pPr marL="0" indent="0">
              <a:buNone/>
            </a:pPr>
            <a:endParaRPr lang="en-US" altLang="en-US" dirty="0" smtClean="0"/>
          </a:p>
        </p:txBody>
      </p:sp>
      <p:sp>
        <p:nvSpPr>
          <p:cNvPr id="3" name="Slide Number Placeholder 2"/>
          <p:cNvSpPr>
            <a:spLocks noGrp="1"/>
          </p:cNvSpPr>
          <p:nvPr>
            <p:ph type="sldNum" sz="quarter" idx="12"/>
          </p:nvPr>
        </p:nvSpPr>
        <p:spPr/>
        <p:txBody>
          <a:bodyPr/>
          <a:lstStyle/>
          <a:p>
            <a:fld id="{E0D4D67D-6CD0-4F9C-AF73-23D04D3E675B}" type="slidenum">
              <a:rPr lang="en-CA" smtClean="0"/>
              <a:t>8</a:t>
            </a:fld>
            <a:endParaRPr lang="en-CA"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501900"/>
            <a:ext cx="9144000" cy="1128713"/>
          </a:xfrm>
        </p:spPr>
        <p:txBody>
          <a:bodyPr>
            <a:noAutofit/>
          </a:bodyPr>
          <a:lstStyle/>
          <a:p>
            <a:r>
              <a:rPr lang="en-CA" altLang="en-US" dirty="0"/>
              <a:t>Update</a:t>
            </a:r>
            <a:br>
              <a:rPr lang="en-CA" altLang="en-US" dirty="0"/>
            </a:br>
            <a:r>
              <a:rPr lang="en-CA" altLang="en-US" dirty="0"/>
              <a:t>Licensing &amp; Inspections</a:t>
            </a:r>
          </a:p>
        </p:txBody>
      </p:sp>
      <p:sp>
        <p:nvSpPr>
          <p:cNvPr id="3" name="Slide Number Placeholder 2"/>
          <p:cNvSpPr>
            <a:spLocks noGrp="1"/>
          </p:cNvSpPr>
          <p:nvPr>
            <p:ph type="sldNum" sz="quarter" idx="12"/>
          </p:nvPr>
        </p:nvSpPr>
        <p:spPr/>
        <p:txBody>
          <a:bodyPr/>
          <a:lstStyle/>
          <a:p>
            <a:fld id="{E0D4D67D-6CD0-4F9C-AF73-23D04D3E675B}" type="slidenum">
              <a:rPr lang="en-CA" smtClean="0"/>
              <a:t>9</a:t>
            </a:fld>
            <a:endParaRPr lang="en-C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_template_NRCAN_A_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pres_template_NRCAN_A_e</Template>
  <TotalTime>5197</TotalTime>
  <Words>2081</Words>
  <Application>Microsoft Office PowerPoint</Application>
  <PresentationFormat>On-screen Show (4:3)</PresentationFormat>
  <Paragraphs>355</Paragraphs>
  <Slides>36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Myanmar Text</vt:lpstr>
      <vt:lpstr>Myriad Pro</vt:lpstr>
      <vt:lpstr>Times</vt:lpstr>
      <vt:lpstr>Times New Roman</vt:lpstr>
      <vt:lpstr>Wingdings</vt:lpstr>
      <vt:lpstr>pres_template_NRCAN_A_e</vt:lpstr>
      <vt:lpstr>Explosives Safety &amp; Security Branch (ESSB)   Explosives Program - Update </vt:lpstr>
      <vt:lpstr>Agenda – Explosives Program</vt:lpstr>
      <vt:lpstr>ESSB Activities</vt:lpstr>
      <vt:lpstr>Explosives Regulations, 2013 –Amendment 3</vt:lpstr>
      <vt:lpstr>Explosives Regulations, 2013 – Miscellaneous </vt:lpstr>
      <vt:lpstr>Explosives Regulations, 2013 – Miscellaneous </vt:lpstr>
      <vt:lpstr> Future Amendments / Regulatory Reviews  </vt:lpstr>
      <vt:lpstr>ESSB International Activities</vt:lpstr>
      <vt:lpstr>Update Licensing &amp; Inspections</vt:lpstr>
      <vt:lpstr>Overview – Risk-Based Inspection Plan </vt:lpstr>
      <vt:lpstr>Risk-Based Inspection Plan - Summary</vt:lpstr>
      <vt:lpstr>ESSB Statistics</vt:lpstr>
      <vt:lpstr>ESSB Statistics (Inspections)</vt:lpstr>
      <vt:lpstr>Inspection Deficiencies</vt:lpstr>
      <vt:lpstr>Factory Licencing and Inspection</vt:lpstr>
      <vt:lpstr>Reporting Incidents using eLMS</vt:lpstr>
      <vt:lpstr>Transport under an In Transit Permit</vt:lpstr>
      <vt:lpstr>CEAEC List of Questions</vt:lpstr>
      <vt:lpstr>General eLMS</vt:lpstr>
      <vt:lpstr>G.2 Bulk Delivery with MPU at a Mine or a Quarry</vt:lpstr>
      <vt:lpstr>G.3 and G.4 BNQ standards</vt:lpstr>
      <vt:lpstr>G.5 UN 3375</vt:lpstr>
      <vt:lpstr>G.6 Drop Ship</vt:lpstr>
      <vt:lpstr>G.7 Changes to Underground</vt:lpstr>
      <vt:lpstr>S.1 Storage</vt:lpstr>
      <vt:lpstr>S.2 QD</vt:lpstr>
      <vt:lpstr>T1. No stopping on route</vt:lpstr>
      <vt:lpstr>T2. Overnight Parking</vt:lpstr>
      <vt:lpstr>T2. Overnight Parking</vt:lpstr>
      <vt:lpstr>T3. Trucking associations</vt:lpstr>
      <vt:lpstr>ESSB New Business</vt:lpstr>
      <vt:lpstr>Introduction – Risk-Based Inspection Plan </vt:lpstr>
      <vt:lpstr>Introduction – Risk-Based Inspection Plan </vt:lpstr>
      <vt:lpstr>Safety &amp; Security Risk Level</vt:lpstr>
      <vt:lpstr>Safety &amp; Security Risk Level - Comments</vt:lpstr>
      <vt:lpstr>Questions?</vt:lpstr>
    </vt:vector>
  </TitlesOfParts>
  <Company>NRCan / RNCan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 with TNT Equivalency</dc:title>
  <dc:creator>Von Rosen, Bert</dc:creator>
  <cp:lastModifiedBy>Michael Lafleur</cp:lastModifiedBy>
  <cp:revision>416</cp:revision>
  <cp:lastPrinted>2019-11-06T19:42:20Z</cp:lastPrinted>
  <dcterms:created xsi:type="dcterms:W3CDTF">2017-05-30T18:23:39Z</dcterms:created>
  <dcterms:modified xsi:type="dcterms:W3CDTF">2019-11-06T19:42:44Z</dcterms:modified>
</cp:coreProperties>
</file>