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1"/>
  </p:notesMasterIdLst>
  <p:sldIdLst>
    <p:sldId id="265" r:id="rId2"/>
    <p:sldId id="267" r:id="rId3"/>
    <p:sldId id="268" r:id="rId4"/>
    <p:sldId id="270" r:id="rId5"/>
    <p:sldId id="271" r:id="rId6"/>
    <p:sldId id="272" r:id="rId7"/>
    <p:sldId id="273"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84" r:id="rId39"/>
    <p:sldId id="385" r:id="rId40"/>
    <p:sldId id="386" r:id="rId41"/>
    <p:sldId id="387" r:id="rId42"/>
    <p:sldId id="381" r:id="rId43"/>
    <p:sldId id="380" r:id="rId44"/>
    <p:sldId id="276" r:id="rId45"/>
    <p:sldId id="275" r:id="rId46"/>
    <p:sldId id="277" r:id="rId47"/>
    <p:sldId id="278" r:id="rId48"/>
    <p:sldId id="300" r:id="rId49"/>
    <p:sldId id="307" r:id="rId50"/>
    <p:sldId id="309" r:id="rId51"/>
    <p:sldId id="311" r:id="rId52"/>
    <p:sldId id="312" r:id="rId53"/>
    <p:sldId id="313" r:id="rId54"/>
    <p:sldId id="280" r:id="rId55"/>
    <p:sldId id="281" r:id="rId56"/>
    <p:sldId id="282" r:id="rId57"/>
    <p:sldId id="283" r:id="rId58"/>
    <p:sldId id="284" r:id="rId59"/>
    <p:sldId id="285" r:id="rId60"/>
    <p:sldId id="286" r:id="rId61"/>
    <p:sldId id="287" r:id="rId62"/>
    <p:sldId id="328" r:id="rId63"/>
    <p:sldId id="329" r:id="rId64"/>
    <p:sldId id="330" r:id="rId65"/>
    <p:sldId id="331" r:id="rId66"/>
    <p:sldId id="327" r:id="rId67"/>
    <p:sldId id="288" r:id="rId68"/>
    <p:sldId id="314" r:id="rId69"/>
    <p:sldId id="322" r:id="rId70"/>
    <p:sldId id="316" r:id="rId71"/>
    <p:sldId id="323" r:id="rId72"/>
    <p:sldId id="324" r:id="rId73"/>
    <p:sldId id="325" r:id="rId74"/>
    <p:sldId id="326" r:id="rId75"/>
    <p:sldId id="289" r:id="rId76"/>
    <p:sldId id="290" r:id="rId77"/>
    <p:sldId id="317" r:id="rId78"/>
    <p:sldId id="318" r:id="rId79"/>
    <p:sldId id="294" r:id="rId80"/>
    <p:sldId id="292" r:id="rId81"/>
    <p:sldId id="293" r:id="rId82"/>
    <p:sldId id="319" r:id="rId83"/>
    <p:sldId id="297" r:id="rId84"/>
    <p:sldId id="382" r:id="rId85"/>
    <p:sldId id="383" r:id="rId86"/>
    <p:sldId id="388" r:id="rId87"/>
    <p:sldId id="298" r:id="rId88"/>
    <p:sldId id="321" r:id="rId89"/>
    <p:sldId id="299" r:id="rId9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6" d="100"/>
          <a:sy n="86" d="100"/>
        </p:scale>
        <p:origin x="1766" y="58"/>
      </p:cViewPr>
      <p:guideLst>
        <p:guide orient="horz" pos="2160"/>
        <p:guide pos="2880"/>
      </p:guideLst>
    </p:cSldViewPr>
  </p:slideViewPr>
  <p:notesTextViewPr>
    <p:cViewPr>
      <p:scale>
        <a:sx n="1" d="1"/>
        <a:sy n="1" d="1"/>
      </p:scale>
      <p:origin x="0" y="0"/>
    </p:cViewPr>
  </p:notesTextViewPr>
  <p:sorterViewPr>
    <p:cViewPr varScale="1">
      <p:scale>
        <a:sx n="1" d="1"/>
        <a:sy n="1" d="1"/>
      </p:scale>
      <p:origin x="0" y="-1252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F95B60-1629-46AD-849B-68E02188A796}" type="doc">
      <dgm:prSet loTypeId="urn:microsoft.com/office/officeart/2005/8/layout/orgChart1" loCatId="hierarchy" qsTypeId="urn:microsoft.com/office/officeart/2005/8/quickstyle/simple2" qsCatId="simple" csTypeId="urn:microsoft.com/office/officeart/2005/8/colors/accent2_1" csCatId="accent2" phldr="1"/>
      <dgm:spPr/>
      <dgm:t>
        <a:bodyPr/>
        <a:lstStyle/>
        <a:p>
          <a:endParaRPr lang="en-CA"/>
        </a:p>
      </dgm:t>
    </dgm:pt>
    <dgm:pt modelId="{7F1AD937-B8B6-4027-B263-4CF149936DF8}">
      <dgm:prSet phldrT="[Text]" custT="1"/>
      <dgm:spPr/>
      <dgm:t>
        <a:bodyPr/>
        <a:lstStyle/>
        <a:p>
          <a:pPr>
            <a:lnSpc>
              <a:spcPct val="100000"/>
            </a:lnSpc>
            <a:spcAft>
              <a:spcPts val="0"/>
            </a:spcAft>
          </a:pPr>
          <a:r>
            <a:rPr lang="en-CA" sz="1600" b="1" dirty="0" smtClean="0">
              <a:latin typeface="Arial" pitchFamily="34" charset="0"/>
              <a:cs typeface="Arial" pitchFamily="34" charset="0"/>
            </a:rPr>
            <a:t>Explosives Safety Security Branch</a:t>
          </a:r>
        </a:p>
        <a:p>
          <a:pPr>
            <a:lnSpc>
              <a:spcPct val="100000"/>
            </a:lnSpc>
            <a:spcAft>
              <a:spcPts val="0"/>
            </a:spcAft>
          </a:pPr>
          <a:r>
            <a:rPr lang="en-CA" sz="1600" b="1" dirty="0" smtClean="0">
              <a:latin typeface="Arial" pitchFamily="34" charset="0"/>
              <a:cs typeface="Arial" pitchFamily="34" charset="0"/>
            </a:rPr>
            <a:t>(ESSB)</a:t>
          </a:r>
        </a:p>
      </dgm:t>
    </dgm:pt>
    <dgm:pt modelId="{9EB7CD77-FC6F-44F5-A380-ABBE6EAFC454}" type="parTrans" cxnId="{96C261FD-8CE8-4E87-B7CF-F077CB67B6BD}">
      <dgm:prSet/>
      <dgm:spPr/>
      <dgm:t>
        <a:bodyPr/>
        <a:lstStyle/>
        <a:p>
          <a:endParaRPr lang="en-CA"/>
        </a:p>
      </dgm:t>
    </dgm:pt>
    <dgm:pt modelId="{62C24A17-58A1-49B0-8322-E8A1BB55619A}" type="sibTrans" cxnId="{96C261FD-8CE8-4E87-B7CF-F077CB67B6BD}">
      <dgm:prSet/>
      <dgm:spPr/>
      <dgm:t>
        <a:bodyPr/>
        <a:lstStyle/>
        <a:p>
          <a:endParaRPr lang="en-CA"/>
        </a:p>
      </dgm:t>
    </dgm:pt>
    <dgm:pt modelId="{BB9D2A83-A2B8-4749-A068-9C6F6C14F450}">
      <dgm:prSet phldrT="[Text]" custT="1"/>
      <dgm:spPr/>
      <dgm:t>
        <a:bodyPr/>
        <a:lstStyle/>
        <a:p>
          <a:pPr>
            <a:lnSpc>
              <a:spcPct val="100000"/>
            </a:lnSpc>
            <a:spcAft>
              <a:spcPts val="0"/>
            </a:spcAft>
          </a:pPr>
          <a:r>
            <a:rPr lang="en-CA" sz="1600" b="1" dirty="0" smtClean="0">
              <a:latin typeface="Arial" pitchFamily="34" charset="0"/>
              <a:cs typeface="Arial" pitchFamily="34" charset="0"/>
            </a:rPr>
            <a:t>Explosives Regulatory Division</a:t>
          </a:r>
        </a:p>
        <a:p>
          <a:pPr>
            <a:lnSpc>
              <a:spcPct val="100000"/>
            </a:lnSpc>
            <a:spcAft>
              <a:spcPts val="0"/>
            </a:spcAft>
          </a:pPr>
          <a:r>
            <a:rPr lang="en-CA" sz="1600" b="1" dirty="0" smtClean="0">
              <a:latin typeface="Arial" pitchFamily="34" charset="0"/>
              <a:cs typeface="Arial" pitchFamily="34" charset="0"/>
            </a:rPr>
            <a:t>(ERD)</a:t>
          </a:r>
        </a:p>
      </dgm:t>
    </dgm:pt>
    <dgm:pt modelId="{974ED8FD-FCE6-4A94-BFB3-04C733E4F262}" type="parTrans" cxnId="{EAA7470F-4564-4FBC-B8A2-7F3DC54DD971}">
      <dgm:prSet/>
      <dgm:spPr/>
      <dgm:t>
        <a:bodyPr/>
        <a:lstStyle/>
        <a:p>
          <a:endParaRPr lang="en-CA" dirty="0"/>
        </a:p>
      </dgm:t>
    </dgm:pt>
    <dgm:pt modelId="{CA18A618-A5F2-4E4E-987E-513489365EFE}" type="sibTrans" cxnId="{EAA7470F-4564-4FBC-B8A2-7F3DC54DD971}">
      <dgm:prSet/>
      <dgm:spPr/>
      <dgm:t>
        <a:bodyPr/>
        <a:lstStyle/>
        <a:p>
          <a:endParaRPr lang="en-CA"/>
        </a:p>
      </dgm:t>
    </dgm:pt>
    <dgm:pt modelId="{CE92A03D-A1A9-477F-8A31-7ECD234CF9AB}">
      <dgm:prSet phldrT="[Text]" custT="1"/>
      <dgm:spPr/>
      <dgm:t>
        <a:bodyPr/>
        <a:lstStyle/>
        <a:p>
          <a:pPr>
            <a:lnSpc>
              <a:spcPct val="100000"/>
            </a:lnSpc>
            <a:spcAft>
              <a:spcPts val="0"/>
            </a:spcAft>
          </a:pPr>
          <a:r>
            <a:rPr lang="en-CA" sz="1600" b="1" dirty="0" smtClean="0">
              <a:latin typeface="Arial" pitchFamily="34" charset="0"/>
              <a:cs typeface="Arial" pitchFamily="34" charset="0"/>
            </a:rPr>
            <a:t>Canadian Explosives Research Lab</a:t>
          </a:r>
        </a:p>
        <a:p>
          <a:pPr>
            <a:lnSpc>
              <a:spcPct val="100000"/>
            </a:lnSpc>
            <a:spcAft>
              <a:spcPts val="0"/>
            </a:spcAft>
          </a:pPr>
          <a:r>
            <a:rPr lang="en-CA" sz="1600" b="1" dirty="0" smtClean="0">
              <a:latin typeface="Arial" pitchFamily="34" charset="0"/>
              <a:cs typeface="Arial" pitchFamily="34" charset="0"/>
            </a:rPr>
            <a:t>(CERL)</a:t>
          </a:r>
        </a:p>
      </dgm:t>
    </dgm:pt>
    <dgm:pt modelId="{18A997FF-FDE9-485A-80DA-696E10436A98}" type="parTrans" cxnId="{D7EA6619-74F5-4D85-B87E-2ED0A7ABCD3C}">
      <dgm:prSet/>
      <dgm:spPr/>
      <dgm:t>
        <a:bodyPr/>
        <a:lstStyle/>
        <a:p>
          <a:endParaRPr lang="en-CA" dirty="0"/>
        </a:p>
      </dgm:t>
    </dgm:pt>
    <dgm:pt modelId="{36385D33-EFAE-4B97-BB6C-BAD08E2FF6BB}" type="sibTrans" cxnId="{D7EA6619-74F5-4D85-B87E-2ED0A7ABCD3C}">
      <dgm:prSet/>
      <dgm:spPr/>
      <dgm:t>
        <a:bodyPr/>
        <a:lstStyle/>
        <a:p>
          <a:endParaRPr lang="en-CA"/>
        </a:p>
      </dgm:t>
    </dgm:pt>
    <dgm:pt modelId="{EFB7C7DE-4592-44AB-BB02-6D46A6D56D34}">
      <dgm:prSet phldrT="[Text]" custT="1"/>
      <dgm:spPr/>
      <dgm:t>
        <a:bodyPr/>
        <a:lstStyle/>
        <a:p>
          <a:pPr>
            <a:lnSpc>
              <a:spcPct val="100000"/>
            </a:lnSpc>
            <a:spcAft>
              <a:spcPts val="0"/>
            </a:spcAft>
          </a:pPr>
          <a:endParaRPr lang="en-CA" sz="900" dirty="0" smtClean="0">
            <a:latin typeface="Arial" pitchFamily="34" charset="0"/>
            <a:cs typeface="Arial" pitchFamily="34" charset="0"/>
          </a:endParaRPr>
        </a:p>
        <a:p>
          <a:pPr>
            <a:lnSpc>
              <a:spcPct val="100000"/>
            </a:lnSpc>
            <a:spcAft>
              <a:spcPts val="0"/>
            </a:spcAft>
          </a:pPr>
          <a:r>
            <a:rPr lang="en-CA" sz="1600" b="1" dirty="0" smtClean="0">
              <a:latin typeface="Arial" pitchFamily="34" charset="0"/>
              <a:cs typeface="Arial" pitchFamily="34" charset="0"/>
            </a:rPr>
            <a:t>Program Policy and Administration Division</a:t>
          </a:r>
        </a:p>
        <a:p>
          <a:pPr>
            <a:lnSpc>
              <a:spcPct val="100000"/>
            </a:lnSpc>
            <a:spcAft>
              <a:spcPts val="0"/>
            </a:spcAft>
          </a:pPr>
          <a:r>
            <a:rPr lang="en-CA" sz="1600" b="1" dirty="0" smtClean="0">
              <a:latin typeface="Arial" pitchFamily="34" charset="0"/>
              <a:cs typeface="Arial" pitchFamily="34" charset="0"/>
            </a:rPr>
            <a:t>(PPAD)</a:t>
          </a:r>
          <a:endParaRPr lang="en-CA" sz="900" dirty="0" smtClean="0">
            <a:latin typeface="Arial" pitchFamily="34" charset="0"/>
            <a:cs typeface="Arial" pitchFamily="34" charset="0"/>
          </a:endParaRPr>
        </a:p>
        <a:p>
          <a:pPr>
            <a:lnSpc>
              <a:spcPct val="100000"/>
            </a:lnSpc>
            <a:spcAft>
              <a:spcPts val="0"/>
            </a:spcAft>
          </a:pPr>
          <a:endParaRPr lang="en-CA" sz="900" dirty="0">
            <a:latin typeface="Arial" pitchFamily="34" charset="0"/>
            <a:cs typeface="Arial" pitchFamily="34" charset="0"/>
          </a:endParaRPr>
        </a:p>
      </dgm:t>
    </dgm:pt>
    <dgm:pt modelId="{7317A6DE-6E43-4024-916A-E99D72BF782E}" type="parTrans" cxnId="{0FD02024-AFE4-4951-A456-6ED2EB15509E}">
      <dgm:prSet/>
      <dgm:spPr/>
      <dgm:t>
        <a:bodyPr/>
        <a:lstStyle/>
        <a:p>
          <a:endParaRPr lang="en-CA" dirty="0"/>
        </a:p>
      </dgm:t>
    </dgm:pt>
    <dgm:pt modelId="{C069C315-A88C-4701-B467-DB3D4915C200}" type="sibTrans" cxnId="{0FD02024-AFE4-4951-A456-6ED2EB15509E}">
      <dgm:prSet/>
      <dgm:spPr/>
      <dgm:t>
        <a:bodyPr/>
        <a:lstStyle/>
        <a:p>
          <a:endParaRPr lang="en-CA"/>
        </a:p>
      </dgm:t>
    </dgm:pt>
    <dgm:pt modelId="{49139C65-5057-4498-946F-DAAA0E9C4AE4}" type="pres">
      <dgm:prSet presAssocID="{19F95B60-1629-46AD-849B-68E02188A796}" presName="hierChild1" presStyleCnt="0">
        <dgm:presLayoutVars>
          <dgm:orgChart val="1"/>
          <dgm:chPref val="1"/>
          <dgm:dir/>
          <dgm:animOne val="branch"/>
          <dgm:animLvl val="lvl"/>
          <dgm:resizeHandles/>
        </dgm:presLayoutVars>
      </dgm:prSet>
      <dgm:spPr/>
      <dgm:t>
        <a:bodyPr/>
        <a:lstStyle/>
        <a:p>
          <a:endParaRPr lang="en-CA"/>
        </a:p>
      </dgm:t>
    </dgm:pt>
    <dgm:pt modelId="{9D587387-9BA8-4272-8F95-41DDACC20C22}" type="pres">
      <dgm:prSet presAssocID="{7F1AD937-B8B6-4027-B263-4CF149936DF8}" presName="hierRoot1" presStyleCnt="0">
        <dgm:presLayoutVars>
          <dgm:hierBranch val="init"/>
        </dgm:presLayoutVars>
      </dgm:prSet>
      <dgm:spPr/>
      <dgm:t>
        <a:bodyPr/>
        <a:lstStyle/>
        <a:p>
          <a:endParaRPr lang="en-CA"/>
        </a:p>
      </dgm:t>
    </dgm:pt>
    <dgm:pt modelId="{53C8A90D-220C-4DF6-B9BF-CB4999AE66F3}" type="pres">
      <dgm:prSet presAssocID="{7F1AD937-B8B6-4027-B263-4CF149936DF8}" presName="rootComposite1" presStyleCnt="0"/>
      <dgm:spPr/>
      <dgm:t>
        <a:bodyPr/>
        <a:lstStyle/>
        <a:p>
          <a:endParaRPr lang="en-CA"/>
        </a:p>
      </dgm:t>
    </dgm:pt>
    <dgm:pt modelId="{CF5835FD-7F6B-45A1-AB3E-BBD4FC2D1999}" type="pres">
      <dgm:prSet presAssocID="{7F1AD937-B8B6-4027-B263-4CF149936DF8}" presName="rootText1" presStyleLbl="node0" presStyleIdx="0" presStyleCnt="1" custScaleX="158764" custScaleY="109487" custLinFactNeighborX="6803" custLinFactNeighborY="-16909">
        <dgm:presLayoutVars>
          <dgm:chPref val="3"/>
        </dgm:presLayoutVars>
      </dgm:prSet>
      <dgm:spPr/>
      <dgm:t>
        <a:bodyPr/>
        <a:lstStyle/>
        <a:p>
          <a:endParaRPr lang="en-CA"/>
        </a:p>
      </dgm:t>
    </dgm:pt>
    <dgm:pt modelId="{AA604387-BD45-41F0-8D06-F8965A0E6F3B}" type="pres">
      <dgm:prSet presAssocID="{7F1AD937-B8B6-4027-B263-4CF149936DF8}" presName="rootConnector1" presStyleLbl="node1" presStyleIdx="0" presStyleCnt="0"/>
      <dgm:spPr/>
      <dgm:t>
        <a:bodyPr/>
        <a:lstStyle/>
        <a:p>
          <a:endParaRPr lang="en-CA"/>
        </a:p>
      </dgm:t>
    </dgm:pt>
    <dgm:pt modelId="{D0200228-9E82-4886-AB18-57D04A49EC05}" type="pres">
      <dgm:prSet presAssocID="{7F1AD937-B8B6-4027-B263-4CF149936DF8}" presName="hierChild2" presStyleCnt="0"/>
      <dgm:spPr/>
      <dgm:t>
        <a:bodyPr/>
        <a:lstStyle/>
        <a:p>
          <a:endParaRPr lang="en-CA"/>
        </a:p>
      </dgm:t>
    </dgm:pt>
    <dgm:pt modelId="{4EBD4E25-0648-4E49-9979-B8E68E845892}" type="pres">
      <dgm:prSet presAssocID="{974ED8FD-FCE6-4A94-BFB3-04C733E4F262}" presName="Name37" presStyleLbl="parChTrans1D2" presStyleIdx="0" presStyleCnt="3"/>
      <dgm:spPr/>
      <dgm:t>
        <a:bodyPr/>
        <a:lstStyle/>
        <a:p>
          <a:endParaRPr lang="en-CA"/>
        </a:p>
      </dgm:t>
    </dgm:pt>
    <dgm:pt modelId="{30C6796F-3787-430F-A043-13BFC9542F93}" type="pres">
      <dgm:prSet presAssocID="{BB9D2A83-A2B8-4749-A068-9C6F6C14F450}" presName="hierRoot2" presStyleCnt="0">
        <dgm:presLayoutVars>
          <dgm:hierBranch val="init"/>
        </dgm:presLayoutVars>
      </dgm:prSet>
      <dgm:spPr/>
      <dgm:t>
        <a:bodyPr/>
        <a:lstStyle/>
        <a:p>
          <a:endParaRPr lang="en-CA"/>
        </a:p>
      </dgm:t>
    </dgm:pt>
    <dgm:pt modelId="{1DEBF87E-69AE-42BF-8220-9289321D75FA}" type="pres">
      <dgm:prSet presAssocID="{BB9D2A83-A2B8-4749-A068-9C6F6C14F450}" presName="rootComposite" presStyleCnt="0"/>
      <dgm:spPr/>
      <dgm:t>
        <a:bodyPr/>
        <a:lstStyle/>
        <a:p>
          <a:endParaRPr lang="en-CA"/>
        </a:p>
      </dgm:t>
    </dgm:pt>
    <dgm:pt modelId="{CE07A000-D79D-4D09-A7CF-0EACE05028AC}" type="pres">
      <dgm:prSet presAssocID="{BB9D2A83-A2B8-4749-A068-9C6F6C14F450}" presName="rootText" presStyleLbl="node2" presStyleIdx="0" presStyleCnt="3" custScaleX="113124" custScaleY="156230">
        <dgm:presLayoutVars>
          <dgm:chPref val="3"/>
        </dgm:presLayoutVars>
      </dgm:prSet>
      <dgm:spPr/>
      <dgm:t>
        <a:bodyPr/>
        <a:lstStyle/>
        <a:p>
          <a:endParaRPr lang="en-CA"/>
        </a:p>
      </dgm:t>
    </dgm:pt>
    <dgm:pt modelId="{5709F2E2-C53C-4F50-BF6F-25722071C292}" type="pres">
      <dgm:prSet presAssocID="{BB9D2A83-A2B8-4749-A068-9C6F6C14F450}" presName="rootConnector" presStyleLbl="node2" presStyleIdx="0" presStyleCnt="3"/>
      <dgm:spPr/>
      <dgm:t>
        <a:bodyPr/>
        <a:lstStyle/>
        <a:p>
          <a:endParaRPr lang="en-CA"/>
        </a:p>
      </dgm:t>
    </dgm:pt>
    <dgm:pt modelId="{68B4AE54-64BD-43A0-87A6-D6CD9A6C0A06}" type="pres">
      <dgm:prSet presAssocID="{BB9D2A83-A2B8-4749-A068-9C6F6C14F450}" presName="hierChild4" presStyleCnt="0"/>
      <dgm:spPr/>
      <dgm:t>
        <a:bodyPr/>
        <a:lstStyle/>
        <a:p>
          <a:endParaRPr lang="en-CA"/>
        </a:p>
      </dgm:t>
    </dgm:pt>
    <dgm:pt modelId="{CD247D0E-3900-4BEB-B3D8-83DCFC520CA6}" type="pres">
      <dgm:prSet presAssocID="{BB9D2A83-A2B8-4749-A068-9C6F6C14F450}" presName="hierChild5" presStyleCnt="0"/>
      <dgm:spPr/>
      <dgm:t>
        <a:bodyPr/>
        <a:lstStyle/>
        <a:p>
          <a:endParaRPr lang="en-CA"/>
        </a:p>
      </dgm:t>
    </dgm:pt>
    <dgm:pt modelId="{1F53B26B-4112-4B4E-8F2E-CAB55B7EFDBF}" type="pres">
      <dgm:prSet presAssocID="{18A997FF-FDE9-485A-80DA-696E10436A98}" presName="Name37" presStyleLbl="parChTrans1D2" presStyleIdx="1" presStyleCnt="3"/>
      <dgm:spPr/>
      <dgm:t>
        <a:bodyPr/>
        <a:lstStyle/>
        <a:p>
          <a:endParaRPr lang="en-CA"/>
        </a:p>
      </dgm:t>
    </dgm:pt>
    <dgm:pt modelId="{589F74E9-9D92-4D0A-9AC0-8921141BC5F6}" type="pres">
      <dgm:prSet presAssocID="{CE92A03D-A1A9-477F-8A31-7ECD234CF9AB}" presName="hierRoot2" presStyleCnt="0">
        <dgm:presLayoutVars>
          <dgm:hierBranch val="init"/>
        </dgm:presLayoutVars>
      </dgm:prSet>
      <dgm:spPr/>
      <dgm:t>
        <a:bodyPr/>
        <a:lstStyle/>
        <a:p>
          <a:endParaRPr lang="en-CA"/>
        </a:p>
      </dgm:t>
    </dgm:pt>
    <dgm:pt modelId="{542F13FB-431F-47F8-8716-BECB2F617ACB}" type="pres">
      <dgm:prSet presAssocID="{CE92A03D-A1A9-477F-8A31-7ECD234CF9AB}" presName="rootComposite" presStyleCnt="0"/>
      <dgm:spPr/>
      <dgm:t>
        <a:bodyPr/>
        <a:lstStyle/>
        <a:p>
          <a:endParaRPr lang="en-CA"/>
        </a:p>
      </dgm:t>
    </dgm:pt>
    <dgm:pt modelId="{1C3C3089-B18A-4F39-A73C-3D5F9E9387EB}" type="pres">
      <dgm:prSet presAssocID="{CE92A03D-A1A9-477F-8A31-7ECD234CF9AB}" presName="rootText" presStyleLbl="node2" presStyleIdx="1" presStyleCnt="3" custScaleX="106322" custScaleY="158098">
        <dgm:presLayoutVars>
          <dgm:chPref val="3"/>
        </dgm:presLayoutVars>
      </dgm:prSet>
      <dgm:spPr/>
      <dgm:t>
        <a:bodyPr/>
        <a:lstStyle/>
        <a:p>
          <a:endParaRPr lang="en-CA"/>
        </a:p>
      </dgm:t>
    </dgm:pt>
    <dgm:pt modelId="{FE8B9FD7-F83C-4DB6-9A13-6DFFBB37C993}" type="pres">
      <dgm:prSet presAssocID="{CE92A03D-A1A9-477F-8A31-7ECD234CF9AB}" presName="rootConnector" presStyleLbl="node2" presStyleIdx="1" presStyleCnt="3"/>
      <dgm:spPr/>
      <dgm:t>
        <a:bodyPr/>
        <a:lstStyle/>
        <a:p>
          <a:endParaRPr lang="en-CA"/>
        </a:p>
      </dgm:t>
    </dgm:pt>
    <dgm:pt modelId="{B5DEB16A-BBD1-4E77-856E-95C92DFCE2A8}" type="pres">
      <dgm:prSet presAssocID="{CE92A03D-A1A9-477F-8A31-7ECD234CF9AB}" presName="hierChild4" presStyleCnt="0"/>
      <dgm:spPr/>
      <dgm:t>
        <a:bodyPr/>
        <a:lstStyle/>
        <a:p>
          <a:endParaRPr lang="en-CA"/>
        </a:p>
      </dgm:t>
    </dgm:pt>
    <dgm:pt modelId="{0FBCC3E6-7502-492B-A36D-282BE5CCDA09}" type="pres">
      <dgm:prSet presAssocID="{CE92A03D-A1A9-477F-8A31-7ECD234CF9AB}" presName="hierChild5" presStyleCnt="0"/>
      <dgm:spPr/>
      <dgm:t>
        <a:bodyPr/>
        <a:lstStyle/>
        <a:p>
          <a:endParaRPr lang="en-CA"/>
        </a:p>
      </dgm:t>
    </dgm:pt>
    <dgm:pt modelId="{E44E4F93-93FD-4244-85B7-5553E1E22522}" type="pres">
      <dgm:prSet presAssocID="{7317A6DE-6E43-4024-916A-E99D72BF782E}" presName="Name37" presStyleLbl="parChTrans1D2" presStyleIdx="2" presStyleCnt="3"/>
      <dgm:spPr/>
      <dgm:t>
        <a:bodyPr/>
        <a:lstStyle/>
        <a:p>
          <a:endParaRPr lang="en-CA"/>
        </a:p>
      </dgm:t>
    </dgm:pt>
    <dgm:pt modelId="{52D0BE32-AB55-4646-A080-506B383ADEE6}" type="pres">
      <dgm:prSet presAssocID="{EFB7C7DE-4592-44AB-BB02-6D46A6D56D34}" presName="hierRoot2" presStyleCnt="0">
        <dgm:presLayoutVars>
          <dgm:hierBranch val="init"/>
        </dgm:presLayoutVars>
      </dgm:prSet>
      <dgm:spPr/>
      <dgm:t>
        <a:bodyPr/>
        <a:lstStyle/>
        <a:p>
          <a:endParaRPr lang="en-CA"/>
        </a:p>
      </dgm:t>
    </dgm:pt>
    <dgm:pt modelId="{773FF811-5F6E-498A-992B-0A1924DA533E}" type="pres">
      <dgm:prSet presAssocID="{EFB7C7DE-4592-44AB-BB02-6D46A6D56D34}" presName="rootComposite" presStyleCnt="0"/>
      <dgm:spPr/>
      <dgm:t>
        <a:bodyPr/>
        <a:lstStyle/>
        <a:p>
          <a:endParaRPr lang="en-CA"/>
        </a:p>
      </dgm:t>
    </dgm:pt>
    <dgm:pt modelId="{243815EB-F1E2-46FF-BBE6-89DD54EA3110}" type="pres">
      <dgm:prSet presAssocID="{EFB7C7DE-4592-44AB-BB02-6D46A6D56D34}" presName="rootText" presStyleLbl="node2" presStyleIdx="2" presStyleCnt="3" custScaleY="158098">
        <dgm:presLayoutVars>
          <dgm:chPref val="3"/>
        </dgm:presLayoutVars>
      </dgm:prSet>
      <dgm:spPr/>
      <dgm:t>
        <a:bodyPr/>
        <a:lstStyle/>
        <a:p>
          <a:endParaRPr lang="en-CA"/>
        </a:p>
      </dgm:t>
    </dgm:pt>
    <dgm:pt modelId="{02CF3A8C-5AB9-469D-BD35-8AD7899587ED}" type="pres">
      <dgm:prSet presAssocID="{EFB7C7DE-4592-44AB-BB02-6D46A6D56D34}" presName="rootConnector" presStyleLbl="node2" presStyleIdx="2" presStyleCnt="3"/>
      <dgm:spPr/>
      <dgm:t>
        <a:bodyPr/>
        <a:lstStyle/>
        <a:p>
          <a:endParaRPr lang="en-CA"/>
        </a:p>
      </dgm:t>
    </dgm:pt>
    <dgm:pt modelId="{CAE70916-6452-40A9-8066-24688CDF2202}" type="pres">
      <dgm:prSet presAssocID="{EFB7C7DE-4592-44AB-BB02-6D46A6D56D34}" presName="hierChild4" presStyleCnt="0"/>
      <dgm:spPr/>
      <dgm:t>
        <a:bodyPr/>
        <a:lstStyle/>
        <a:p>
          <a:endParaRPr lang="en-CA"/>
        </a:p>
      </dgm:t>
    </dgm:pt>
    <dgm:pt modelId="{87B2B3A1-7467-4312-A710-2D065411955D}" type="pres">
      <dgm:prSet presAssocID="{EFB7C7DE-4592-44AB-BB02-6D46A6D56D34}" presName="hierChild5" presStyleCnt="0"/>
      <dgm:spPr/>
      <dgm:t>
        <a:bodyPr/>
        <a:lstStyle/>
        <a:p>
          <a:endParaRPr lang="en-CA"/>
        </a:p>
      </dgm:t>
    </dgm:pt>
    <dgm:pt modelId="{2499CA35-D5D7-4753-95D1-041F448DACD7}" type="pres">
      <dgm:prSet presAssocID="{7F1AD937-B8B6-4027-B263-4CF149936DF8}" presName="hierChild3" presStyleCnt="0"/>
      <dgm:spPr/>
      <dgm:t>
        <a:bodyPr/>
        <a:lstStyle/>
        <a:p>
          <a:endParaRPr lang="en-CA"/>
        </a:p>
      </dgm:t>
    </dgm:pt>
  </dgm:ptLst>
  <dgm:cxnLst>
    <dgm:cxn modelId="{EAA7470F-4564-4FBC-B8A2-7F3DC54DD971}" srcId="{7F1AD937-B8B6-4027-B263-4CF149936DF8}" destId="{BB9D2A83-A2B8-4749-A068-9C6F6C14F450}" srcOrd="0" destOrd="0" parTransId="{974ED8FD-FCE6-4A94-BFB3-04C733E4F262}" sibTransId="{CA18A618-A5F2-4E4E-987E-513489365EFE}"/>
    <dgm:cxn modelId="{369C3889-61A5-4E54-AFB4-903D53A39844}" type="presOf" srcId="{CE92A03D-A1A9-477F-8A31-7ECD234CF9AB}" destId="{FE8B9FD7-F83C-4DB6-9A13-6DFFBB37C993}" srcOrd="1" destOrd="0" presId="urn:microsoft.com/office/officeart/2005/8/layout/orgChart1"/>
    <dgm:cxn modelId="{24A5A80A-07A4-4E9D-8081-A1F88566AC7A}" type="presOf" srcId="{CE92A03D-A1A9-477F-8A31-7ECD234CF9AB}" destId="{1C3C3089-B18A-4F39-A73C-3D5F9E9387EB}" srcOrd="0" destOrd="0" presId="urn:microsoft.com/office/officeart/2005/8/layout/orgChart1"/>
    <dgm:cxn modelId="{7E808F0D-B1FE-47AA-BB51-DD077DEBD3F5}" type="presOf" srcId="{19F95B60-1629-46AD-849B-68E02188A796}" destId="{49139C65-5057-4498-946F-DAAA0E9C4AE4}" srcOrd="0" destOrd="0" presId="urn:microsoft.com/office/officeart/2005/8/layout/orgChart1"/>
    <dgm:cxn modelId="{442C61E0-B92B-4DE5-A8BF-D5867761F491}" type="presOf" srcId="{BB9D2A83-A2B8-4749-A068-9C6F6C14F450}" destId="{CE07A000-D79D-4D09-A7CF-0EACE05028AC}" srcOrd="0" destOrd="0" presId="urn:microsoft.com/office/officeart/2005/8/layout/orgChart1"/>
    <dgm:cxn modelId="{D1E15154-6F2D-45D6-8E71-0ADDFBE2B6D3}" type="presOf" srcId="{7317A6DE-6E43-4024-916A-E99D72BF782E}" destId="{E44E4F93-93FD-4244-85B7-5553E1E22522}" srcOrd="0" destOrd="0" presId="urn:microsoft.com/office/officeart/2005/8/layout/orgChart1"/>
    <dgm:cxn modelId="{7FA1496B-2D27-4FC9-881C-5F8B9E5BFED8}" type="presOf" srcId="{BB9D2A83-A2B8-4749-A068-9C6F6C14F450}" destId="{5709F2E2-C53C-4F50-BF6F-25722071C292}" srcOrd="1" destOrd="0" presId="urn:microsoft.com/office/officeart/2005/8/layout/orgChart1"/>
    <dgm:cxn modelId="{ED1754E6-EC71-4365-96E5-D093420B1BE5}" type="presOf" srcId="{EFB7C7DE-4592-44AB-BB02-6D46A6D56D34}" destId="{02CF3A8C-5AB9-469D-BD35-8AD7899587ED}" srcOrd="1" destOrd="0" presId="urn:microsoft.com/office/officeart/2005/8/layout/orgChart1"/>
    <dgm:cxn modelId="{96C261FD-8CE8-4E87-B7CF-F077CB67B6BD}" srcId="{19F95B60-1629-46AD-849B-68E02188A796}" destId="{7F1AD937-B8B6-4027-B263-4CF149936DF8}" srcOrd="0" destOrd="0" parTransId="{9EB7CD77-FC6F-44F5-A380-ABBE6EAFC454}" sibTransId="{62C24A17-58A1-49B0-8322-E8A1BB55619A}"/>
    <dgm:cxn modelId="{D7EA6619-74F5-4D85-B87E-2ED0A7ABCD3C}" srcId="{7F1AD937-B8B6-4027-B263-4CF149936DF8}" destId="{CE92A03D-A1A9-477F-8A31-7ECD234CF9AB}" srcOrd="1" destOrd="0" parTransId="{18A997FF-FDE9-485A-80DA-696E10436A98}" sibTransId="{36385D33-EFAE-4B97-BB6C-BAD08E2FF6BB}"/>
    <dgm:cxn modelId="{FDF8D6F1-3D82-4577-9BB4-6B47AEAE122C}" type="presOf" srcId="{974ED8FD-FCE6-4A94-BFB3-04C733E4F262}" destId="{4EBD4E25-0648-4E49-9979-B8E68E845892}" srcOrd="0" destOrd="0" presId="urn:microsoft.com/office/officeart/2005/8/layout/orgChart1"/>
    <dgm:cxn modelId="{628AC68F-623E-464A-894D-07FAEDA6E806}" type="presOf" srcId="{18A997FF-FDE9-485A-80DA-696E10436A98}" destId="{1F53B26B-4112-4B4E-8F2E-CAB55B7EFDBF}" srcOrd="0" destOrd="0" presId="urn:microsoft.com/office/officeart/2005/8/layout/orgChart1"/>
    <dgm:cxn modelId="{509BBFDB-7E18-4E85-85CD-69D35800092F}" type="presOf" srcId="{EFB7C7DE-4592-44AB-BB02-6D46A6D56D34}" destId="{243815EB-F1E2-46FF-BBE6-89DD54EA3110}" srcOrd="0" destOrd="0" presId="urn:microsoft.com/office/officeart/2005/8/layout/orgChart1"/>
    <dgm:cxn modelId="{0FD02024-AFE4-4951-A456-6ED2EB15509E}" srcId="{7F1AD937-B8B6-4027-B263-4CF149936DF8}" destId="{EFB7C7DE-4592-44AB-BB02-6D46A6D56D34}" srcOrd="2" destOrd="0" parTransId="{7317A6DE-6E43-4024-916A-E99D72BF782E}" sibTransId="{C069C315-A88C-4701-B467-DB3D4915C200}"/>
    <dgm:cxn modelId="{FC8B2749-65C3-4934-AA3F-EAA01FED7AD4}" type="presOf" srcId="{7F1AD937-B8B6-4027-B263-4CF149936DF8}" destId="{CF5835FD-7F6B-45A1-AB3E-BBD4FC2D1999}" srcOrd="0" destOrd="0" presId="urn:microsoft.com/office/officeart/2005/8/layout/orgChart1"/>
    <dgm:cxn modelId="{085F3FC3-D5FF-4362-8FA5-70293A1D8347}" type="presOf" srcId="{7F1AD937-B8B6-4027-B263-4CF149936DF8}" destId="{AA604387-BD45-41F0-8D06-F8965A0E6F3B}" srcOrd="1" destOrd="0" presId="urn:microsoft.com/office/officeart/2005/8/layout/orgChart1"/>
    <dgm:cxn modelId="{6E5B8C03-E622-4FC0-BB1D-12D059181802}" type="presParOf" srcId="{49139C65-5057-4498-946F-DAAA0E9C4AE4}" destId="{9D587387-9BA8-4272-8F95-41DDACC20C22}" srcOrd="0" destOrd="0" presId="urn:microsoft.com/office/officeart/2005/8/layout/orgChart1"/>
    <dgm:cxn modelId="{F670023D-CCB7-4258-9807-24787BC086A9}" type="presParOf" srcId="{9D587387-9BA8-4272-8F95-41DDACC20C22}" destId="{53C8A90D-220C-4DF6-B9BF-CB4999AE66F3}" srcOrd="0" destOrd="0" presId="urn:microsoft.com/office/officeart/2005/8/layout/orgChart1"/>
    <dgm:cxn modelId="{D872F39B-F9DF-42EF-B6A8-1443B67CAA79}" type="presParOf" srcId="{53C8A90D-220C-4DF6-B9BF-CB4999AE66F3}" destId="{CF5835FD-7F6B-45A1-AB3E-BBD4FC2D1999}" srcOrd="0" destOrd="0" presId="urn:microsoft.com/office/officeart/2005/8/layout/orgChart1"/>
    <dgm:cxn modelId="{DA220E6C-43A3-4C08-A640-3D1D3719379B}" type="presParOf" srcId="{53C8A90D-220C-4DF6-B9BF-CB4999AE66F3}" destId="{AA604387-BD45-41F0-8D06-F8965A0E6F3B}" srcOrd="1" destOrd="0" presId="urn:microsoft.com/office/officeart/2005/8/layout/orgChart1"/>
    <dgm:cxn modelId="{0916AD78-28C8-4F4B-96DC-6DA05C7A9927}" type="presParOf" srcId="{9D587387-9BA8-4272-8F95-41DDACC20C22}" destId="{D0200228-9E82-4886-AB18-57D04A49EC05}" srcOrd="1" destOrd="0" presId="urn:microsoft.com/office/officeart/2005/8/layout/orgChart1"/>
    <dgm:cxn modelId="{9B7EFA4C-AAB5-4C1F-9BD6-0C6653039E8D}" type="presParOf" srcId="{D0200228-9E82-4886-AB18-57D04A49EC05}" destId="{4EBD4E25-0648-4E49-9979-B8E68E845892}" srcOrd="0" destOrd="0" presId="urn:microsoft.com/office/officeart/2005/8/layout/orgChart1"/>
    <dgm:cxn modelId="{432A5C38-B041-4BBE-94BC-1D781FFFF965}" type="presParOf" srcId="{D0200228-9E82-4886-AB18-57D04A49EC05}" destId="{30C6796F-3787-430F-A043-13BFC9542F93}" srcOrd="1" destOrd="0" presId="urn:microsoft.com/office/officeart/2005/8/layout/orgChart1"/>
    <dgm:cxn modelId="{23242D27-6852-4F51-B3DF-1263D6BD5034}" type="presParOf" srcId="{30C6796F-3787-430F-A043-13BFC9542F93}" destId="{1DEBF87E-69AE-42BF-8220-9289321D75FA}" srcOrd="0" destOrd="0" presId="urn:microsoft.com/office/officeart/2005/8/layout/orgChart1"/>
    <dgm:cxn modelId="{54A1B5F4-8827-47D2-A16B-5975F1243635}" type="presParOf" srcId="{1DEBF87E-69AE-42BF-8220-9289321D75FA}" destId="{CE07A000-D79D-4D09-A7CF-0EACE05028AC}" srcOrd="0" destOrd="0" presId="urn:microsoft.com/office/officeart/2005/8/layout/orgChart1"/>
    <dgm:cxn modelId="{29B57712-2807-4100-930B-E1380DECAA78}" type="presParOf" srcId="{1DEBF87E-69AE-42BF-8220-9289321D75FA}" destId="{5709F2E2-C53C-4F50-BF6F-25722071C292}" srcOrd="1" destOrd="0" presId="urn:microsoft.com/office/officeart/2005/8/layout/orgChart1"/>
    <dgm:cxn modelId="{9B7AD86E-2EAB-4C5F-958E-16565468FA45}" type="presParOf" srcId="{30C6796F-3787-430F-A043-13BFC9542F93}" destId="{68B4AE54-64BD-43A0-87A6-D6CD9A6C0A06}" srcOrd="1" destOrd="0" presId="urn:microsoft.com/office/officeart/2005/8/layout/orgChart1"/>
    <dgm:cxn modelId="{406E58A8-60DD-451B-AB2E-69BE8E57A7EA}" type="presParOf" srcId="{30C6796F-3787-430F-A043-13BFC9542F93}" destId="{CD247D0E-3900-4BEB-B3D8-83DCFC520CA6}" srcOrd="2" destOrd="0" presId="urn:microsoft.com/office/officeart/2005/8/layout/orgChart1"/>
    <dgm:cxn modelId="{DCB86F10-0AF2-4931-A4F3-AB71F7EDBA62}" type="presParOf" srcId="{D0200228-9E82-4886-AB18-57D04A49EC05}" destId="{1F53B26B-4112-4B4E-8F2E-CAB55B7EFDBF}" srcOrd="2" destOrd="0" presId="urn:microsoft.com/office/officeart/2005/8/layout/orgChart1"/>
    <dgm:cxn modelId="{18AC7DE8-869C-4B12-B6B3-CA3A42AABFA8}" type="presParOf" srcId="{D0200228-9E82-4886-AB18-57D04A49EC05}" destId="{589F74E9-9D92-4D0A-9AC0-8921141BC5F6}" srcOrd="3" destOrd="0" presId="urn:microsoft.com/office/officeart/2005/8/layout/orgChart1"/>
    <dgm:cxn modelId="{60C3E4E7-A704-461D-9A58-CEF17E07128C}" type="presParOf" srcId="{589F74E9-9D92-4D0A-9AC0-8921141BC5F6}" destId="{542F13FB-431F-47F8-8716-BECB2F617ACB}" srcOrd="0" destOrd="0" presId="urn:microsoft.com/office/officeart/2005/8/layout/orgChart1"/>
    <dgm:cxn modelId="{86FC7C3F-9079-4C89-B55D-3D8858268E7E}" type="presParOf" srcId="{542F13FB-431F-47F8-8716-BECB2F617ACB}" destId="{1C3C3089-B18A-4F39-A73C-3D5F9E9387EB}" srcOrd="0" destOrd="0" presId="urn:microsoft.com/office/officeart/2005/8/layout/orgChart1"/>
    <dgm:cxn modelId="{B154EB32-04A7-46BA-897D-EF7798847519}" type="presParOf" srcId="{542F13FB-431F-47F8-8716-BECB2F617ACB}" destId="{FE8B9FD7-F83C-4DB6-9A13-6DFFBB37C993}" srcOrd="1" destOrd="0" presId="urn:microsoft.com/office/officeart/2005/8/layout/orgChart1"/>
    <dgm:cxn modelId="{3A163E1E-FC91-4B75-BDFC-06D6BD1F2B5D}" type="presParOf" srcId="{589F74E9-9D92-4D0A-9AC0-8921141BC5F6}" destId="{B5DEB16A-BBD1-4E77-856E-95C92DFCE2A8}" srcOrd="1" destOrd="0" presId="urn:microsoft.com/office/officeart/2005/8/layout/orgChart1"/>
    <dgm:cxn modelId="{BF8D2E7C-7AF8-4FAD-9929-464805EFE4DA}" type="presParOf" srcId="{589F74E9-9D92-4D0A-9AC0-8921141BC5F6}" destId="{0FBCC3E6-7502-492B-A36D-282BE5CCDA09}" srcOrd="2" destOrd="0" presId="urn:microsoft.com/office/officeart/2005/8/layout/orgChart1"/>
    <dgm:cxn modelId="{2C16D850-E71A-4FF0-825A-A8A3F147EE0D}" type="presParOf" srcId="{D0200228-9E82-4886-AB18-57D04A49EC05}" destId="{E44E4F93-93FD-4244-85B7-5553E1E22522}" srcOrd="4" destOrd="0" presId="urn:microsoft.com/office/officeart/2005/8/layout/orgChart1"/>
    <dgm:cxn modelId="{61F90E39-1A46-4DFB-B431-2A300E1664AA}" type="presParOf" srcId="{D0200228-9E82-4886-AB18-57D04A49EC05}" destId="{52D0BE32-AB55-4646-A080-506B383ADEE6}" srcOrd="5" destOrd="0" presId="urn:microsoft.com/office/officeart/2005/8/layout/orgChart1"/>
    <dgm:cxn modelId="{B5A988BB-C25D-492E-B257-DF3BA57F8005}" type="presParOf" srcId="{52D0BE32-AB55-4646-A080-506B383ADEE6}" destId="{773FF811-5F6E-498A-992B-0A1924DA533E}" srcOrd="0" destOrd="0" presId="urn:microsoft.com/office/officeart/2005/8/layout/orgChart1"/>
    <dgm:cxn modelId="{64C2EE78-ED55-4AE7-8B47-B412499901E1}" type="presParOf" srcId="{773FF811-5F6E-498A-992B-0A1924DA533E}" destId="{243815EB-F1E2-46FF-BBE6-89DD54EA3110}" srcOrd="0" destOrd="0" presId="urn:microsoft.com/office/officeart/2005/8/layout/orgChart1"/>
    <dgm:cxn modelId="{CE21CF7B-FA2B-4CD8-BA78-066663319592}" type="presParOf" srcId="{773FF811-5F6E-498A-992B-0A1924DA533E}" destId="{02CF3A8C-5AB9-469D-BD35-8AD7899587ED}" srcOrd="1" destOrd="0" presId="urn:microsoft.com/office/officeart/2005/8/layout/orgChart1"/>
    <dgm:cxn modelId="{9134849D-B846-4512-AEDD-69EADC503281}" type="presParOf" srcId="{52D0BE32-AB55-4646-A080-506B383ADEE6}" destId="{CAE70916-6452-40A9-8066-24688CDF2202}" srcOrd="1" destOrd="0" presId="urn:microsoft.com/office/officeart/2005/8/layout/orgChart1"/>
    <dgm:cxn modelId="{BB21100A-0AFF-4636-99EB-AA29B775C375}" type="presParOf" srcId="{52D0BE32-AB55-4646-A080-506B383ADEE6}" destId="{87B2B3A1-7467-4312-A710-2D065411955D}" srcOrd="2" destOrd="0" presId="urn:microsoft.com/office/officeart/2005/8/layout/orgChart1"/>
    <dgm:cxn modelId="{A677A4F4-3049-453F-9872-61BD296EF2C4}" type="presParOf" srcId="{9D587387-9BA8-4272-8F95-41DDACC20C22}" destId="{2499CA35-D5D7-4753-95D1-041F448DACD7}" srcOrd="2" destOrd="0" presId="urn:microsoft.com/office/officeart/2005/8/layout/orgChart1"/>
  </dgm:cxnLst>
  <dgm:bg/>
  <dgm:whole>
    <a:ln w="635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6B495D-806B-438C-A436-CD95106765F6}" type="doc">
      <dgm:prSet loTypeId="urn:microsoft.com/office/officeart/2005/8/layout/orgChart1" loCatId="hierarchy" qsTypeId="urn:microsoft.com/office/officeart/2005/8/quickstyle/simple2" qsCatId="simple" csTypeId="urn:microsoft.com/office/officeart/2005/8/colors/accent2_1" csCatId="accent2" phldr="1"/>
      <dgm:spPr/>
      <dgm:t>
        <a:bodyPr/>
        <a:lstStyle/>
        <a:p>
          <a:endParaRPr lang="en-CA"/>
        </a:p>
      </dgm:t>
    </dgm:pt>
    <dgm:pt modelId="{F58926BF-AED9-4234-AEB4-3E3C3BD7CBE0}">
      <dgm:prSet custT="1"/>
      <dgm:spPr>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400" b="1" i="0" u="sng" strike="noStrike" cap="none" normalizeH="0" baseline="0" dirty="0" smtClean="0">
              <a:ln/>
              <a:effectLst/>
              <a:latin typeface="Arial" charset="0"/>
              <a:cs typeface="Arial" charset="0"/>
            </a:rPr>
            <a:t>Director / CIE</a:t>
          </a:r>
        </a:p>
      </dgm:t>
    </dgm:pt>
    <dgm:pt modelId="{09B1E92F-628F-471C-AFBD-5FA862BABA3B}" type="parTrans" cxnId="{AD25F346-11F7-4A1C-A9CE-DF4043AC5001}">
      <dgm:prSet/>
      <dgm:spPr/>
      <dgm:t>
        <a:bodyPr/>
        <a:lstStyle/>
        <a:p>
          <a:endParaRPr lang="en-CA"/>
        </a:p>
      </dgm:t>
    </dgm:pt>
    <dgm:pt modelId="{0C184441-8260-467A-83A6-70A42C41DB4E}" type="sibTrans" cxnId="{AD25F346-11F7-4A1C-A9CE-DF4043AC5001}">
      <dgm:prSet/>
      <dgm:spPr/>
      <dgm:t>
        <a:bodyPr/>
        <a:lstStyle/>
        <a:p>
          <a:endParaRPr lang="en-CA"/>
        </a:p>
      </dgm:t>
    </dgm:pt>
    <dgm:pt modelId="{D366A07A-37A9-4D46-8CEE-35F3F2016124}">
      <dgm:prSet custT="1"/>
      <dgm:spPr>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1" i="0" u="sng" strike="noStrike"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charset="0"/>
              <a:cs typeface="Arial" charset="0"/>
            </a:rPr>
            <a:t>Restricted Components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charset="0"/>
            <a:cs typeface="Arial" charset="0"/>
          </a:endParaRPr>
        </a:p>
      </dgm:t>
    </dgm:pt>
    <dgm:pt modelId="{3968D6D8-7F2A-4139-A454-96965968AE73}" type="parTrans" cxnId="{047B8DB3-D8F7-4239-9018-6B341C94109D}">
      <dgm:prSet/>
      <dgm:spPr>
        <a:ln>
          <a:solidFill>
            <a:srgbClr val="B40000"/>
          </a:solidFill>
        </a:ln>
      </dgm:spPr>
      <dgm:t>
        <a:bodyPr/>
        <a:lstStyle/>
        <a:p>
          <a:endParaRPr lang="en-CA" dirty="0"/>
        </a:p>
      </dgm:t>
    </dgm:pt>
    <dgm:pt modelId="{F59B059D-F1D6-4ACA-93E2-1C780E45EF91}" type="sibTrans" cxnId="{047B8DB3-D8F7-4239-9018-6B341C94109D}">
      <dgm:prSet/>
      <dgm:spPr/>
      <dgm:t>
        <a:bodyPr/>
        <a:lstStyle/>
        <a:p>
          <a:endParaRPr lang="en-CA"/>
        </a:p>
      </dgm:t>
    </dgm:pt>
    <dgm:pt modelId="{9669A4E0-660F-4143-A551-8EEE3A4477A0}">
      <dgm:prSet custT="1"/>
      <dgm:spPr>
        <a:solidFill>
          <a:schemeClr val="bg1"/>
        </a:solidFill>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charset="0"/>
              <a:cs typeface="Arial" charset="0"/>
            </a:rPr>
            <a:t>Explosives Specialists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charset="0"/>
            <a:cs typeface="Arial" charset="0"/>
          </a:endParaRPr>
        </a:p>
      </dgm:t>
    </dgm:pt>
    <dgm:pt modelId="{C32EA04F-E062-4118-ACA4-0CF850004515}" type="parTrans" cxnId="{9D5A0214-DF54-48F4-B308-7E44D3D14C5B}">
      <dgm:prSet/>
      <dgm:spPr>
        <a:ln>
          <a:solidFill>
            <a:srgbClr val="B40000"/>
          </a:solidFill>
        </a:ln>
      </dgm:spPr>
      <dgm:t>
        <a:bodyPr/>
        <a:lstStyle/>
        <a:p>
          <a:endParaRPr lang="en-CA" dirty="0"/>
        </a:p>
      </dgm:t>
    </dgm:pt>
    <dgm:pt modelId="{634EC561-358F-48A4-BC25-448225FE3817}" type="sibTrans" cxnId="{9D5A0214-DF54-48F4-B308-7E44D3D14C5B}">
      <dgm:prSet/>
      <dgm:spPr/>
      <dgm:t>
        <a:bodyPr/>
        <a:lstStyle/>
        <a:p>
          <a:endParaRPr lang="en-CA"/>
        </a:p>
      </dgm:t>
    </dgm:pt>
    <dgm:pt modelId="{2179766E-1CA7-4CBF-AB6B-B696D1256793}">
      <dgm:prSet custT="1"/>
      <dgm:spPr>
        <a:solidFill>
          <a:schemeClr val="bg1"/>
        </a:solidFill>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1" i="0" u="sng" strike="noStrike"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charset="0"/>
              <a:cs typeface="Arial" charset="0"/>
            </a:rPr>
            <a:t>Licensing </a:t>
          </a:r>
          <a:br>
            <a:rPr kumimoji="0" lang="en-CA" altLang="en-US" sz="1200" b="1" i="0" u="sng" strike="noStrike" cap="none" normalizeH="0" baseline="0" dirty="0" smtClean="0">
              <a:ln/>
              <a:effectLst/>
              <a:latin typeface="Arial" charset="0"/>
              <a:cs typeface="Arial" charset="0"/>
            </a:rPr>
          </a:br>
          <a:r>
            <a:rPr kumimoji="0" lang="en-CA" altLang="en-US" sz="1200" b="1" i="0" u="none" strike="noStrike" cap="none" normalizeH="0" baseline="0" dirty="0" smtClean="0">
              <a:ln/>
              <a:effectLst/>
              <a:latin typeface="Arial" charset="0"/>
              <a:cs typeface="Arial" charset="0"/>
            </a:rPr>
            <a:t>&amp;</a:t>
          </a:r>
          <a:r>
            <a:rPr kumimoji="0" lang="en-CA" altLang="en-US" sz="1200" b="1" i="0" u="sng" strike="noStrike" cap="none" normalizeH="0" baseline="0" dirty="0" smtClean="0">
              <a:ln/>
              <a:effectLst/>
              <a:latin typeface="Arial"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charset="0"/>
              <a:cs typeface="Arial" charset="0"/>
            </a:rPr>
            <a:t>Inspections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charset="0"/>
            <a:cs typeface="Arial" charset="0"/>
          </a:endParaRPr>
        </a:p>
      </dgm:t>
    </dgm:pt>
    <dgm:pt modelId="{EA916339-CBF3-4D5A-87C5-BA13D7BFB374}" type="parTrans" cxnId="{E581C348-E4BD-4571-A85E-A80339C044E8}">
      <dgm:prSet/>
      <dgm:spPr>
        <a:ln>
          <a:solidFill>
            <a:srgbClr val="B40000"/>
          </a:solidFill>
        </a:ln>
      </dgm:spPr>
      <dgm:t>
        <a:bodyPr/>
        <a:lstStyle/>
        <a:p>
          <a:endParaRPr lang="en-CA" dirty="0"/>
        </a:p>
      </dgm:t>
    </dgm:pt>
    <dgm:pt modelId="{6E3912B7-22C6-4332-AC08-C851AAD87FE3}" type="sibTrans" cxnId="{E581C348-E4BD-4571-A85E-A80339C044E8}">
      <dgm:prSet/>
      <dgm:spPr/>
      <dgm:t>
        <a:bodyPr/>
        <a:lstStyle/>
        <a:p>
          <a:endParaRPr lang="en-CA"/>
        </a:p>
      </dgm:t>
    </dgm:pt>
    <dgm:pt modelId="{594123FE-6B45-42A4-BC59-B31303CAE9D1}">
      <dgm:prSet custT="1"/>
      <dgm:spPr>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pitchFamily="34" charset="0"/>
              <a:cs typeface="Arial" pitchFamily="34" charset="0"/>
            </a:rPr>
            <a:t>Pacific Region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effectLst/>
              <a:latin typeface="Arial" pitchFamily="34" charset="0"/>
              <a:cs typeface="Arial" pitchFamily="34" charset="0"/>
            </a:rPr>
            <a:t>British Columbia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effectLst/>
              <a:latin typeface="Arial" pitchFamily="34" charset="0"/>
              <a:cs typeface="Arial" pitchFamily="34" charset="0"/>
            </a:rPr>
            <a:t>Yukon</a:t>
          </a:r>
        </a:p>
      </dgm:t>
    </dgm:pt>
    <dgm:pt modelId="{7916B629-78D8-4D72-9042-FAD2E84205D0}" type="sibTrans" cxnId="{B39EA003-A46A-415A-97E9-D554C72DCB19}">
      <dgm:prSet/>
      <dgm:spPr/>
      <dgm:t>
        <a:bodyPr/>
        <a:lstStyle/>
        <a:p>
          <a:endParaRPr lang="en-CA"/>
        </a:p>
      </dgm:t>
    </dgm:pt>
    <dgm:pt modelId="{E6C625DF-A8DB-4E6A-8CCC-33564D37FBBE}" type="parTrans" cxnId="{B39EA003-A46A-415A-97E9-D554C72DCB19}">
      <dgm:prSet/>
      <dgm:spPr>
        <a:ln>
          <a:solidFill>
            <a:srgbClr val="B40000"/>
          </a:solidFill>
        </a:ln>
      </dgm:spPr>
      <dgm:t>
        <a:bodyPr/>
        <a:lstStyle/>
        <a:p>
          <a:endParaRPr lang="en-CA" dirty="0"/>
        </a:p>
      </dgm:t>
    </dgm:pt>
    <dgm:pt modelId="{E6E4E6B7-F61A-49F0-A4CD-D5CF5AB3B877}">
      <dgm:prSet custT="1"/>
      <dgm:spPr>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pitchFamily="34" charset="0"/>
              <a:cs typeface="Arial" pitchFamily="34" charset="0"/>
            </a:rPr>
            <a:t>Western Region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effectLst/>
              <a:latin typeface="Arial" pitchFamily="34" charset="0"/>
              <a:cs typeface="Arial" pitchFamily="34" charset="0"/>
            </a:rPr>
            <a:t>Alberta / Saskatchewan /  Northwest Territories</a:t>
          </a:r>
        </a:p>
      </dgm:t>
    </dgm:pt>
    <dgm:pt modelId="{0FF409ED-93DD-4E9F-8744-C6BA24B5733D}" type="parTrans" cxnId="{E62C19E0-7A89-42DD-94D7-D54E151878E7}">
      <dgm:prSet/>
      <dgm:spPr>
        <a:ln>
          <a:solidFill>
            <a:srgbClr val="B40000"/>
          </a:solidFill>
        </a:ln>
      </dgm:spPr>
      <dgm:t>
        <a:bodyPr/>
        <a:lstStyle/>
        <a:p>
          <a:endParaRPr lang="en-CA" dirty="0"/>
        </a:p>
      </dgm:t>
    </dgm:pt>
    <dgm:pt modelId="{C79DC2C7-74B9-4E86-8185-F8DE840D3858}" type="sibTrans" cxnId="{E62C19E0-7A89-42DD-94D7-D54E151878E7}">
      <dgm:prSet/>
      <dgm:spPr/>
      <dgm:t>
        <a:bodyPr/>
        <a:lstStyle/>
        <a:p>
          <a:endParaRPr lang="en-CA"/>
        </a:p>
      </dgm:t>
    </dgm:pt>
    <dgm:pt modelId="{62BD1019-ADF6-4B2C-BE90-D64DA8368554}">
      <dgm:prSet custT="1"/>
      <dgm:spPr>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pitchFamily="34" charset="0"/>
              <a:cs typeface="Arial" pitchFamily="34" charset="0"/>
            </a:rPr>
            <a:t>Headquarters</a:t>
          </a:r>
          <a:endParaRPr kumimoji="0" lang="en-CA" altLang="en-US" sz="1200" b="0" i="0" u="none" strike="noStrike"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effectLst/>
              <a:latin typeface="Arial" pitchFamily="34" charset="0"/>
              <a:cs typeface="Arial" pitchFamily="34" charset="0"/>
            </a:rPr>
            <a:t>Ontario / </a:t>
          </a:r>
          <a:br>
            <a:rPr kumimoji="0" lang="en-CA" altLang="en-US" sz="1200" b="0" i="0" u="none" strike="noStrike" cap="none" normalizeH="0" baseline="0" dirty="0" smtClean="0">
              <a:ln/>
              <a:effectLst/>
              <a:latin typeface="Arial" pitchFamily="34" charset="0"/>
              <a:cs typeface="Arial" pitchFamily="34" charset="0"/>
            </a:rPr>
          </a:br>
          <a:r>
            <a:rPr kumimoji="0" lang="en-CA" altLang="en-US" sz="1200" b="0" i="0" u="none" strike="noStrike" cap="none" normalizeH="0" baseline="0" dirty="0" smtClean="0">
              <a:ln/>
              <a:effectLst/>
              <a:latin typeface="Arial" pitchFamily="34" charset="0"/>
              <a:cs typeface="Arial" pitchFamily="34" charset="0"/>
            </a:rPr>
            <a:t>Manitoba</a:t>
          </a:r>
          <a:endParaRPr kumimoji="0" lang="en-CA" altLang="en-US" sz="1200" b="1" i="0" u="sng" strike="noStrike" cap="none" normalizeH="0" baseline="0" dirty="0" smtClean="0">
            <a:ln/>
            <a:effectLst/>
            <a:latin typeface="Arial" pitchFamily="34" charset="0"/>
            <a:cs typeface="Arial" pitchFamily="34" charset="0"/>
          </a:endParaRPr>
        </a:p>
      </dgm:t>
    </dgm:pt>
    <dgm:pt modelId="{C60F20EA-7F42-422B-803F-22F69C14CC90}" type="parTrans" cxnId="{26A66CC7-36E8-46D3-B01C-A9D788D9D7FE}">
      <dgm:prSet/>
      <dgm:spPr>
        <a:ln>
          <a:solidFill>
            <a:srgbClr val="B40000"/>
          </a:solidFill>
        </a:ln>
      </dgm:spPr>
      <dgm:t>
        <a:bodyPr/>
        <a:lstStyle/>
        <a:p>
          <a:endParaRPr lang="en-CA" dirty="0"/>
        </a:p>
      </dgm:t>
    </dgm:pt>
    <dgm:pt modelId="{932DBFB2-5E30-4B54-9342-CDCA4DAA0A22}" type="sibTrans" cxnId="{26A66CC7-36E8-46D3-B01C-A9D788D9D7FE}">
      <dgm:prSet/>
      <dgm:spPr/>
      <dgm:t>
        <a:bodyPr/>
        <a:lstStyle/>
        <a:p>
          <a:endParaRPr lang="en-CA"/>
        </a:p>
      </dgm:t>
    </dgm:pt>
    <dgm:pt modelId="{7FB90FD6-A774-464C-A9B8-AE449164ABBA}">
      <dgm:prSet custT="1"/>
      <dgm:spPr>
        <a:ln>
          <a:solidFill>
            <a:srgbClr val="B40000"/>
          </a:solidFill>
        </a:ln>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cap="none" normalizeH="0" baseline="0" dirty="0" smtClean="0">
              <a:ln/>
              <a:effectLst/>
              <a:latin typeface="Arial" pitchFamily="34" charset="0"/>
              <a:cs typeface="Arial" pitchFamily="34" charset="0"/>
            </a:rPr>
            <a:t>Eastern Region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cap="none" normalizeH="0" baseline="0" dirty="0" smtClean="0">
              <a:ln/>
              <a:effectLst/>
              <a:latin typeface="Arial" pitchFamily="34" charset="0"/>
              <a:cs typeface="Arial" pitchFamily="34" charset="0"/>
            </a:rPr>
            <a:t>Quebec / Nunavut / Atlantic Provinces</a:t>
          </a:r>
        </a:p>
      </dgm:t>
    </dgm:pt>
    <dgm:pt modelId="{00BCE9DC-F9FD-45F3-84DC-E5F9FA5690AA}" type="parTrans" cxnId="{B4E79C6F-63A3-477F-8427-DD9B5E3DA62F}">
      <dgm:prSet/>
      <dgm:spPr>
        <a:ln>
          <a:solidFill>
            <a:srgbClr val="B40000"/>
          </a:solidFill>
        </a:ln>
      </dgm:spPr>
      <dgm:t>
        <a:bodyPr/>
        <a:lstStyle/>
        <a:p>
          <a:endParaRPr lang="en-CA" dirty="0"/>
        </a:p>
      </dgm:t>
    </dgm:pt>
    <dgm:pt modelId="{2707067B-4CF7-43A5-9F19-8CDCDDE35326}" type="sibTrans" cxnId="{B4E79C6F-63A3-477F-8427-DD9B5E3DA62F}">
      <dgm:prSet/>
      <dgm:spPr/>
      <dgm:t>
        <a:bodyPr/>
        <a:lstStyle/>
        <a:p>
          <a:endParaRPr lang="en-CA"/>
        </a:p>
      </dgm:t>
    </dgm:pt>
    <dgm:pt modelId="{69CD25E9-FD1E-4F05-8864-69A2AD268A60}" type="asst">
      <dgm:prSet custT="1"/>
      <dgm:spPr>
        <a:ln>
          <a:solidFill>
            <a:srgbClr val="B40000"/>
          </a:solidFill>
        </a:ln>
      </dgm:spPr>
      <dgm:t>
        <a:bodyPr/>
        <a:lstStyle/>
        <a:p>
          <a:pPr>
            <a:lnSpc>
              <a:spcPct val="100000"/>
            </a:lnSpc>
          </a:pPr>
          <a:r>
            <a:rPr lang="en-CA" sz="1200" b="1" u="sng" dirty="0" smtClean="0">
              <a:latin typeface="Arial" pitchFamily="34" charset="0"/>
              <a:cs typeface="Arial" pitchFamily="34" charset="0"/>
            </a:rPr>
            <a:t>Operational Policies</a:t>
          </a:r>
        </a:p>
        <a:p>
          <a:pPr>
            <a:lnSpc>
              <a:spcPct val="100000"/>
            </a:lnSpc>
          </a:pPr>
          <a:endParaRPr lang="en-CA" sz="800" dirty="0" smtClean="0">
            <a:latin typeface="Arial" pitchFamily="34" charset="0"/>
            <a:cs typeface="Arial" pitchFamily="34" charset="0"/>
          </a:endParaRPr>
        </a:p>
      </dgm:t>
    </dgm:pt>
    <dgm:pt modelId="{54ACD93A-54CF-4004-9486-362D47FDADA6}" type="parTrans" cxnId="{9F2842CB-5762-4F7A-8887-54B4066D783C}">
      <dgm:prSet/>
      <dgm:spPr>
        <a:ln>
          <a:solidFill>
            <a:srgbClr val="B40000"/>
          </a:solidFill>
        </a:ln>
      </dgm:spPr>
      <dgm:t>
        <a:bodyPr/>
        <a:lstStyle/>
        <a:p>
          <a:endParaRPr lang="en-CA" dirty="0"/>
        </a:p>
      </dgm:t>
    </dgm:pt>
    <dgm:pt modelId="{7673F756-3DF7-48F8-97CF-4001EEAA4A59}" type="sibTrans" cxnId="{9F2842CB-5762-4F7A-8887-54B4066D783C}">
      <dgm:prSet/>
      <dgm:spPr/>
      <dgm:t>
        <a:bodyPr/>
        <a:lstStyle/>
        <a:p>
          <a:endParaRPr lang="en-CA"/>
        </a:p>
      </dgm:t>
    </dgm:pt>
    <dgm:pt modelId="{D963E349-B10B-4D59-BF39-F2CF37B417F3}" type="pres">
      <dgm:prSet presAssocID="{F36B495D-806B-438C-A436-CD95106765F6}" presName="hierChild1" presStyleCnt="0">
        <dgm:presLayoutVars>
          <dgm:orgChart val="1"/>
          <dgm:chPref val="1"/>
          <dgm:dir/>
          <dgm:animOne val="branch"/>
          <dgm:animLvl val="lvl"/>
          <dgm:resizeHandles/>
        </dgm:presLayoutVars>
      </dgm:prSet>
      <dgm:spPr/>
      <dgm:t>
        <a:bodyPr/>
        <a:lstStyle/>
        <a:p>
          <a:endParaRPr lang="en-CA"/>
        </a:p>
      </dgm:t>
    </dgm:pt>
    <dgm:pt modelId="{DFD5597F-13EC-40FA-9772-F2023CAEAF39}" type="pres">
      <dgm:prSet presAssocID="{F58926BF-AED9-4234-AEB4-3E3C3BD7CBE0}" presName="hierRoot1" presStyleCnt="0">
        <dgm:presLayoutVars>
          <dgm:hierBranch/>
        </dgm:presLayoutVars>
      </dgm:prSet>
      <dgm:spPr/>
    </dgm:pt>
    <dgm:pt modelId="{0A43B809-3820-4FC4-8FC7-4B5A24B00BD1}" type="pres">
      <dgm:prSet presAssocID="{F58926BF-AED9-4234-AEB4-3E3C3BD7CBE0}" presName="rootComposite1" presStyleCnt="0"/>
      <dgm:spPr/>
    </dgm:pt>
    <dgm:pt modelId="{A61BCBBD-3D62-4FD6-B8AA-3F99DF9CEABF}" type="pres">
      <dgm:prSet presAssocID="{F58926BF-AED9-4234-AEB4-3E3C3BD7CBE0}" presName="rootText1" presStyleLbl="node0" presStyleIdx="0" presStyleCnt="1" custScaleX="118133" custScaleY="100412" custLinFactNeighborX="21844">
        <dgm:presLayoutVars>
          <dgm:chPref val="3"/>
        </dgm:presLayoutVars>
      </dgm:prSet>
      <dgm:spPr/>
      <dgm:t>
        <a:bodyPr/>
        <a:lstStyle/>
        <a:p>
          <a:endParaRPr lang="en-CA"/>
        </a:p>
      </dgm:t>
    </dgm:pt>
    <dgm:pt modelId="{A1F8FECE-7199-4BD7-BBAB-59FA1F413408}" type="pres">
      <dgm:prSet presAssocID="{F58926BF-AED9-4234-AEB4-3E3C3BD7CBE0}" presName="rootConnector1" presStyleLbl="node1" presStyleIdx="0" presStyleCnt="0"/>
      <dgm:spPr/>
      <dgm:t>
        <a:bodyPr/>
        <a:lstStyle/>
        <a:p>
          <a:endParaRPr lang="en-CA"/>
        </a:p>
      </dgm:t>
    </dgm:pt>
    <dgm:pt modelId="{E9B7132D-EF91-4661-9EF9-826C9B17F23D}" type="pres">
      <dgm:prSet presAssocID="{F58926BF-AED9-4234-AEB4-3E3C3BD7CBE0}" presName="hierChild2" presStyleCnt="0"/>
      <dgm:spPr/>
    </dgm:pt>
    <dgm:pt modelId="{389E7224-B051-4241-AD27-597C89690F9E}" type="pres">
      <dgm:prSet presAssocID="{3968D6D8-7F2A-4139-A454-96965968AE73}" presName="Name35" presStyleLbl="parChTrans1D2" presStyleIdx="0" presStyleCnt="3"/>
      <dgm:spPr/>
      <dgm:t>
        <a:bodyPr/>
        <a:lstStyle/>
        <a:p>
          <a:endParaRPr lang="en-CA"/>
        </a:p>
      </dgm:t>
    </dgm:pt>
    <dgm:pt modelId="{ADBC2720-2336-4E5D-910C-83ECFDB76329}" type="pres">
      <dgm:prSet presAssocID="{D366A07A-37A9-4D46-8CEE-35F3F2016124}" presName="hierRoot2" presStyleCnt="0">
        <dgm:presLayoutVars>
          <dgm:hierBranch val="r"/>
        </dgm:presLayoutVars>
      </dgm:prSet>
      <dgm:spPr/>
    </dgm:pt>
    <dgm:pt modelId="{2AEBF6E9-DF14-4361-9D4B-265B6E8E3F8B}" type="pres">
      <dgm:prSet presAssocID="{D366A07A-37A9-4D46-8CEE-35F3F2016124}" presName="rootComposite" presStyleCnt="0"/>
      <dgm:spPr/>
    </dgm:pt>
    <dgm:pt modelId="{9F0656A0-8F79-41CD-B1ED-E8DBC92AED36}" type="pres">
      <dgm:prSet presAssocID="{D366A07A-37A9-4D46-8CEE-35F3F2016124}" presName="rootText" presStyleLbl="node2" presStyleIdx="0" presStyleCnt="3" custLinFactNeighborX="21844">
        <dgm:presLayoutVars>
          <dgm:chPref val="3"/>
        </dgm:presLayoutVars>
      </dgm:prSet>
      <dgm:spPr/>
      <dgm:t>
        <a:bodyPr/>
        <a:lstStyle/>
        <a:p>
          <a:endParaRPr lang="en-CA"/>
        </a:p>
      </dgm:t>
    </dgm:pt>
    <dgm:pt modelId="{88407BC1-3F37-4017-A58E-AB43FDCC6668}" type="pres">
      <dgm:prSet presAssocID="{D366A07A-37A9-4D46-8CEE-35F3F2016124}" presName="rootConnector" presStyleLbl="node2" presStyleIdx="0" presStyleCnt="3"/>
      <dgm:spPr/>
      <dgm:t>
        <a:bodyPr/>
        <a:lstStyle/>
        <a:p>
          <a:endParaRPr lang="en-CA"/>
        </a:p>
      </dgm:t>
    </dgm:pt>
    <dgm:pt modelId="{17AB71F1-F212-4DB1-B2B6-78CE41D402F3}" type="pres">
      <dgm:prSet presAssocID="{D366A07A-37A9-4D46-8CEE-35F3F2016124}" presName="hierChild4" presStyleCnt="0"/>
      <dgm:spPr/>
    </dgm:pt>
    <dgm:pt modelId="{47AC5CF9-EBDB-4BEA-9EB4-0AE559F7593E}" type="pres">
      <dgm:prSet presAssocID="{D366A07A-37A9-4D46-8CEE-35F3F2016124}" presName="hierChild5" presStyleCnt="0"/>
      <dgm:spPr/>
    </dgm:pt>
    <dgm:pt modelId="{01B89501-9513-46C6-8F76-1783E9BC4D6E}" type="pres">
      <dgm:prSet presAssocID="{C32EA04F-E062-4118-ACA4-0CF850004515}" presName="Name35" presStyleLbl="parChTrans1D2" presStyleIdx="1" presStyleCnt="3"/>
      <dgm:spPr/>
      <dgm:t>
        <a:bodyPr/>
        <a:lstStyle/>
        <a:p>
          <a:endParaRPr lang="en-CA"/>
        </a:p>
      </dgm:t>
    </dgm:pt>
    <dgm:pt modelId="{1C6C89C1-D89D-4D1C-A9D6-349F2021867E}" type="pres">
      <dgm:prSet presAssocID="{9669A4E0-660F-4143-A551-8EEE3A4477A0}" presName="hierRoot2" presStyleCnt="0">
        <dgm:presLayoutVars>
          <dgm:hierBranch val="r"/>
        </dgm:presLayoutVars>
      </dgm:prSet>
      <dgm:spPr/>
    </dgm:pt>
    <dgm:pt modelId="{78EEC946-C342-490F-AFB8-F3AB0A246EF0}" type="pres">
      <dgm:prSet presAssocID="{9669A4E0-660F-4143-A551-8EEE3A4477A0}" presName="rootComposite" presStyleCnt="0"/>
      <dgm:spPr/>
    </dgm:pt>
    <dgm:pt modelId="{4D3AAE0F-9E4D-411B-A259-B7E5170846AE}" type="pres">
      <dgm:prSet presAssocID="{9669A4E0-660F-4143-A551-8EEE3A4477A0}" presName="rootText" presStyleLbl="node2" presStyleIdx="1" presStyleCnt="3" custScaleX="116501" custScaleY="107760" custLinFactX="83467" custLinFactNeighborX="100000" custLinFactNeighborY="-256">
        <dgm:presLayoutVars>
          <dgm:chPref val="3"/>
        </dgm:presLayoutVars>
      </dgm:prSet>
      <dgm:spPr/>
      <dgm:t>
        <a:bodyPr/>
        <a:lstStyle/>
        <a:p>
          <a:endParaRPr lang="en-CA"/>
        </a:p>
      </dgm:t>
    </dgm:pt>
    <dgm:pt modelId="{F20570BB-A52F-44A2-812E-B73A5580364B}" type="pres">
      <dgm:prSet presAssocID="{9669A4E0-660F-4143-A551-8EEE3A4477A0}" presName="rootConnector" presStyleLbl="node2" presStyleIdx="1" presStyleCnt="3"/>
      <dgm:spPr/>
      <dgm:t>
        <a:bodyPr/>
        <a:lstStyle/>
        <a:p>
          <a:endParaRPr lang="en-CA"/>
        </a:p>
      </dgm:t>
    </dgm:pt>
    <dgm:pt modelId="{2CE4A149-CD21-4D24-8D87-13A1DF010738}" type="pres">
      <dgm:prSet presAssocID="{9669A4E0-660F-4143-A551-8EEE3A4477A0}" presName="hierChild4" presStyleCnt="0"/>
      <dgm:spPr/>
    </dgm:pt>
    <dgm:pt modelId="{5A787678-27B7-41CB-A577-43795D8157A6}" type="pres">
      <dgm:prSet presAssocID="{9669A4E0-660F-4143-A551-8EEE3A4477A0}" presName="hierChild5" presStyleCnt="0"/>
      <dgm:spPr/>
    </dgm:pt>
    <dgm:pt modelId="{34A1EBB0-4661-4027-84F3-A8FD3E15F641}" type="pres">
      <dgm:prSet presAssocID="{EA916339-CBF3-4D5A-87C5-BA13D7BFB374}" presName="Name35" presStyleLbl="parChTrans1D2" presStyleIdx="2" presStyleCnt="3"/>
      <dgm:spPr/>
      <dgm:t>
        <a:bodyPr/>
        <a:lstStyle/>
        <a:p>
          <a:endParaRPr lang="en-CA"/>
        </a:p>
      </dgm:t>
    </dgm:pt>
    <dgm:pt modelId="{A65DDBC9-196F-4FF4-B119-61CE20C9933C}" type="pres">
      <dgm:prSet presAssocID="{2179766E-1CA7-4CBF-AB6B-B696D1256793}" presName="hierRoot2" presStyleCnt="0">
        <dgm:presLayoutVars>
          <dgm:hierBranch/>
        </dgm:presLayoutVars>
      </dgm:prSet>
      <dgm:spPr/>
    </dgm:pt>
    <dgm:pt modelId="{5D48DFE8-A345-418B-82FD-1BA928DF8B8B}" type="pres">
      <dgm:prSet presAssocID="{2179766E-1CA7-4CBF-AB6B-B696D1256793}" presName="rootComposite" presStyleCnt="0"/>
      <dgm:spPr/>
    </dgm:pt>
    <dgm:pt modelId="{21C1BD71-82C0-4FEE-A040-902353AB87DE}" type="pres">
      <dgm:prSet presAssocID="{2179766E-1CA7-4CBF-AB6B-B696D1256793}" presName="rootText" presStyleLbl="node2" presStyleIdx="2" presStyleCnt="3" custScaleX="126831" custScaleY="102574" custLinFactX="-7632" custLinFactNeighborX="-100000" custLinFactNeighborY="3813">
        <dgm:presLayoutVars>
          <dgm:chPref val="3"/>
        </dgm:presLayoutVars>
      </dgm:prSet>
      <dgm:spPr/>
      <dgm:t>
        <a:bodyPr/>
        <a:lstStyle/>
        <a:p>
          <a:endParaRPr lang="en-CA"/>
        </a:p>
      </dgm:t>
    </dgm:pt>
    <dgm:pt modelId="{E3132184-00F9-4577-BDE3-4F34D0E83D6B}" type="pres">
      <dgm:prSet presAssocID="{2179766E-1CA7-4CBF-AB6B-B696D1256793}" presName="rootConnector" presStyleLbl="node2" presStyleIdx="2" presStyleCnt="3"/>
      <dgm:spPr/>
      <dgm:t>
        <a:bodyPr/>
        <a:lstStyle/>
        <a:p>
          <a:endParaRPr lang="en-CA"/>
        </a:p>
      </dgm:t>
    </dgm:pt>
    <dgm:pt modelId="{2764B96F-8B6A-48AF-BD91-248239B8255E}" type="pres">
      <dgm:prSet presAssocID="{2179766E-1CA7-4CBF-AB6B-B696D1256793}" presName="hierChild4" presStyleCnt="0"/>
      <dgm:spPr/>
    </dgm:pt>
    <dgm:pt modelId="{0773EDEB-0DC8-49AA-BB4C-8B49CB8C19C3}" type="pres">
      <dgm:prSet presAssocID="{E6C625DF-A8DB-4E6A-8CCC-33564D37FBBE}" presName="Name35" presStyleLbl="parChTrans1D3" presStyleIdx="0" presStyleCnt="5"/>
      <dgm:spPr/>
      <dgm:t>
        <a:bodyPr/>
        <a:lstStyle/>
        <a:p>
          <a:endParaRPr lang="en-CA"/>
        </a:p>
      </dgm:t>
    </dgm:pt>
    <dgm:pt modelId="{1EF98575-CC2E-41BE-B75D-68D567918005}" type="pres">
      <dgm:prSet presAssocID="{594123FE-6B45-42A4-BC59-B31303CAE9D1}" presName="hierRoot2" presStyleCnt="0">
        <dgm:presLayoutVars>
          <dgm:hierBranch val="r"/>
        </dgm:presLayoutVars>
      </dgm:prSet>
      <dgm:spPr/>
    </dgm:pt>
    <dgm:pt modelId="{95576ADF-60FE-4348-892D-B9D0A84935CE}" type="pres">
      <dgm:prSet presAssocID="{594123FE-6B45-42A4-BC59-B31303CAE9D1}" presName="rootComposite" presStyleCnt="0"/>
      <dgm:spPr/>
    </dgm:pt>
    <dgm:pt modelId="{EF289776-076A-4D76-A7A4-E6584F53F3DD}" type="pres">
      <dgm:prSet presAssocID="{594123FE-6B45-42A4-BC59-B31303CAE9D1}" presName="rootText" presStyleLbl="node3" presStyleIdx="0" presStyleCnt="4" custScaleX="109794" custScaleY="95620" custLinFactNeighborX="-50614" custLinFactNeighborY="1041">
        <dgm:presLayoutVars>
          <dgm:chPref val="3"/>
        </dgm:presLayoutVars>
      </dgm:prSet>
      <dgm:spPr/>
      <dgm:t>
        <a:bodyPr/>
        <a:lstStyle/>
        <a:p>
          <a:endParaRPr lang="en-CA"/>
        </a:p>
      </dgm:t>
    </dgm:pt>
    <dgm:pt modelId="{5B7D439E-70A8-4DF2-A5ED-97476DD0CCB8}" type="pres">
      <dgm:prSet presAssocID="{594123FE-6B45-42A4-BC59-B31303CAE9D1}" presName="rootConnector" presStyleLbl="node3" presStyleIdx="0" presStyleCnt="4"/>
      <dgm:spPr/>
      <dgm:t>
        <a:bodyPr/>
        <a:lstStyle/>
        <a:p>
          <a:endParaRPr lang="en-CA"/>
        </a:p>
      </dgm:t>
    </dgm:pt>
    <dgm:pt modelId="{D3A67813-1632-4032-B65D-8693D5E3AFD7}" type="pres">
      <dgm:prSet presAssocID="{594123FE-6B45-42A4-BC59-B31303CAE9D1}" presName="hierChild4" presStyleCnt="0"/>
      <dgm:spPr/>
    </dgm:pt>
    <dgm:pt modelId="{A1B1F533-8E3D-488B-AF97-C8F3A7D0EC00}" type="pres">
      <dgm:prSet presAssocID="{594123FE-6B45-42A4-BC59-B31303CAE9D1}" presName="hierChild5" presStyleCnt="0"/>
      <dgm:spPr/>
    </dgm:pt>
    <dgm:pt modelId="{2557002B-42D5-45BC-B488-A48D31F3011D}" type="pres">
      <dgm:prSet presAssocID="{0FF409ED-93DD-4E9F-8744-C6BA24B5733D}" presName="Name35" presStyleLbl="parChTrans1D3" presStyleIdx="1" presStyleCnt="5"/>
      <dgm:spPr/>
      <dgm:t>
        <a:bodyPr/>
        <a:lstStyle/>
        <a:p>
          <a:endParaRPr lang="en-CA"/>
        </a:p>
      </dgm:t>
    </dgm:pt>
    <dgm:pt modelId="{F01F9EB1-1E30-4610-97D8-02ED2B028DB2}" type="pres">
      <dgm:prSet presAssocID="{E6E4E6B7-F61A-49F0-A4CD-D5CF5AB3B877}" presName="hierRoot2" presStyleCnt="0">
        <dgm:presLayoutVars>
          <dgm:hierBranch val="init"/>
        </dgm:presLayoutVars>
      </dgm:prSet>
      <dgm:spPr/>
    </dgm:pt>
    <dgm:pt modelId="{1D7183F2-F05D-4771-887F-D1D833A0F476}" type="pres">
      <dgm:prSet presAssocID="{E6E4E6B7-F61A-49F0-A4CD-D5CF5AB3B877}" presName="rootComposite" presStyleCnt="0"/>
      <dgm:spPr/>
    </dgm:pt>
    <dgm:pt modelId="{C94302B3-B554-45F0-89FF-CE786F0A4C96}" type="pres">
      <dgm:prSet presAssocID="{E6E4E6B7-F61A-49F0-A4CD-D5CF5AB3B877}" presName="rootText" presStyleLbl="node3" presStyleIdx="1" presStyleCnt="4" custScaleX="120090" custLinFactNeighborX="-56525" custLinFactNeighborY="1724">
        <dgm:presLayoutVars>
          <dgm:chPref val="3"/>
        </dgm:presLayoutVars>
      </dgm:prSet>
      <dgm:spPr/>
      <dgm:t>
        <a:bodyPr/>
        <a:lstStyle/>
        <a:p>
          <a:endParaRPr lang="en-CA"/>
        </a:p>
      </dgm:t>
    </dgm:pt>
    <dgm:pt modelId="{D8B71C83-C15B-4198-9EFD-67BBC970B16D}" type="pres">
      <dgm:prSet presAssocID="{E6E4E6B7-F61A-49F0-A4CD-D5CF5AB3B877}" presName="rootConnector" presStyleLbl="node3" presStyleIdx="1" presStyleCnt="4"/>
      <dgm:spPr/>
      <dgm:t>
        <a:bodyPr/>
        <a:lstStyle/>
        <a:p>
          <a:endParaRPr lang="en-CA"/>
        </a:p>
      </dgm:t>
    </dgm:pt>
    <dgm:pt modelId="{6984A10F-346C-4D37-B314-0811B257682E}" type="pres">
      <dgm:prSet presAssocID="{E6E4E6B7-F61A-49F0-A4CD-D5CF5AB3B877}" presName="hierChild4" presStyleCnt="0"/>
      <dgm:spPr/>
    </dgm:pt>
    <dgm:pt modelId="{6A04B68D-E39B-4517-B393-FA4EF34DB8BD}" type="pres">
      <dgm:prSet presAssocID="{E6E4E6B7-F61A-49F0-A4CD-D5CF5AB3B877}" presName="hierChild5" presStyleCnt="0"/>
      <dgm:spPr/>
    </dgm:pt>
    <dgm:pt modelId="{9BCB9F94-3751-474D-A5F6-B2E9C5E7C589}" type="pres">
      <dgm:prSet presAssocID="{C60F20EA-7F42-422B-803F-22F69C14CC90}" presName="Name35" presStyleLbl="parChTrans1D3" presStyleIdx="2" presStyleCnt="5"/>
      <dgm:spPr/>
      <dgm:t>
        <a:bodyPr/>
        <a:lstStyle/>
        <a:p>
          <a:endParaRPr lang="en-CA"/>
        </a:p>
      </dgm:t>
    </dgm:pt>
    <dgm:pt modelId="{6125C28A-8C90-4A74-9E1F-5B11BAD30FF7}" type="pres">
      <dgm:prSet presAssocID="{62BD1019-ADF6-4B2C-BE90-D64DA8368554}" presName="hierRoot2" presStyleCnt="0">
        <dgm:presLayoutVars>
          <dgm:hierBranch val="init"/>
        </dgm:presLayoutVars>
      </dgm:prSet>
      <dgm:spPr/>
    </dgm:pt>
    <dgm:pt modelId="{D24C1222-DA68-439A-9D91-12055A247847}" type="pres">
      <dgm:prSet presAssocID="{62BD1019-ADF6-4B2C-BE90-D64DA8368554}" presName="rootComposite" presStyleCnt="0"/>
      <dgm:spPr/>
    </dgm:pt>
    <dgm:pt modelId="{3F4710CE-07AF-41EA-96A8-AD194EFD91D0}" type="pres">
      <dgm:prSet presAssocID="{62BD1019-ADF6-4B2C-BE90-D64DA8368554}" presName="rootText" presStyleLbl="node3" presStyleIdx="2" presStyleCnt="4" custLinFactNeighborX="-64346" custLinFactNeighborY="1724">
        <dgm:presLayoutVars>
          <dgm:chPref val="3"/>
        </dgm:presLayoutVars>
      </dgm:prSet>
      <dgm:spPr/>
      <dgm:t>
        <a:bodyPr/>
        <a:lstStyle/>
        <a:p>
          <a:endParaRPr lang="en-CA"/>
        </a:p>
      </dgm:t>
    </dgm:pt>
    <dgm:pt modelId="{5385477A-2DBE-4CAA-A5BA-87F7E21AB837}" type="pres">
      <dgm:prSet presAssocID="{62BD1019-ADF6-4B2C-BE90-D64DA8368554}" presName="rootConnector" presStyleLbl="node3" presStyleIdx="2" presStyleCnt="4"/>
      <dgm:spPr/>
      <dgm:t>
        <a:bodyPr/>
        <a:lstStyle/>
        <a:p>
          <a:endParaRPr lang="en-CA"/>
        </a:p>
      </dgm:t>
    </dgm:pt>
    <dgm:pt modelId="{75EB9AF4-8BE0-4D8C-AC26-12FD621B7F08}" type="pres">
      <dgm:prSet presAssocID="{62BD1019-ADF6-4B2C-BE90-D64DA8368554}" presName="hierChild4" presStyleCnt="0"/>
      <dgm:spPr/>
    </dgm:pt>
    <dgm:pt modelId="{D434B6AE-05A1-4798-8F57-25EE317DBBAB}" type="pres">
      <dgm:prSet presAssocID="{62BD1019-ADF6-4B2C-BE90-D64DA8368554}" presName="hierChild5" presStyleCnt="0"/>
      <dgm:spPr/>
    </dgm:pt>
    <dgm:pt modelId="{5C762E03-ABD3-4A66-9601-517FBC026B4F}" type="pres">
      <dgm:prSet presAssocID="{00BCE9DC-F9FD-45F3-84DC-E5F9FA5690AA}" presName="Name35" presStyleLbl="parChTrans1D3" presStyleIdx="3" presStyleCnt="5"/>
      <dgm:spPr/>
      <dgm:t>
        <a:bodyPr/>
        <a:lstStyle/>
        <a:p>
          <a:endParaRPr lang="en-CA"/>
        </a:p>
      </dgm:t>
    </dgm:pt>
    <dgm:pt modelId="{4C543DC3-8C17-4AF4-8384-B10069590D86}" type="pres">
      <dgm:prSet presAssocID="{7FB90FD6-A774-464C-A9B8-AE449164ABBA}" presName="hierRoot2" presStyleCnt="0">
        <dgm:presLayoutVars>
          <dgm:hierBranch val="init"/>
        </dgm:presLayoutVars>
      </dgm:prSet>
      <dgm:spPr/>
    </dgm:pt>
    <dgm:pt modelId="{C5B3534B-2E17-4391-8CFD-6B0097333297}" type="pres">
      <dgm:prSet presAssocID="{7FB90FD6-A774-464C-A9B8-AE449164ABBA}" presName="rootComposite" presStyleCnt="0"/>
      <dgm:spPr/>
    </dgm:pt>
    <dgm:pt modelId="{D7C6E9A7-AA6F-48F1-B6C9-EA98075E396D}" type="pres">
      <dgm:prSet presAssocID="{7FB90FD6-A774-464C-A9B8-AE449164ABBA}" presName="rootText" presStyleLbl="node3" presStyleIdx="3" presStyleCnt="4" custLinFactNeighborX="-71298">
        <dgm:presLayoutVars>
          <dgm:chPref val="3"/>
        </dgm:presLayoutVars>
      </dgm:prSet>
      <dgm:spPr/>
      <dgm:t>
        <a:bodyPr/>
        <a:lstStyle/>
        <a:p>
          <a:endParaRPr lang="en-CA"/>
        </a:p>
      </dgm:t>
    </dgm:pt>
    <dgm:pt modelId="{A3DDB51C-385E-49B7-8BBB-872E7811E61E}" type="pres">
      <dgm:prSet presAssocID="{7FB90FD6-A774-464C-A9B8-AE449164ABBA}" presName="rootConnector" presStyleLbl="node3" presStyleIdx="3" presStyleCnt="4"/>
      <dgm:spPr/>
      <dgm:t>
        <a:bodyPr/>
        <a:lstStyle/>
        <a:p>
          <a:endParaRPr lang="en-CA"/>
        </a:p>
      </dgm:t>
    </dgm:pt>
    <dgm:pt modelId="{184ABD89-A4BF-4CDA-92A9-52FD488C4E39}" type="pres">
      <dgm:prSet presAssocID="{7FB90FD6-A774-464C-A9B8-AE449164ABBA}" presName="hierChild4" presStyleCnt="0"/>
      <dgm:spPr/>
    </dgm:pt>
    <dgm:pt modelId="{D2E0FAC1-E63C-41EB-B6D4-25BEA7E7EFBD}" type="pres">
      <dgm:prSet presAssocID="{7FB90FD6-A774-464C-A9B8-AE449164ABBA}" presName="hierChild5" presStyleCnt="0"/>
      <dgm:spPr/>
    </dgm:pt>
    <dgm:pt modelId="{343F6128-4233-48DC-8404-D9DCD807B8C1}" type="pres">
      <dgm:prSet presAssocID="{2179766E-1CA7-4CBF-AB6B-B696D1256793}" presName="hierChild5" presStyleCnt="0"/>
      <dgm:spPr/>
    </dgm:pt>
    <dgm:pt modelId="{1970FF8C-E15E-4CB5-95EC-25209E3CD5AF}" type="pres">
      <dgm:prSet presAssocID="{54ACD93A-54CF-4004-9486-362D47FDADA6}" presName="Name111" presStyleLbl="parChTrans1D3" presStyleIdx="4" presStyleCnt="5"/>
      <dgm:spPr/>
      <dgm:t>
        <a:bodyPr/>
        <a:lstStyle/>
        <a:p>
          <a:endParaRPr lang="en-CA"/>
        </a:p>
      </dgm:t>
    </dgm:pt>
    <dgm:pt modelId="{B19F0315-A852-44FD-929A-173013E9E313}" type="pres">
      <dgm:prSet presAssocID="{69CD25E9-FD1E-4F05-8864-69A2AD268A60}" presName="hierRoot3" presStyleCnt="0">
        <dgm:presLayoutVars>
          <dgm:hierBranch val="init"/>
        </dgm:presLayoutVars>
      </dgm:prSet>
      <dgm:spPr/>
    </dgm:pt>
    <dgm:pt modelId="{A5E86534-C12E-4B52-B4DA-2F0D2DA7553B}" type="pres">
      <dgm:prSet presAssocID="{69CD25E9-FD1E-4F05-8864-69A2AD268A60}" presName="rootComposite3" presStyleCnt="0"/>
      <dgm:spPr/>
    </dgm:pt>
    <dgm:pt modelId="{8884CC29-847E-4049-9196-17A232C07280}" type="pres">
      <dgm:prSet presAssocID="{69CD25E9-FD1E-4F05-8864-69A2AD268A60}" presName="rootText3" presStyleLbl="asst2" presStyleIdx="0" presStyleCnt="1" custScaleY="90626" custLinFactX="-3337" custLinFactNeighborX="-100000">
        <dgm:presLayoutVars>
          <dgm:chPref val="3"/>
        </dgm:presLayoutVars>
      </dgm:prSet>
      <dgm:spPr/>
      <dgm:t>
        <a:bodyPr/>
        <a:lstStyle/>
        <a:p>
          <a:endParaRPr lang="en-CA"/>
        </a:p>
      </dgm:t>
    </dgm:pt>
    <dgm:pt modelId="{D28C36FE-8BD8-4A69-BC4C-E6E7631E4EFF}" type="pres">
      <dgm:prSet presAssocID="{69CD25E9-FD1E-4F05-8864-69A2AD268A60}" presName="rootConnector3" presStyleLbl="asst2" presStyleIdx="0" presStyleCnt="1"/>
      <dgm:spPr/>
      <dgm:t>
        <a:bodyPr/>
        <a:lstStyle/>
        <a:p>
          <a:endParaRPr lang="en-CA"/>
        </a:p>
      </dgm:t>
    </dgm:pt>
    <dgm:pt modelId="{9E3568B6-7034-4C74-96C7-9E8E8FEF8BA8}" type="pres">
      <dgm:prSet presAssocID="{69CD25E9-FD1E-4F05-8864-69A2AD268A60}" presName="hierChild6" presStyleCnt="0"/>
      <dgm:spPr/>
    </dgm:pt>
    <dgm:pt modelId="{5FB096A8-FA00-429F-9626-9B9E7BC0EA7D}" type="pres">
      <dgm:prSet presAssocID="{69CD25E9-FD1E-4F05-8864-69A2AD268A60}" presName="hierChild7" presStyleCnt="0"/>
      <dgm:spPr/>
    </dgm:pt>
    <dgm:pt modelId="{B5967049-AA26-4663-BD01-DD030A416DDF}" type="pres">
      <dgm:prSet presAssocID="{F58926BF-AED9-4234-AEB4-3E3C3BD7CBE0}" presName="hierChild3" presStyleCnt="0"/>
      <dgm:spPr/>
    </dgm:pt>
  </dgm:ptLst>
  <dgm:cxnLst>
    <dgm:cxn modelId="{0C1F778D-001B-48B8-98F4-EFA76613CE93}" type="presOf" srcId="{9669A4E0-660F-4143-A551-8EEE3A4477A0}" destId="{4D3AAE0F-9E4D-411B-A259-B7E5170846AE}" srcOrd="0" destOrd="0" presId="urn:microsoft.com/office/officeart/2005/8/layout/orgChart1"/>
    <dgm:cxn modelId="{ACA509EF-917C-4551-A36B-C555BD9C76EB}" type="presOf" srcId="{D366A07A-37A9-4D46-8CEE-35F3F2016124}" destId="{88407BC1-3F37-4017-A58E-AB43FDCC6668}" srcOrd="1" destOrd="0" presId="urn:microsoft.com/office/officeart/2005/8/layout/orgChart1"/>
    <dgm:cxn modelId="{128782A1-13F0-48A7-BC3B-3561764C1F32}" type="presOf" srcId="{C60F20EA-7F42-422B-803F-22F69C14CC90}" destId="{9BCB9F94-3751-474D-A5F6-B2E9C5E7C589}" srcOrd="0" destOrd="0" presId="urn:microsoft.com/office/officeart/2005/8/layout/orgChart1"/>
    <dgm:cxn modelId="{9F2842CB-5762-4F7A-8887-54B4066D783C}" srcId="{2179766E-1CA7-4CBF-AB6B-B696D1256793}" destId="{69CD25E9-FD1E-4F05-8864-69A2AD268A60}" srcOrd="4" destOrd="0" parTransId="{54ACD93A-54CF-4004-9486-362D47FDADA6}" sibTransId="{7673F756-3DF7-48F8-97CF-4001EEAA4A59}"/>
    <dgm:cxn modelId="{54FC6760-9FEA-4D95-B875-51A2DBDA2FBA}" type="presOf" srcId="{00BCE9DC-F9FD-45F3-84DC-E5F9FA5690AA}" destId="{5C762E03-ABD3-4A66-9601-517FBC026B4F}" srcOrd="0" destOrd="0" presId="urn:microsoft.com/office/officeart/2005/8/layout/orgChart1"/>
    <dgm:cxn modelId="{B4E79C6F-63A3-477F-8427-DD9B5E3DA62F}" srcId="{2179766E-1CA7-4CBF-AB6B-B696D1256793}" destId="{7FB90FD6-A774-464C-A9B8-AE449164ABBA}" srcOrd="3" destOrd="0" parTransId="{00BCE9DC-F9FD-45F3-84DC-E5F9FA5690AA}" sibTransId="{2707067B-4CF7-43A5-9F19-8CDCDDE35326}"/>
    <dgm:cxn modelId="{88290313-3149-4148-AF81-6EAF208B94A4}" type="presOf" srcId="{62BD1019-ADF6-4B2C-BE90-D64DA8368554}" destId="{5385477A-2DBE-4CAA-A5BA-87F7E21AB837}" srcOrd="1" destOrd="0" presId="urn:microsoft.com/office/officeart/2005/8/layout/orgChart1"/>
    <dgm:cxn modelId="{AD25F346-11F7-4A1C-A9CE-DF4043AC5001}" srcId="{F36B495D-806B-438C-A436-CD95106765F6}" destId="{F58926BF-AED9-4234-AEB4-3E3C3BD7CBE0}" srcOrd="0" destOrd="0" parTransId="{09B1E92F-628F-471C-AFBD-5FA862BABA3B}" sibTransId="{0C184441-8260-467A-83A6-70A42C41DB4E}"/>
    <dgm:cxn modelId="{75C6FF51-DDAD-488A-AF8D-ABB01F91E3F4}" type="presOf" srcId="{2179766E-1CA7-4CBF-AB6B-B696D1256793}" destId="{E3132184-00F9-4577-BDE3-4F34D0E83D6B}" srcOrd="1" destOrd="0" presId="urn:microsoft.com/office/officeart/2005/8/layout/orgChart1"/>
    <dgm:cxn modelId="{CE733AB5-2C04-49CD-BCE7-FF7606D16699}" type="presOf" srcId="{EA916339-CBF3-4D5A-87C5-BA13D7BFB374}" destId="{34A1EBB0-4661-4027-84F3-A8FD3E15F641}" srcOrd="0" destOrd="0" presId="urn:microsoft.com/office/officeart/2005/8/layout/orgChart1"/>
    <dgm:cxn modelId="{50FF840E-C7D1-4AE3-AEBC-2E2CE4234468}" type="presOf" srcId="{594123FE-6B45-42A4-BC59-B31303CAE9D1}" destId="{5B7D439E-70A8-4DF2-A5ED-97476DD0CCB8}" srcOrd="1" destOrd="0" presId="urn:microsoft.com/office/officeart/2005/8/layout/orgChart1"/>
    <dgm:cxn modelId="{929E476E-684C-4B77-A776-927B1C6C1E1D}" type="presOf" srcId="{0FF409ED-93DD-4E9F-8744-C6BA24B5733D}" destId="{2557002B-42D5-45BC-B488-A48D31F3011D}" srcOrd="0" destOrd="0" presId="urn:microsoft.com/office/officeart/2005/8/layout/orgChart1"/>
    <dgm:cxn modelId="{C4AFEF08-4B2B-4BDA-A49C-81572254963E}" type="presOf" srcId="{E6E4E6B7-F61A-49F0-A4CD-D5CF5AB3B877}" destId="{C94302B3-B554-45F0-89FF-CE786F0A4C96}" srcOrd="0" destOrd="0" presId="urn:microsoft.com/office/officeart/2005/8/layout/orgChart1"/>
    <dgm:cxn modelId="{26A66CC7-36E8-46D3-B01C-A9D788D9D7FE}" srcId="{2179766E-1CA7-4CBF-AB6B-B696D1256793}" destId="{62BD1019-ADF6-4B2C-BE90-D64DA8368554}" srcOrd="2" destOrd="0" parTransId="{C60F20EA-7F42-422B-803F-22F69C14CC90}" sibTransId="{932DBFB2-5E30-4B54-9342-CDCA4DAA0A22}"/>
    <dgm:cxn modelId="{96072421-67B9-401A-82D1-70F29716A50C}" type="presOf" srcId="{2179766E-1CA7-4CBF-AB6B-B696D1256793}" destId="{21C1BD71-82C0-4FEE-A040-902353AB87DE}" srcOrd="0" destOrd="0" presId="urn:microsoft.com/office/officeart/2005/8/layout/orgChart1"/>
    <dgm:cxn modelId="{FDD9D828-6728-4AAC-9C9D-8E9A54E60455}" type="presOf" srcId="{54ACD93A-54CF-4004-9486-362D47FDADA6}" destId="{1970FF8C-E15E-4CB5-95EC-25209E3CD5AF}" srcOrd="0" destOrd="0" presId="urn:microsoft.com/office/officeart/2005/8/layout/orgChart1"/>
    <dgm:cxn modelId="{047B8DB3-D8F7-4239-9018-6B341C94109D}" srcId="{F58926BF-AED9-4234-AEB4-3E3C3BD7CBE0}" destId="{D366A07A-37A9-4D46-8CEE-35F3F2016124}" srcOrd="0" destOrd="0" parTransId="{3968D6D8-7F2A-4139-A454-96965968AE73}" sibTransId="{F59B059D-F1D6-4ACA-93E2-1C780E45EF91}"/>
    <dgm:cxn modelId="{83AE6646-8B51-48B3-A1EB-71075BB47D67}" type="presOf" srcId="{7FB90FD6-A774-464C-A9B8-AE449164ABBA}" destId="{D7C6E9A7-AA6F-48F1-B6C9-EA98075E396D}" srcOrd="0" destOrd="0" presId="urn:microsoft.com/office/officeart/2005/8/layout/orgChart1"/>
    <dgm:cxn modelId="{0CFA0BF7-5559-473A-BBFB-D290F878505E}" type="presOf" srcId="{C32EA04F-E062-4118-ACA4-0CF850004515}" destId="{01B89501-9513-46C6-8F76-1783E9BC4D6E}" srcOrd="0" destOrd="0" presId="urn:microsoft.com/office/officeart/2005/8/layout/orgChart1"/>
    <dgm:cxn modelId="{18B41326-AB00-4C36-94A1-F97C36D565B7}" type="presOf" srcId="{F58926BF-AED9-4234-AEB4-3E3C3BD7CBE0}" destId="{A61BCBBD-3D62-4FD6-B8AA-3F99DF9CEABF}" srcOrd="0" destOrd="0" presId="urn:microsoft.com/office/officeart/2005/8/layout/orgChart1"/>
    <dgm:cxn modelId="{E2D12F33-DE2E-426C-904B-4C5E0BAD7484}" type="presOf" srcId="{F36B495D-806B-438C-A436-CD95106765F6}" destId="{D963E349-B10B-4D59-BF39-F2CF37B417F3}" srcOrd="0" destOrd="0" presId="urn:microsoft.com/office/officeart/2005/8/layout/orgChart1"/>
    <dgm:cxn modelId="{C3A1C111-FEB9-4845-BCB4-81BBAB1FF2E9}" type="presOf" srcId="{D366A07A-37A9-4D46-8CEE-35F3F2016124}" destId="{9F0656A0-8F79-41CD-B1ED-E8DBC92AED36}" srcOrd="0" destOrd="0" presId="urn:microsoft.com/office/officeart/2005/8/layout/orgChart1"/>
    <dgm:cxn modelId="{51D6F980-E879-47F6-B41B-5B5728AD6218}" type="presOf" srcId="{7FB90FD6-A774-464C-A9B8-AE449164ABBA}" destId="{A3DDB51C-385E-49B7-8BBB-872E7811E61E}" srcOrd="1" destOrd="0" presId="urn:microsoft.com/office/officeart/2005/8/layout/orgChart1"/>
    <dgm:cxn modelId="{B720ACA5-CECB-4F40-814F-9E8F66629D32}" type="presOf" srcId="{69CD25E9-FD1E-4F05-8864-69A2AD268A60}" destId="{8884CC29-847E-4049-9196-17A232C07280}" srcOrd="0" destOrd="0" presId="urn:microsoft.com/office/officeart/2005/8/layout/orgChart1"/>
    <dgm:cxn modelId="{E581C348-E4BD-4571-A85E-A80339C044E8}" srcId="{F58926BF-AED9-4234-AEB4-3E3C3BD7CBE0}" destId="{2179766E-1CA7-4CBF-AB6B-B696D1256793}" srcOrd="2" destOrd="0" parTransId="{EA916339-CBF3-4D5A-87C5-BA13D7BFB374}" sibTransId="{6E3912B7-22C6-4332-AC08-C851AAD87FE3}"/>
    <dgm:cxn modelId="{B17539BE-56C1-4C7E-9F73-49F6445C4913}" type="presOf" srcId="{9669A4E0-660F-4143-A551-8EEE3A4477A0}" destId="{F20570BB-A52F-44A2-812E-B73A5580364B}" srcOrd="1" destOrd="0" presId="urn:microsoft.com/office/officeart/2005/8/layout/orgChart1"/>
    <dgm:cxn modelId="{E0B33B91-B8B5-4F8E-B944-DD0DC205B23B}" type="presOf" srcId="{E6C625DF-A8DB-4E6A-8CCC-33564D37FBBE}" destId="{0773EDEB-0DC8-49AA-BB4C-8B49CB8C19C3}" srcOrd="0" destOrd="0" presId="urn:microsoft.com/office/officeart/2005/8/layout/orgChart1"/>
    <dgm:cxn modelId="{9D5A0214-DF54-48F4-B308-7E44D3D14C5B}" srcId="{F58926BF-AED9-4234-AEB4-3E3C3BD7CBE0}" destId="{9669A4E0-660F-4143-A551-8EEE3A4477A0}" srcOrd="1" destOrd="0" parTransId="{C32EA04F-E062-4118-ACA4-0CF850004515}" sibTransId="{634EC561-358F-48A4-BC25-448225FE3817}"/>
    <dgm:cxn modelId="{E62C19E0-7A89-42DD-94D7-D54E151878E7}" srcId="{2179766E-1CA7-4CBF-AB6B-B696D1256793}" destId="{E6E4E6B7-F61A-49F0-A4CD-D5CF5AB3B877}" srcOrd="1" destOrd="0" parTransId="{0FF409ED-93DD-4E9F-8744-C6BA24B5733D}" sibTransId="{C79DC2C7-74B9-4E86-8185-F8DE840D3858}"/>
    <dgm:cxn modelId="{B39EA003-A46A-415A-97E9-D554C72DCB19}" srcId="{2179766E-1CA7-4CBF-AB6B-B696D1256793}" destId="{594123FE-6B45-42A4-BC59-B31303CAE9D1}" srcOrd="0" destOrd="0" parTransId="{E6C625DF-A8DB-4E6A-8CCC-33564D37FBBE}" sibTransId="{7916B629-78D8-4D72-9042-FAD2E84205D0}"/>
    <dgm:cxn modelId="{0E9D8336-3E07-4AE8-B45B-825C12153D2F}" type="presOf" srcId="{69CD25E9-FD1E-4F05-8864-69A2AD268A60}" destId="{D28C36FE-8BD8-4A69-BC4C-E6E7631E4EFF}" srcOrd="1" destOrd="0" presId="urn:microsoft.com/office/officeart/2005/8/layout/orgChart1"/>
    <dgm:cxn modelId="{BE1BD9DC-41E3-4166-9D4B-3E38EFA80095}" type="presOf" srcId="{3968D6D8-7F2A-4139-A454-96965968AE73}" destId="{389E7224-B051-4241-AD27-597C89690F9E}" srcOrd="0" destOrd="0" presId="urn:microsoft.com/office/officeart/2005/8/layout/orgChart1"/>
    <dgm:cxn modelId="{C780769C-1ADF-444F-840C-2DC0F34E63AA}" type="presOf" srcId="{F58926BF-AED9-4234-AEB4-3E3C3BD7CBE0}" destId="{A1F8FECE-7199-4BD7-BBAB-59FA1F413408}" srcOrd="1" destOrd="0" presId="urn:microsoft.com/office/officeart/2005/8/layout/orgChart1"/>
    <dgm:cxn modelId="{7CEEB259-EF33-4CF7-80E1-65CE76E43543}" type="presOf" srcId="{E6E4E6B7-F61A-49F0-A4CD-D5CF5AB3B877}" destId="{D8B71C83-C15B-4198-9EFD-67BBC970B16D}" srcOrd="1" destOrd="0" presId="urn:microsoft.com/office/officeart/2005/8/layout/orgChart1"/>
    <dgm:cxn modelId="{ACCDB71F-FB4F-40A0-AA86-4B218F64EE70}" type="presOf" srcId="{594123FE-6B45-42A4-BC59-B31303CAE9D1}" destId="{EF289776-076A-4D76-A7A4-E6584F53F3DD}" srcOrd="0" destOrd="0" presId="urn:microsoft.com/office/officeart/2005/8/layout/orgChart1"/>
    <dgm:cxn modelId="{81660A67-0AFC-4554-B3B4-22DD4498DA2B}" type="presOf" srcId="{62BD1019-ADF6-4B2C-BE90-D64DA8368554}" destId="{3F4710CE-07AF-41EA-96A8-AD194EFD91D0}" srcOrd="0" destOrd="0" presId="urn:microsoft.com/office/officeart/2005/8/layout/orgChart1"/>
    <dgm:cxn modelId="{4D2938A4-808D-426D-87CC-4714142554D0}" type="presParOf" srcId="{D963E349-B10B-4D59-BF39-F2CF37B417F3}" destId="{DFD5597F-13EC-40FA-9772-F2023CAEAF39}" srcOrd="0" destOrd="0" presId="urn:microsoft.com/office/officeart/2005/8/layout/orgChart1"/>
    <dgm:cxn modelId="{EE80A23A-762A-40A3-AD6C-47C94588069B}" type="presParOf" srcId="{DFD5597F-13EC-40FA-9772-F2023CAEAF39}" destId="{0A43B809-3820-4FC4-8FC7-4B5A24B00BD1}" srcOrd="0" destOrd="0" presId="urn:microsoft.com/office/officeart/2005/8/layout/orgChart1"/>
    <dgm:cxn modelId="{F58D2B1A-37EE-4F71-9C7F-16C77BE777BF}" type="presParOf" srcId="{0A43B809-3820-4FC4-8FC7-4B5A24B00BD1}" destId="{A61BCBBD-3D62-4FD6-B8AA-3F99DF9CEABF}" srcOrd="0" destOrd="0" presId="urn:microsoft.com/office/officeart/2005/8/layout/orgChart1"/>
    <dgm:cxn modelId="{72E64A9D-3753-42F4-BF7B-6F0A91189CA4}" type="presParOf" srcId="{0A43B809-3820-4FC4-8FC7-4B5A24B00BD1}" destId="{A1F8FECE-7199-4BD7-BBAB-59FA1F413408}" srcOrd="1" destOrd="0" presId="urn:microsoft.com/office/officeart/2005/8/layout/orgChart1"/>
    <dgm:cxn modelId="{857F3509-0D9B-4947-BAC3-BAD408FA02D9}" type="presParOf" srcId="{DFD5597F-13EC-40FA-9772-F2023CAEAF39}" destId="{E9B7132D-EF91-4661-9EF9-826C9B17F23D}" srcOrd="1" destOrd="0" presId="urn:microsoft.com/office/officeart/2005/8/layout/orgChart1"/>
    <dgm:cxn modelId="{0282DECC-C12E-4E12-AB7E-EDC8282D5A77}" type="presParOf" srcId="{E9B7132D-EF91-4661-9EF9-826C9B17F23D}" destId="{389E7224-B051-4241-AD27-597C89690F9E}" srcOrd="0" destOrd="0" presId="urn:microsoft.com/office/officeart/2005/8/layout/orgChart1"/>
    <dgm:cxn modelId="{6B848C25-CF64-4B0B-BA31-1F0AAA5D07F5}" type="presParOf" srcId="{E9B7132D-EF91-4661-9EF9-826C9B17F23D}" destId="{ADBC2720-2336-4E5D-910C-83ECFDB76329}" srcOrd="1" destOrd="0" presId="urn:microsoft.com/office/officeart/2005/8/layout/orgChart1"/>
    <dgm:cxn modelId="{FB6041B9-DEFA-4191-BB66-1A7D4D207742}" type="presParOf" srcId="{ADBC2720-2336-4E5D-910C-83ECFDB76329}" destId="{2AEBF6E9-DF14-4361-9D4B-265B6E8E3F8B}" srcOrd="0" destOrd="0" presId="urn:microsoft.com/office/officeart/2005/8/layout/orgChart1"/>
    <dgm:cxn modelId="{06C18B06-A875-441B-800C-6ABDB480DE24}" type="presParOf" srcId="{2AEBF6E9-DF14-4361-9D4B-265B6E8E3F8B}" destId="{9F0656A0-8F79-41CD-B1ED-E8DBC92AED36}" srcOrd="0" destOrd="0" presId="urn:microsoft.com/office/officeart/2005/8/layout/orgChart1"/>
    <dgm:cxn modelId="{1CB1789F-ABA6-48B2-9047-9337A3F14DA7}" type="presParOf" srcId="{2AEBF6E9-DF14-4361-9D4B-265B6E8E3F8B}" destId="{88407BC1-3F37-4017-A58E-AB43FDCC6668}" srcOrd="1" destOrd="0" presId="urn:microsoft.com/office/officeart/2005/8/layout/orgChart1"/>
    <dgm:cxn modelId="{EA19B461-71D7-4742-B789-E6B382AFF607}" type="presParOf" srcId="{ADBC2720-2336-4E5D-910C-83ECFDB76329}" destId="{17AB71F1-F212-4DB1-B2B6-78CE41D402F3}" srcOrd="1" destOrd="0" presId="urn:microsoft.com/office/officeart/2005/8/layout/orgChart1"/>
    <dgm:cxn modelId="{777FD2D4-2185-428C-B74D-B2C0BE335863}" type="presParOf" srcId="{ADBC2720-2336-4E5D-910C-83ECFDB76329}" destId="{47AC5CF9-EBDB-4BEA-9EB4-0AE559F7593E}" srcOrd="2" destOrd="0" presId="urn:microsoft.com/office/officeart/2005/8/layout/orgChart1"/>
    <dgm:cxn modelId="{9E9DBBE7-6E37-4E42-8056-C0BAF6C029CA}" type="presParOf" srcId="{E9B7132D-EF91-4661-9EF9-826C9B17F23D}" destId="{01B89501-9513-46C6-8F76-1783E9BC4D6E}" srcOrd="2" destOrd="0" presId="urn:microsoft.com/office/officeart/2005/8/layout/orgChart1"/>
    <dgm:cxn modelId="{8368223E-56AF-452E-B5E2-E4A3232E4080}" type="presParOf" srcId="{E9B7132D-EF91-4661-9EF9-826C9B17F23D}" destId="{1C6C89C1-D89D-4D1C-A9D6-349F2021867E}" srcOrd="3" destOrd="0" presId="urn:microsoft.com/office/officeart/2005/8/layout/orgChart1"/>
    <dgm:cxn modelId="{7F6DC1EE-111C-4C6F-B839-D5E955CE9AB3}" type="presParOf" srcId="{1C6C89C1-D89D-4D1C-A9D6-349F2021867E}" destId="{78EEC946-C342-490F-AFB8-F3AB0A246EF0}" srcOrd="0" destOrd="0" presId="urn:microsoft.com/office/officeart/2005/8/layout/orgChart1"/>
    <dgm:cxn modelId="{28CFC43C-DD1D-4A7B-A5BB-B663F9BA5110}" type="presParOf" srcId="{78EEC946-C342-490F-AFB8-F3AB0A246EF0}" destId="{4D3AAE0F-9E4D-411B-A259-B7E5170846AE}" srcOrd="0" destOrd="0" presId="urn:microsoft.com/office/officeart/2005/8/layout/orgChart1"/>
    <dgm:cxn modelId="{713F3C73-DED4-4E87-A39B-2F2B473D206B}" type="presParOf" srcId="{78EEC946-C342-490F-AFB8-F3AB0A246EF0}" destId="{F20570BB-A52F-44A2-812E-B73A5580364B}" srcOrd="1" destOrd="0" presId="urn:microsoft.com/office/officeart/2005/8/layout/orgChart1"/>
    <dgm:cxn modelId="{2AB94C43-EC93-4B84-996B-7DB412AF5F13}" type="presParOf" srcId="{1C6C89C1-D89D-4D1C-A9D6-349F2021867E}" destId="{2CE4A149-CD21-4D24-8D87-13A1DF010738}" srcOrd="1" destOrd="0" presId="urn:microsoft.com/office/officeart/2005/8/layout/orgChart1"/>
    <dgm:cxn modelId="{E1C3EEEB-D38D-4C77-89AB-EECAE39FA144}" type="presParOf" srcId="{1C6C89C1-D89D-4D1C-A9D6-349F2021867E}" destId="{5A787678-27B7-41CB-A577-43795D8157A6}" srcOrd="2" destOrd="0" presId="urn:microsoft.com/office/officeart/2005/8/layout/orgChart1"/>
    <dgm:cxn modelId="{0C35D521-82F5-40E6-94C6-E40CDC522404}" type="presParOf" srcId="{E9B7132D-EF91-4661-9EF9-826C9B17F23D}" destId="{34A1EBB0-4661-4027-84F3-A8FD3E15F641}" srcOrd="4" destOrd="0" presId="urn:microsoft.com/office/officeart/2005/8/layout/orgChart1"/>
    <dgm:cxn modelId="{F48C31C2-4C70-49D7-9BC6-A709BCB1B051}" type="presParOf" srcId="{E9B7132D-EF91-4661-9EF9-826C9B17F23D}" destId="{A65DDBC9-196F-4FF4-B119-61CE20C9933C}" srcOrd="5" destOrd="0" presId="urn:microsoft.com/office/officeart/2005/8/layout/orgChart1"/>
    <dgm:cxn modelId="{C7FB4E18-4DA1-42A0-BBD7-08D4FD5E99D6}" type="presParOf" srcId="{A65DDBC9-196F-4FF4-B119-61CE20C9933C}" destId="{5D48DFE8-A345-418B-82FD-1BA928DF8B8B}" srcOrd="0" destOrd="0" presId="urn:microsoft.com/office/officeart/2005/8/layout/orgChart1"/>
    <dgm:cxn modelId="{E84C063D-FDB4-48F5-8702-5C3140DCA9F6}" type="presParOf" srcId="{5D48DFE8-A345-418B-82FD-1BA928DF8B8B}" destId="{21C1BD71-82C0-4FEE-A040-902353AB87DE}" srcOrd="0" destOrd="0" presId="urn:microsoft.com/office/officeart/2005/8/layout/orgChart1"/>
    <dgm:cxn modelId="{940A4AFB-A301-4360-B2EE-0E074D803F65}" type="presParOf" srcId="{5D48DFE8-A345-418B-82FD-1BA928DF8B8B}" destId="{E3132184-00F9-4577-BDE3-4F34D0E83D6B}" srcOrd="1" destOrd="0" presId="urn:microsoft.com/office/officeart/2005/8/layout/orgChart1"/>
    <dgm:cxn modelId="{FD372D8E-2C6A-44A9-9E4D-319C57671E05}" type="presParOf" srcId="{A65DDBC9-196F-4FF4-B119-61CE20C9933C}" destId="{2764B96F-8B6A-48AF-BD91-248239B8255E}" srcOrd="1" destOrd="0" presId="urn:microsoft.com/office/officeart/2005/8/layout/orgChart1"/>
    <dgm:cxn modelId="{AB2D862B-F93B-45E2-A512-D971D5EE4BDE}" type="presParOf" srcId="{2764B96F-8B6A-48AF-BD91-248239B8255E}" destId="{0773EDEB-0DC8-49AA-BB4C-8B49CB8C19C3}" srcOrd="0" destOrd="0" presId="urn:microsoft.com/office/officeart/2005/8/layout/orgChart1"/>
    <dgm:cxn modelId="{04A31F45-C5A2-4EEE-8A66-21C8FCE4B409}" type="presParOf" srcId="{2764B96F-8B6A-48AF-BD91-248239B8255E}" destId="{1EF98575-CC2E-41BE-B75D-68D567918005}" srcOrd="1" destOrd="0" presId="urn:microsoft.com/office/officeart/2005/8/layout/orgChart1"/>
    <dgm:cxn modelId="{EF05BF51-2353-4EC5-9616-D9D7A2B6BFC6}" type="presParOf" srcId="{1EF98575-CC2E-41BE-B75D-68D567918005}" destId="{95576ADF-60FE-4348-892D-B9D0A84935CE}" srcOrd="0" destOrd="0" presId="urn:microsoft.com/office/officeart/2005/8/layout/orgChart1"/>
    <dgm:cxn modelId="{79E3CB04-34B9-4499-BAEF-2C051F9FC13A}" type="presParOf" srcId="{95576ADF-60FE-4348-892D-B9D0A84935CE}" destId="{EF289776-076A-4D76-A7A4-E6584F53F3DD}" srcOrd="0" destOrd="0" presId="urn:microsoft.com/office/officeart/2005/8/layout/orgChart1"/>
    <dgm:cxn modelId="{D9C1BA1F-234D-4E77-B67E-CC739B69CA0A}" type="presParOf" srcId="{95576ADF-60FE-4348-892D-B9D0A84935CE}" destId="{5B7D439E-70A8-4DF2-A5ED-97476DD0CCB8}" srcOrd="1" destOrd="0" presId="urn:microsoft.com/office/officeart/2005/8/layout/orgChart1"/>
    <dgm:cxn modelId="{7A565394-ADDB-4CB6-93F2-A651A15B6D13}" type="presParOf" srcId="{1EF98575-CC2E-41BE-B75D-68D567918005}" destId="{D3A67813-1632-4032-B65D-8693D5E3AFD7}" srcOrd="1" destOrd="0" presId="urn:microsoft.com/office/officeart/2005/8/layout/orgChart1"/>
    <dgm:cxn modelId="{9C29B0F8-2150-4412-8E56-B2293C5269E3}" type="presParOf" srcId="{1EF98575-CC2E-41BE-B75D-68D567918005}" destId="{A1B1F533-8E3D-488B-AF97-C8F3A7D0EC00}" srcOrd="2" destOrd="0" presId="urn:microsoft.com/office/officeart/2005/8/layout/orgChart1"/>
    <dgm:cxn modelId="{F9EBF44A-6BBA-4151-B531-1918E782A917}" type="presParOf" srcId="{2764B96F-8B6A-48AF-BD91-248239B8255E}" destId="{2557002B-42D5-45BC-B488-A48D31F3011D}" srcOrd="2" destOrd="0" presId="urn:microsoft.com/office/officeart/2005/8/layout/orgChart1"/>
    <dgm:cxn modelId="{D042D51C-2FE6-4FFB-BD0C-F1F8A12731EC}" type="presParOf" srcId="{2764B96F-8B6A-48AF-BD91-248239B8255E}" destId="{F01F9EB1-1E30-4610-97D8-02ED2B028DB2}" srcOrd="3" destOrd="0" presId="urn:microsoft.com/office/officeart/2005/8/layout/orgChart1"/>
    <dgm:cxn modelId="{A4EDBCD9-F342-4892-8DC8-9B340A6E7998}" type="presParOf" srcId="{F01F9EB1-1E30-4610-97D8-02ED2B028DB2}" destId="{1D7183F2-F05D-4771-887F-D1D833A0F476}" srcOrd="0" destOrd="0" presId="urn:microsoft.com/office/officeart/2005/8/layout/orgChart1"/>
    <dgm:cxn modelId="{A4565888-26B9-4271-B8E0-E10005540677}" type="presParOf" srcId="{1D7183F2-F05D-4771-887F-D1D833A0F476}" destId="{C94302B3-B554-45F0-89FF-CE786F0A4C96}" srcOrd="0" destOrd="0" presId="urn:microsoft.com/office/officeart/2005/8/layout/orgChart1"/>
    <dgm:cxn modelId="{99204FE0-D398-4B36-88AA-ED5D58A72CC6}" type="presParOf" srcId="{1D7183F2-F05D-4771-887F-D1D833A0F476}" destId="{D8B71C83-C15B-4198-9EFD-67BBC970B16D}" srcOrd="1" destOrd="0" presId="urn:microsoft.com/office/officeart/2005/8/layout/orgChart1"/>
    <dgm:cxn modelId="{7D4598E2-1889-4CAF-93B3-FCDDC5C82858}" type="presParOf" srcId="{F01F9EB1-1E30-4610-97D8-02ED2B028DB2}" destId="{6984A10F-346C-4D37-B314-0811B257682E}" srcOrd="1" destOrd="0" presId="urn:microsoft.com/office/officeart/2005/8/layout/orgChart1"/>
    <dgm:cxn modelId="{0E407ED1-886B-4400-B882-B9040787D29C}" type="presParOf" srcId="{F01F9EB1-1E30-4610-97D8-02ED2B028DB2}" destId="{6A04B68D-E39B-4517-B393-FA4EF34DB8BD}" srcOrd="2" destOrd="0" presId="urn:microsoft.com/office/officeart/2005/8/layout/orgChart1"/>
    <dgm:cxn modelId="{753EDF7C-D1BC-4496-9A8A-6232048D3899}" type="presParOf" srcId="{2764B96F-8B6A-48AF-BD91-248239B8255E}" destId="{9BCB9F94-3751-474D-A5F6-B2E9C5E7C589}" srcOrd="4" destOrd="0" presId="urn:microsoft.com/office/officeart/2005/8/layout/orgChart1"/>
    <dgm:cxn modelId="{9E14F9BB-39C3-4523-AE7E-5339F4EE3C32}" type="presParOf" srcId="{2764B96F-8B6A-48AF-BD91-248239B8255E}" destId="{6125C28A-8C90-4A74-9E1F-5B11BAD30FF7}" srcOrd="5" destOrd="0" presId="urn:microsoft.com/office/officeart/2005/8/layout/orgChart1"/>
    <dgm:cxn modelId="{49E678B8-CBCE-492F-8410-719C9B9A231C}" type="presParOf" srcId="{6125C28A-8C90-4A74-9E1F-5B11BAD30FF7}" destId="{D24C1222-DA68-439A-9D91-12055A247847}" srcOrd="0" destOrd="0" presId="urn:microsoft.com/office/officeart/2005/8/layout/orgChart1"/>
    <dgm:cxn modelId="{6D1E533F-4076-4BA9-A8D2-3EC37C98767F}" type="presParOf" srcId="{D24C1222-DA68-439A-9D91-12055A247847}" destId="{3F4710CE-07AF-41EA-96A8-AD194EFD91D0}" srcOrd="0" destOrd="0" presId="urn:microsoft.com/office/officeart/2005/8/layout/orgChart1"/>
    <dgm:cxn modelId="{C7F4E97E-18D4-4972-8D91-C52B301E5B1B}" type="presParOf" srcId="{D24C1222-DA68-439A-9D91-12055A247847}" destId="{5385477A-2DBE-4CAA-A5BA-87F7E21AB837}" srcOrd="1" destOrd="0" presId="urn:microsoft.com/office/officeart/2005/8/layout/orgChart1"/>
    <dgm:cxn modelId="{1BFA6760-3D8C-49B3-BE9A-D8F013026580}" type="presParOf" srcId="{6125C28A-8C90-4A74-9E1F-5B11BAD30FF7}" destId="{75EB9AF4-8BE0-4D8C-AC26-12FD621B7F08}" srcOrd="1" destOrd="0" presId="urn:microsoft.com/office/officeart/2005/8/layout/orgChart1"/>
    <dgm:cxn modelId="{89D31993-F9B4-47B1-9D65-A169FEEFA58C}" type="presParOf" srcId="{6125C28A-8C90-4A74-9E1F-5B11BAD30FF7}" destId="{D434B6AE-05A1-4798-8F57-25EE317DBBAB}" srcOrd="2" destOrd="0" presId="urn:microsoft.com/office/officeart/2005/8/layout/orgChart1"/>
    <dgm:cxn modelId="{84DF2E2D-DE47-4D58-81CA-3206242F7F43}" type="presParOf" srcId="{2764B96F-8B6A-48AF-BD91-248239B8255E}" destId="{5C762E03-ABD3-4A66-9601-517FBC026B4F}" srcOrd="6" destOrd="0" presId="urn:microsoft.com/office/officeart/2005/8/layout/orgChart1"/>
    <dgm:cxn modelId="{753AE046-6B47-40BA-8B36-17BD88220E59}" type="presParOf" srcId="{2764B96F-8B6A-48AF-BD91-248239B8255E}" destId="{4C543DC3-8C17-4AF4-8384-B10069590D86}" srcOrd="7" destOrd="0" presId="urn:microsoft.com/office/officeart/2005/8/layout/orgChart1"/>
    <dgm:cxn modelId="{D054AE5D-A3C7-4A6B-B533-7BFDA0E499BF}" type="presParOf" srcId="{4C543DC3-8C17-4AF4-8384-B10069590D86}" destId="{C5B3534B-2E17-4391-8CFD-6B0097333297}" srcOrd="0" destOrd="0" presId="urn:microsoft.com/office/officeart/2005/8/layout/orgChart1"/>
    <dgm:cxn modelId="{5F431D1C-D637-4B57-A526-3F4A1700E517}" type="presParOf" srcId="{C5B3534B-2E17-4391-8CFD-6B0097333297}" destId="{D7C6E9A7-AA6F-48F1-B6C9-EA98075E396D}" srcOrd="0" destOrd="0" presId="urn:microsoft.com/office/officeart/2005/8/layout/orgChart1"/>
    <dgm:cxn modelId="{0D76633B-3E92-4F04-AB1F-F871E27D718A}" type="presParOf" srcId="{C5B3534B-2E17-4391-8CFD-6B0097333297}" destId="{A3DDB51C-385E-49B7-8BBB-872E7811E61E}" srcOrd="1" destOrd="0" presId="urn:microsoft.com/office/officeart/2005/8/layout/orgChart1"/>
    <dgm:cxn modelId="{525853B6-F732-4C86-B250-A58CC6CB2B71}" type="presParOf" srcId="{4C543DC3-8C17-4AF4-8384-B10069590D86}" destId="{184ABD89-A4BF-4CDA-92A9-52FD488C4E39}" srcOrd="1" destOrd="0" presId="urn:microsoft.com/office/officeart/2005/8/layout/orgChart1"/>
    <dgm:cxn modelId="{CF15F7FD-A480-4272-B504-0E426DFFA216}" type="presParOf" srcId="{4C543DC3-8C17-4AF4-8384-B10069590D86}" destId="{D2E0FAC1-E63C-41EB-B6D4-25BEA7E7EFBD}" srcOrd="2" destOrd="0" presId="urn:microsoft.com/office/officeart/2005/8/layout/orgChart1"/>
    <dgm:cxn modelId="{76871C68-0125-4A46-90F0-39235363F0D9}" type="presParOf" srcId="{A65DDBC9-196F-4FF4-B119-61CE20C9933C}" destId="{343F6128-4233-48DC-8404-D9DCD807B8C1}" srcOrd="2" destOrd="0" presId="urn:microsoft.com/office/officeart/2005/8/layout/orgChart1"/>
    <dgm:cxn modelId="{5AECA2D5-9E87-4D86-A0EE-62F89365C6FB}" type="presParOf" srcId="{343F6128-4233-48DC-8404-D9DCD807B8C1}" destId="{1970FF8C-E15E-4CB5-95EC-25209E3CD5AF}" srcOrd="0" destOrd="0" presId="urn:microsoft.com/office/officeart/2005/8/layout/orgChart1"/>
    <dgm:cxn modelId="{BCCAE3A2-2D55-48AA-A1D9-E9420558E03C}" type="presParOf" srcId="{343F6128-4233-48DC-8404-D9DCD807B8C1}" destId="{B19F0315-A852-44FD-929A-173013E9E313}" srcOrd="1" destOrd="0" presId="urn:microsoft.com/office/officeart/2005/8/layout/orgChart1"/>
    <dgm:cxn modelId="{A0701176-1A06-4DF5-907B-81856BD50DEB}" type="presParOf" srcId="{B19F0315-A852-44FD-929A-173013E9E313}" destId="{A5E86534-C12E-4B52-B4DA-2F0D2DA7553B}" srcOrd="0" destOrd="0" presId="urn:microsoft.com/office/officeart/2005/8/layout/orgChart1"/>
    <dgm:cxn modelId="{8A9B26BF-976E-4191-97CF-61CD4DC206C7}" type="presParOf" srcId="{A5E86534-C12E-4B52-B4DA-2F0D2DA7553B}" destId="{8884CC29-847E-4049-9196-17A232C07280}" srcOrd="0" destOrd="0" presId="urn:microsoft.com/office/officeart/2005/8/layout/orgChart1"/>
    <dgm:cxn modelId="{73582AB3-C1E8-4861-A75C-DF65703492B4}" type="presParOf" srcId="{A5E86534-C12E-4B52-B4DA-2F0D2DA7553B}" destId="{D28C36FE-8BD8-4A69-BC4C-E6E7631E4EFF}" srcOrd="1" destOrd="0" presId="urn:microsoft.com/office/officeart/2005/8/layout/orgChart1"/>
    <dgm:cxn modelId="{124D6754-C96D-43E7-969D-E0B0979B5432}" type="presParOf" srcId="{B19F0315-A852-44FD-929A-173013E9E313}" destId="{9E3568B6-7034-4C74-96C7-9E8E8FEF8BA8}" srcOrd="1" destOrd="0" presId="urn:microsoft.com/office/officeart/2005/8/layout/orgChart1"/>
    <dgm:cxn modelId="{56860C95-7115-4205-A5E1-8384CB4B9B2F}" type="presParOf" srcId="{B19F0315-A852-44FD-929A-173013E9E313}" destId="{5FB096A8-FA00-429F-9626-9B9E7BC0EA7D}" srcOrd="2" destOrd="0" presId="urn:microsoft.com/office/officeart/2005/8/layout/orgChart1"/>
    <dgm:cxn modelId="{C5955E24-6E42-44F9-B07E-6E2DD4C0C7DD}" type="presParOf" srcId="{DFD5597F-13EC-40FA-9772-F2023CAEAF39}" destId="{B5967049-AA26-4663-BD01-DD030A416DDF}"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E4F93-93FD-4244-85B7-5553E1E22522}">
      <dsp:nvSpPr>
        <dsp:cNvPr id="0" name=""/>
        <dsp:cNvSpPr/>
      </dsp:nvSpPr>
      <dsp:spPr>
        <a:xfrm>
          <a:off x="4264228" y="1957372"/>
          <a:ext cx="2816126" cy="669364"/>
        </a:xfrm>
        <a:custGeom>
          <a:avLst/>
          <a:gdLst/>
          <a:ahLst/>
          <a:cxnLst/>
          <a:rect l="0" t="0" r="0" b="0"/>
          <a:pathLst>
            <a:path>
              <a:moveTo>
                <a:pt x="0" y="0"/>
              </a:moveTo>
              <a:lnTo>
                <a:pt x="0" y="430747"/>
              </a:lnTo>
              <a:lnTo>
                <a:pt x="2816126" y="430747"/>
              </a:lnTo>
              <a:lnTo>
                <a:pt x="2816126" y="66936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53B26B-4112-4B4E-8F2E-CAB55B7EFDBF}">
      <dsp:nvSpPr>
        <dsp:cNvPr id="0" name=""/>
        <dsp:cNvSpPr/>
      </dsp:nvSpPr>
      <dsp:spPr>
        <a:xfrm>
          <a:off x="4213031" y="1957372"/>
          <a:ext cx="91440" cy="669364"/>
        </a:xfrm>
        <a:custGeom>
          <a:avLst/>
          <a:gdLst/>
          <a:ahLst/>
          <a:cxnLst/>
          <a:rect l="0" t="0" r="0" b="0"/>
          <a:pathLst>
            <a:path>
              <a:moveTo>
                <a:pt x="51196" y="0"/>
              </a:moveTo>
              <a:lnTo>
                <a:pt x="51196" y="430747"/>
              </a:lnTo>
              <a:lnTo>
                <a:pt x="45720" y="430747"/>
              </a:lnTo>
              <a:lnTo>
                <a:pt x="45720" y="66936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BD4E25-0648-4E49-9979-B8E68E845892}">
      <dsp:nvSpPr>
        <dsp:cNvPr id="0" name=""/>
        <dsp:cNvSpPr/>
      </dsp:nvSpPr>
      <dsp:spPr>
        <a:xfrm>
          <a:off x="1288024" y="1957372"/>
          <a:ext cx="2976204" cy="669364"/>
        </a:xfrm>
        <a:custGeom>
          <a:avLst/>
          <a:gdLst/>
          <a:ahLst/>
          <a:cxnLst/>
          <a:rect l="0" t="0" r="0" b="0"/>
          <a:pathLst>
            <a:path>
              <a:moveTo>
                <a:pt x="2976204" y="0"/>
              </a:moveTo>
              <a:lnTo>
                <a:pt x="2976204" y="430747"/>
              </a:lnTo>
              <a:lnTo>
                <a:pt x="0" y="430747"/>
              </a:lnTo>
              <a:lnTo>
                <a:pt x="0" y="66936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5835FD-7F6B-45A1-AB3E-BBD4FC2D1999}">
      <dsp:nvSpPr>
        <dsp:cNvPr id="0" name=""/>
        <dsp:cNvSpPr/>
      </dsp:nvSpPr>
      <dsp:spPr>
        <a:xfrm>
          <a:off x="2460244" y="713306"/>
          <a:ext cx="3607969" cy="1244065"/>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en-CA" sz="1600" b="1" kern="1200" dirty="0" smtClean="0">
              <a:latin typeface="Arial" pitchFamily="34" charset="0"/>
              <a:cs typeface="Arial" pitchFamily="34" charset="0"/>
            </a:rPr>
            <a:t>Explosives Safety Security Branch</a:t>
          </a:r>
        </a:p>
        <a:p>
          <a:pPr lvl="0" algn="ctr" defTabSz="711200">
            <a:lnSpc>
              <a:spcPct val="100000"/>
            </a:lnSpc>
            <a:spcBef>
              <a:spcPct val="0"/>
            </a:spcBef>
            <a:spcAft>
              <a:spcPts val="0"/>
            </a:spcAft>
          </a:pPr>
          <a:r>
            <a:rPr lang="en-CA" sz="1600" b="1" kern="1200" dirty="0" smtClean="0">
              <a:latin typeface="Arial" pitchFamily="34" charset="0"/>
              <a:cs typeface="Arial" pitchFamily="34" charset="0"/>
            </a:rPr>
            <a:t>(ESSB)</a:t>
          </a:r>
        </a:p>
      </dsp:txBody>
      <dsp:txXfrm>
        <a:off x="2460244" y="713306"/>
        <a:ext cx="3607969" cy="1244065"/>
      </dsp:txXfrm>
    </dsp:sp>
    <dsp:sp modelId="{CE07A000-D79D-4D09-A7CF-0EACE05028AC}">
      <dsp:nvSpPr>
        <dsp:cNvPr id="0" name=""/>
        <dsp:cNvSpPr/>
      </dsp:nvSpPr>
      <dsp:spPr>
        <a:xfrm>
          <a:off x="2632" y="2626736"/>
          <a:ext cx="2570783" cy="1775191"/>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en-CA" sz="1600" b="1" kern="1200" dirty="0" smtClean="0">
              <a:latin typeface="Arial" pitchFamily="34" charset="0"/>
              <a:cs typeface="Arial" pitchFamily="34" charset="0"/>
            </a:rPr>
            <a:t>Explosives Regulatory Division</a:t>
          </a:r>
        </a:p>
        <a:p>
          <a:pPr lvl="0" algn="ctr" defTabSz="711200">
            <a:lnSpc>
              <a:spcPct val="100000"/>
            </a:lnSpc>
            <a:spcBef>
              <a:spcPct val="0"/>
            </a:spcBef>
            <a:spcAft>
              <a:spcPts val="0"/>
            </a:spcAft>
          </a:pPr>
          <a:r>
            <a:rPr lang="en-CA" sz="1600" b="1" kern="1200" dirty="0" smtClean="0">
              <a:latin typeface="Arial" pitchFamily="34" charset="0"/>
              <a:cs typeface="Arial" pitchFamily="34" charset="0"/>
            </a:rPr>
            <a:t>(ERD)</a:t>
          </a:r>
        </a:p>
      </dsp:txBody>
      <dsp:txXfrm>
        <a:off x="2632" y="2626736"/>
        <a:ext cx="2570783" cy="1775191"/>
      </dsp:txXfrm>
    </dsp:sp>
    <dsp:sp modelId="{1C3C3089-B18A-4F39-A73C-3D5F9E9387EB}">
      <dsp:nvSpPr>
        <dsp:cNvPr id="0" name=""/>
        <dsp:cNvSpPr/>
      </dsp:nvSpPr>
      <dsp:spPr>
        <a:xfrm>
          <a:off x="3050648" y="2626736"/>
          <a:ext cx="2416205" cy="1796416"/>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100000"/>
            </a:lnSpc>
            <a:spcBef>
              <a:spcPct val="0"/>
            </a:spcBef>
            <a:spcAft>
              <a:spcPts val="0"/>
            </a:spcAft>
          </a:pPr>
          <a:r>
            <a:rPr lang="en-CA" sz="1600" b="1" kern="1200" dirty="0" smtClean="0">
              <a:latin typeface="Arial" pitchFamily="34" charset="0"/>
              <a:cs typeface="Arial" pitchFamily="34" charset="0"/>
            </a:rPr>
            <a:t>Canadian Explosives Research Lab</a:t>
          </a:r>
        </a:p>
        <a:p>
          <a:pPr lvl="0" algn="ctr" defTabSz="711200">
            <a:lnSpc>
              <a:spcPct val="100000"/>
            </a:lnSpc>
            <a:spcBef>
              <a:spcPct val="0"/>
            </a:spcBef>
            <a:spcAft>
              <a:spcPts val="0"/>
            </a:spcAft>
          </a:pPr>
          <a:r>
            <a:rPr lang="en-CA" sz="1600" b="1" kern="1200" dirty="0" smtClean="0">
              <a:latin typeface="Arial" pitchFamily="34" charset="0"/>
              <a:cs typeface="Arial" pitchFamily="34" charset="0"/>
            </a:rPr>
            <a:t>(CERL)</a:t>
          </a:r>
        </a:p>
      </dsp:txBody>
      <dsp:txXfrm>
        <a:off x="3050648" y="2626736"/>
        <a:ext cx="2416205" cy="1796416"/>
      </dsp:txXfrm>
    </dsp:sp>
    <dsp:sp modelId="{243815EB-F1E2-46FF-BBE6-89DD54EA3110}">
      <dsp:nvSpPr>
        <dsp:cNvPr id="0" name=""/>
        <dsp:cNvSpPr/>
      </dsp:nvSpPr>
      <dsp:spPr>
        <a:xfrm>
          <a:off x="5944087" y="2626736"/>
          <a:ext cx="2272535" cy="1796416"/>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100000"/>
            </a:lnSpc>
            <a:spcBef>
              <a:spcPct val="0"/>
            </a:spcBef>
            <a:spcAft>
              <a:spcPts val="0"/>
            </a:spcAft>
          </a:pPr>
          <a:endParaRPr lang="en-CA" sz="900" kern="1200" dirty="0" smtClean="0">
            <a:latin typeface="Arial" pitchFamily="34" charset="0"/>
            <a:cs typeface="Arial" pitchFamily="34" charset="0"/>
          </a:endParaRPr>
        </a:p>
        <a:p>
          <a:pPr lvl="0" algn="ctr" defTabSz="400050">
            <a:lnSpc>
              <a:spcPct val="100000"/>
            </a:lnSpc>
            <a:spcBef>
              <a:spcPct val="0"/>
            </a:spcBef>
            <a:spcAft>
              <a:spcPts val="0"/>
            </a:spcAft>
          </a:pPr>
          <a:r>
            <a:rPr lang="en-CA" sz="1600" b="1" kern="1200" dirty="0" smtClean="0">
              <a:latin typeface="Arial" pitchFamily="34" charset="0"/>
              <a:cs typeface="Arial" pitchFamily="34" charset="0"/>
            </a:rPr>
            <a:t>Program Policy and Administration Division</a:t>
          </a:r>
        </a:p>
        <a:p>
          <a:pPr lvl="0" algn="ctr" defTabSz="400050">
            <a:lnSpc>
              <a:spcPct val="100000"/>
            </a:lnSpc>
            <a:spcBef>
              <a:spcPct val="0"/>
            </a:spcBef>
            <a:spcAft>
              <a:spcPts val="0"/>
            </a:spcAft>
          </a:pPr>
          <a:r>
            <a:rPr lang="en-CA" sz="1600" b="1" kern="1200" dirty="0" smtClean="0">
              <a:latin typeface="Arial" pitchFamily="34" charset="0"/>
              <a:cs typeface="Arial" pitchFamily="34" charset="0"/>
            </a:rPr>
            <a:t>(PPAD)</a:t>
          </a:r>
          <a:endParaRPr lang="en-CA" sz="900" kern="1200" dirty="0" smtClean="0">
            <a:latin typeface="Arial" pitchFamily="34" charset="0"/>
            <a:cs typeface="Arial" pitchFamily="34" charset="0"/>
          </a:endParaRPr>
        </a:p>
        <a:p>
          <a:pPr lvl="0" algn="ctr" defTabSz="400050">
            <a:lnSpc>
              <a:spcPct val="100000"/>
            </a:lnSpc>
            <a:spcBef>
              <a:spcPct val="0"/>
            </a:spcBef>
            <a:spcAft>
              <a:spcPts val="0"/>
            </a:spcAft>
          </a:pPr>
          <a:endParaRPr lang="en-CA" sz="900" kern="1200" dirty="0">
            <a:latin typeface="Arial" pitchFamily="34" charset="0"/>
            <a:cs typeface="Arial" pitchFamily="34" charset="0"/>
          </a:endParaRPr>
        </a:p>
      </dsp:txBody>
      <dsp:txXfrm>
        <a:off x="5944087" y="2626736"/>
        <a:ext cx="2272535" cy="1796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0FF8C-E15E-4CB5-95EC-25209E3CD5AF}">
      <dsp:nvSpPr>
        <dsp:cNvPr id="0" name=""/>
        <dsp:cNvSpPr/>
      </dsp:nvSpPr>
      <dsp:spPr>
        <a:xfrm>
          <a:off x="3348815" y="2234808"/>
          <a:ext cx="99735" cy="708734"/>
        </a:xfrm>
        <a:custGeom>
          <a:avLst/>
          <a:gdLst/>
          <a:ahLst/>
          <a:cxnLst/>
          <a:rect l="0" t="0" r="0" b="0"/>
          <a:pathLst>
            <a:path>
              <a:moveTo>
                <a:pt x="99735" y="0"/>
              </a:moveTo>
              <a:lnTo>
                <a:pt x="99735" y="708734"/>
              </a:lnTo>
              <a:lnTo>
                <a:pt x="0" y="708734"/>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5C762E03-ABD3-4A66-9601-517FBC026B4F}">
      <dsp:nvSpPr>
        <dsp:cNvPr id="0" name=""/>
        <dsp:cNvSpPr/>
      </dsp:nvSpPr>
      <dsp:spPr>
        <a:xfrm>
          <a:off x="3448551" y="2234808"/>
          <a:ext cx="3741510" cy="1448112"/>
        </a:xfrm>
        <a:custGeom>
          <a:avLst/>
          <a:gdLst/>
          <a:ahLst/>
          <a:cxnLst/>
          <a:rect l="0" t="0" r="0" b="0"/>
          <a:pathLst>
            <a:path>
              <a:moveTo>
                <a:pt x="0" y="0"/>
              </a:moveTo>
              <a:lnTo>
                <a:pt x="0" y="1279341"/>
              </a:lnTo>
              <a:lnTo>
                <a:pt x="3741510" y="1279341"/>
              </a:lnTo>
              <a:lnTo>
                <a:pt x="3741510" y="1448112"/>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9BCB9F94-3751-474D-A5F6-B2E9C5E7C589}">
      <dsp:nvSpPr>
        <dsp:cNvPr id="0" name=""/>
        <dsp:cNvSpPr/>
      </dsp:nvSpPr>
      <dsp:spPr>
        <a:xfrm>
          <a:off x="3448551" y="2234808"/>
          <a:ext cx="1908367" cy="1461967"/>
        </a:xfrm>
        <a:custGeom>
          <a:avLst/>
          <a:gdLst/>
          <a:ahLst/>
          <a:cxnLst/>
          <a:rect l="0" t="0" r="0" b="0"/>
          <a:pathLst>
            <a:path>
              <a:moveTo>
                <a:pt x="0" y="0"/>
              </a:moveTo>
              <a:lnTo>
                <a:pt x="0" y="1293196"/>
              </a:lnTo>
              <a:lnTo>
                <a:pt x="1908367" y="1293196"/>
              </a:lnTo>
              <a:lnTo>
                <a:pt x="1908367" y="1461967"/>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2557002B-42D5-45BC-B488-A48D31F3011D}">
      <dsp:nvSpPr>
        <dsp:cNvPr id="0" name=""/>
        <dsp:cNvSpPr/>
      </dsp:nvSpPr>
      <dsp:spPr>
        <a:xfrm>
          <a:off x="3330564" y="2234808"/>
          <a:ext cx="91440" cy="1461967"/>
        </a:xfrm>
        <a:custGeom>
          <a:avLst/>
          <a:gdLst/>
          <a:ahLst/>
          <a:cxnLst/>
          <a:rect l="0" t="0" r="0" b="0"/>
          <a:pathLst>
            <a:path>
              <a:moveTo>
                <a:pt x="117986" y="0"/>
              </a:moveTo>
              <a:lnTo>
                <a:pt x="117986" y="1293196"/>
              </a:lnTo>
              <a:lnTo>
                <a:pt x="45720" y="1293196"/>
              </a:lnTo>
              <a:lnTo>
                <a:pt x="45720" y="1461967"/>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0773EDEB-0DC8-49AA-BB4C-8B49CB8C19C3}">
      <dsp:nvSpPr>
        <dsp:cNvPr id="0" name=""/>
        <dsp:cNvSpPr/>
      </dsp:nvSpPr>
      <dsp:spPr>
        <a:xfrm>
          <a:off x="1286239" y="2234808"/>
          <a:ext cx="2162311" cy="1456478"/>
        </a:xfrm>
        <a:custGeom>
          <a:avLst/>
          <a:gdLst/>
          <a:ahLst/>
          <a:cxnLst/>
          <a:rect l="0" t="0" r="0" b="0"/>
          <a:pathLst>
            <a:path>
              <a:moveTo>
                <a:pt x="2162311" y="0"/>
              </a:moveTo>
              <a:lnTo>
                <a:pt x="2162311" y="1287707"/>
              </a:lnTo>
              <a:lnTo>
                <a:pt x="0" y="1287707"/>
              </a:lnTo>
              <a:lnTo>
                <a:pt x="0" y="1456478"/>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34A1EBB0-4661-4027-84F3-A8FD3E15F641}">
      <dsp:nvSpPr>
        <dsp:cNvPr id="0" name=""/>
        <dsp:cNvSpPr/>
      </dsp:nvSpPr>
      <dsp:spPr>
        <a:xfrm>
          <a:off x="3402831" y="1042264"/>
          <a:ext cx="91440" cy="368186"/>
        </a:xfrm>
        <a:custGeom>
          <a:avLst/>
          <a:gdLst/>
          <a:ahLst/>
          <a:cxnLst/>
          <a:rect l="0" t="0" r="0" b="0"/>
          <a:pathLst>
            <a:path>
              <a:moveTo>
                <a:pt x="49344" y="0"/>
              </a:moveTo>
              <a:lnTo>
                <a:pt x="49344" y="199415"/>
              </a:lnTo>
              <a:lnTo>
                <a:pt x="45720" y="199415"/>
              </a:lnTo>
              <a:lnTo>
                <a:pt x="45720" y="368186"/>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01B89501-9513-46C6-8F76-1783E9BC4D6E}">
      <dsp:nvSpPr>
        <dsp:cNvPr id="0" name=""/>
        <dsp:cNvSpPr/>
      </dsp:nvSpPr>
      <dsp:spPr>
        <a:xfrm>
          <a:off x="3452175" y="1042264"/>
          <a:ext cx="2382203" cy="335484"/>
        </a:xfrm>
        <a:custGeom>
          <a:avLst/>
          <a:gdLst/>
          <a:ahLst/>
          <a:cxnLst/>
          <a:rect l="0" t="0" r="0" b="0"/>
          <a:pathLst>
            <a:path>
              <a:moveTo>
                <a:pt x="0" y="0"/>
              </a:moveTo>
              <a:lnTo>
                <a:pt x="0" y="166713"/>
              </a:lnTo>
              <a:lnTo>
                <a:pt x="2382203" y="166713"/>
              </a:lnTo>
              <a:lnTo>
                <a:pt x="2382203" y="335484"/>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389E7224-B051-4241-AD27-597C89690F9E}">
      <dsp:nvSpPr>
        <dsp:cNvPr id="0" name=""/>
        <dsp:cNvSpPr/>
      </dsp:nvSpPr>
      <dsp:spPr>
        <a:xfrm>
          <a:off x="1159042" y="1042264"/>
          <a:ext cx="2293133" cy="337542"/>
        </a:xfrm>
        <a:custGeom>
          <a:avLst/>
          <a:gdLst/>
          <a:ahLst/>
          <a:cxnLst/>
          <a:rect l="0" t="0" r="0" b="0"/>
          <a:pathLst>
            <a:path>
              <a:moveTo>
                <a:pt x="2293133" y="0"/>
              </a:moveTo>
              <a:lnTo>
                <a:pt x="2293133" y="168771"/>
              </a:lnTo>
              <a:lnTo>
                <a:pt x="0" y="168771"/>
              </a:lnTo>
              <a:lnTo>
                <a:pt x="0" y="337542"/>
              </a:lnTo>
            </a:path>
          </a:pathLst>
        </a:custGeom>
        <a:noFill/>
        <a:ln w="25400" cap="flat" cmpd="sng" algn="ctr">
          <a:solidFill>
            <a:srgbClr val="B40000"/>
          </a:solidFill>
          <a:prstDash val="solid"/>
        </a:ln>
        <a:effectLst/>
      </dsp:spPr>
      <dsp:style>
        <a:lnRef idx="2">
          <a:scrgbClr r="0" g="0" b="0"/>
        </a:lnRef>
        <a:fillRef idx="0">
          <a:scrgbClr r="0" g="0" b="0"/>
        </a:fillRef>
        <a:effectRef idx="0">
          <a:scrgbClr r="0" g="0" b="0"/>
        </a:effectRef>
        <a:fontRef idx="minor"/>
      </dsp:style>
    </dsp:sp>
    <dsp:sp modelId="{A61BCBBD-3D62-4FD6-B8AA-3F99DF9CEABF}">
      <dsp:nvSpPr>
        <dsp:cNvPr id="0" name=""/>
        <dsp:cNvSpPr/>
      </dsp:nvSpPr>
      <dsp:spPr>
        <a:xfrm>
          <a:off x="2502773" y="235281"/>
          <a:ext cx="1898803" cy="806983"/>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400" b="1" i="0" u="sng" strike="noStrike" kern="1200" cap="none" normalizeH="0" baseline="0" dirty="0" smtClean="0">
              <a:ln/>
              <a:effectLst/>
              <a:latin typeface="Arial" charset="0"/>
              <a:cs typeface="Arial" charset="0"/>
            </a:rPr>
            <a:t>Director / CIE</a:t>
          </a:r>
        </a:p>
      </dsp:txBody>
      <dsp:txXfrm>
        <a:off x="2502773" y="235281"/>
        <a:ext cx="1898803" cy="806983"/>
      </dsp:txXfrm>
    </dsp:sp>
    <dsp:sp modelId="{9F0656A0-8F79-41CD-B1ED-E8DBC92AED36}">
      <dsp:nvSpPr>
        <dsp:cNvPr id="0" name=""/>
        <dsp:cNvSpPr/>
      </dsp:nvSpPr>
      <dsp:spPr>
        <a:xfrm>
          <a:off x="355370" y="1379806"/>
          <a:ext cx="1607343" cy="803671"/>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1" i="0" u="sng" strike="noStrike" kern="1200"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charset="0"/>
              <a:cs typeface="Arial" charset="0"/>
            </a:rPr>
            <a:t>Restricted Components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charset="0"/>
            <a:cs typeface="Arial" charset="0"/>
          </a:endParaRPr>
        </a:p>
      </dsp:txBody>
      <dsp:txXfrm>
        <a:off x="355370" y="1379806"/>
        <a:ext cx="1607343" cy="803671"/>
      </dsp:txXfrm>
    </dsp:sp>
    <dsp:sp modelId="{4D3AAE0F-9E4D-411B-A259-B7E5170846AE}">
      <dsp:nvSpPr>
        <dsp:cNvPr id="0" name=""/>
        <dsp:cNvSpPr/>
      </dsp:nvSpPr>
      <dsp:spPr>
        <a:xfrm>
          <a:off x="4898093" y="1377748"/>
          <a:ext cx="1872571" cy="866036"/>
        </a:xfrm>
        <a:prstGeom prst="rect">
          <a:avLst/>
        </a:prstGeom>
        <a:solidFill>
          <a:schemeClr val="bg1"/>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charset="0"/>
              <a:cs typeface="Arial" charset="0"/>
            </a:rPr>
            <a:t>Explosives Specialists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charset="0"/>
            <a:cs typeface="Arial" charset="0"/>
          </a:endParaRPr>
        </a:p>
      </dsp:txBody>
      <dsp:txXfrm>
        <a:off x="4898093" y="1377748"/>
        <a:ext cx="1872571" cy="866036"/>
      </dsp:txXfrm>
    </dsp:sp>
    <dsp:sp modelId="{21C1BD71-82C0-4FEE-A040-902353AB87DE}">
      <dsp:nvSpPr>
        <dsp:cNvPr id="0" name=""/>
        <dsp:cNvSpPr/>
      </dsp:nvSpPr>
      <dsp:spPr>
        <a:xfrm>
          <a:off x="2429246" y="1410450"/>
          <a:ext cx="2038610" cy="824358"/>
        </a:xfrm>
        <a:prstGeom prst="rect">
          <a:avLst/>
        </a:prstGeom>
        <a:solidFill>
          <a:schemeClr val="bg1"/>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1" i="0" u="sng" strike="noStrike" kern="1200" cap="none" normalizeH="0" baseline="0" dirty="0" smtClean="0">
            <a:ln/>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charset="0"/>
              <a:cs typeface="Arial" charset="0"/>
            </a:rPr>
            <a:t>Licensing </a:t>
          </a:r>
          <a:br>
            <a:rPr kumimoji="0" lang="en-CA" altLang="en-US" sz="1200" b="1" i="0" u="sng" strike="noStrike" kern="1200" cap="none" normalizeH="0" baseline="0" dirty="0" smtClean="0">
              <a:ln/>
              <a:effectLst/>
              <a:latin typeface="Arial" charset="0"/>
              <a:cs typeface="Arial" charset="0"/>
            </a:rPr>
          </a:br>
          <a:r>
            <a:rPr kumimoji="0" lang="en-CA" altLang="en-US" sz="1200" b="1" i="0" u="none" strike="noStrike" kern="1200" cap="none" normalizeH="0" baseline="0" dirty="0" smtClean="0">
              <a:ln/>
              <a:effectLst/>
              <a:latin typeface="Arial" charset="0"/>
              <a:cs typeface="Arial" charset="0"/>
            </a:rPr>
            <a:t>&amp;</a:t>
          </a:r>
          <a:r>
            <a:rPr kumimoji="0" lang="en-CA" altLang="en-US" sz="1200" b="1" i="0" u="sng" strike="noStrike" kern="1200" cap="none" normalizeH="0" baseline="0" dirty="0" smtClean="0">
              <a:ln/>
              <a:effectLst/>
              <a:latin typeface="Arial"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charset="0"/>
              <a:cs typeface="Arial" charset="0"/>
            </a:rPr>
            <a:t>Inspections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charset="0"/>
            <a:cs typeface="Arial" charset="0"/>
          </a:endParaRPr>
        </a:p>
      </dsp:txBody>
      <dsp:txXfrm>
        <a:off x="2429246" y="1410450"/>
        <a:ext cx="2038610" cy="824358"/>
      </dsp:txXfrm>
    </dsp:sp>
    <dsp:sp modelId="{EF289776-076A-4D76-A7A4-E6584F53F3DD}">
      <dsp:nvSpPr>
        <dsp:cNvPr id="0" name=""/>
        <dsp:cNvSpPr/>
      </dsp:nvSpPr>
      <dsp:spPr>
        <a:xfrm>
          <a:off x="403856" y="3691287"/>
          <a:ext cx="1764766" cy="768471"/>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pitchFamily="34" charset="0"/>
              <a:cs typeface="Arial" pitchFamily="34" charset="0"/>
            </a:rPr>
            <a:t>Pacific Region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kern="1200" cap="none" normalizeH="0" baseline="0" dirty="0" smtClean="0">
              <a:ln/>
              <a:effectLst/>
              <a:latin typeface="Arial" pitchFamily="34" charset="0"/>
              <a:cs typeface="Arial" pitchFamily="34" charset="0"/>
            </a:rPr>
            <a:t>British Columbia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kern="1200" cap="none" normalizeH="0" baseline="0" dirty="0" smtClean="0">
              <a:ln/>
              <a:effectLst/>
              <a:latin typeface="Arial" pitchFamily="34" charset="0"/>
              <a:cs typeface="Arial" pitchFamily="34" charset="0"/>
            </a:rPr>
            <a:t>Yukon</a:t>
          </a:r>
        </a:p>
      </dsp:txBody>
      <dsp:txXfrm>
        <a:off x="403856" y="3691287"/>
        <a:ext cx="1764766" cy="768471"/>
      </dsp:txXfrm>
    </dsp:sp>
    <dsp:sp modelId="{C94302B3-B554-45F0-89FF-CE786F0A4C96}">
      <dsp:nvSpPr>
        <dsp:cNvPr id="0" name=""/>
        <dsp:cNvSpPr/>
      </dsp:nvSpPr>
      <dsp:spPr>
        <a:xfrm>
          <a:off x="2411155" y="3696776"/>
          <a:ext cx="1930259" cy="803671"/>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pitchFamily="34" charset="0"/>
              <a:cs typeface="Arial" pitchFamily="34" charset="0"/>
            </a:rPr>
            <a:t>Western Region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kern="1200" cap="none" normalizeH="0" baseline="0" dirty="0" smtClean="0">
              <a:ln/>
              <a:effectLst/>
              <a:latin typeface="Arial" pitchFamily="34" charset="0"/>
              <a:cs typeface="Arial" pitchFamily="34" charset="0"/>
            </a:rPr>
            <a:t>Alberta / Saskatchewan /  Northwest Territories</a:t>
          </a:r>
        </a:p>
      </dsp:txBody>
      <dsp:txXfrm>
        <a:off x="2411155" y="3696776"/>
        <a:ext cx="1930259" cy="803671"/>
      </dsp:txXfrm>
    </dsp:sp>
    <dsp:sp modelId="{3F4710CE-07AF-41EA-96A8-AD194EFD91D0}">
      <dsp:nvSpPr>
        <dsp:cNvPr id="0" name=""/>
        <dsp:cNvSpPr/>
      </dsp:nvSpPr>
      <dsp:spPr>
        <a:xfrm>
          <a:off x="4553246" y="3696776"/>
          <a:ext cx="1607343" cy="803671"/>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pitchFamily="34" charset="0"/>
              <a:cs typeface="Arial" pitchFamily="34" charset="0"/>
            </a:rPr>
            <a:t>Headquarters</a:t>
          </a:r>
          <a:endParaRPr kumimoji="0" lang="en-CA" altLang="en-US" sz="1200" b="0" i="0" u="none" strike="noStrike" kern="1200"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kern="1200" cap="none" normalizeH="0" baseline="0" dirty="0" smtClean="0">
              <a:ln/>
              <a:effectLst/>
              <a:latin typeface="Arial" pitchFamily="34" charset="0"/>
              <a:cs typeface="Arial" pitchFamily="34" charset="0"/>
            </a:rPr>
            <a:t>Ontario / </a:t>
          </a:r>
          <a:br>
            <a:rPr kumimoji="0" lang="en-CA" altLang="en-US" sz="1200" b="0" i="0" u="none" strike="noStrike" kern="1200" cap="none" normalizeH="0" baseline="0" dirty="0" smtClean="0">
              <a:ln/>
              <a:effectLst/>
              <a:latin typeface="Arial" pitchFamily="34" charset="0"/>
              <a:cs typeface="Arial" pitchFamily="34" charset="0"/>
            </a:rPr>
          </a:br>
          <a:r>
            <a:rPr kumimoji="0" lang="en-CA" altLang="en-US" sz="1200" b="0" i="0" u="none" strike="noStrike" kern="1200" cap="none" normalizeH="0" baseline="0" dirty="0" smtClean="0">
              <a:ln/>
              <a:effectLst/>
              <a:latin typeface="Arial" pitchFamily="34" charset="0"/>
              <a:cs typeface="Arial" pitchFamily="34" charset="0"/>
            </a:rPr>
            <a:t>Manitoba</a:t>
          </a:r>
          <a:endParaRPr kumimoji="0" lang="en-CA" altLang="en-US" sz="1200" b="1" i="0" u="sng" strike="noStrike" kern="1200" cap="none" normalizeH="0" baseline="0" dirty="0" smtClean="0">
            <a:ln/>
            <a:effectLst/>
            <a:latin typeface="Arial" pitchFamily="34" charset="0"/>
            <a:cs typeface="Arial" pitchFamily="34" charset="0"/>
          </a:endParaRPr>
        </a:p>
      </dsp:txBody>
      <dsp:txXfrm>
        <a:off x="4553246" y="3696776"/>
        <a:ext cx="1607343" cy="803671"/>
      </dsp:txXfrm>
    </dsp:sp>
    <dsp:sp modelId="{D7C6E9A7-AA6F-48F1-B6C9-EA98075E396D}">
      <dsp:nvSpPr>
        <dsp:cNvPr id="0" name=""/>
        <dsp:cNvSpPr/>
      </dsp:nvSpPr>
      <dsp:spPr>
        <a:xfrm>
          <a:off x="6386389" y="3682920"/>
          <a:ext cx="1607343" cy="803671"/>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1" i="0" u="sng" strike="noStrike" kern="1200" cap="none" normalizeH="0" baseline="0" dirty="0" smtClean="0">
              <a:ln/>
              <a:effectLst/>
              <a:latin typeface="Arial" pitchFamily="34" charset="0"/>
              <a:cs typeface="Arial" pitchFamily="34" charset="0"/>
            </a:rPr>
            <a:t>Eastern Region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CA" altLang="en-US" sz="1200" b="0" i="0" u="none" strike="noStrike" kern="1200" cap="none" normalizeH="0" baseline="0" dirty="0" smtClean="0">
            <a:ln/>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1200" b="0" i="0" u="none" strike="noStrike" kern="1200" cap="none" normalizeH="0" baseline="0" dirty="0" smtClean="0">
              <a:ln/>
              <a:effectLst/>
              <a:latin typeface="Arial" pitchFamily="34" charset="0"/>
              <a:cs typeface="Arial" pitchFamily="34" charset="0"/>
            </a:rPr>
            <a:t>Quebec / Nunavut / Atlantic Provinces</a:t>
          </a:r>
        </a:p>
      </dsp:txBody>
      <dsp:txXfrm>
        <a:off x="6386389" y="3682920"/>
        <a:ext cx="1607343" cy="803671"/>
      </dsp:txXfrm>
    </dsp:sp>
    <dsp:sp modelId="{8884CC29-847E-4049-9196-17A232C07280}">
      <dsp:nvSpPr>
        <dsp:cNvPr id="0" name=""/>
        <dsp:cNvSpPr/>
      </dsp:nvSpPr>
      <dsp:spPr>
        <a:xfrm>
          <a:off x="1741471" y="2579375"/>
          <a:ext cx="1607343" cy="728335"/>
        </a:xfrm>
        <a:prstGeom prst="rect">
          <a:avLst/>
        </a:prstGeom>
        <a:solidFill>
          <a:schemeClr val="lt1">
            <a:hueOff val="0"/>
            <a:satOff val="0"/>
            <a:lumOff val="0"/>
            <a:alphaOff val="0"/>
          </a:schemeClr>
        </a:solidFill>
        <a:ln w="38100" cap="flat" cmpd="sng" algn="ctr">
          <a:solidFill>
            <a:srgbClr val="B400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100000"/>
            </a:lnSpc>
            <a:spcBef>
              <a:spcPct val="0"/>
            </a:spcBef>
            <a:spcAft>
              <a:spcPct val="35000"/>
            </a:spcAft>
          </a:pPr>
          <a:r>
            <a:rPr lang="en-CA" sz="1200" b="1" u="sng" kern="1200" dirty="0" smtClean="0">
              <a:latin typeface="Arial" pitchFamily="34" charset="0"/>
              <a:cs typeface="Arial" pitchFamily="34" charset="0"/>
            </a:rPr>
            <a:t>Operational Policies</a:t>
          </a:r>
        </a:p>
        <a:p>
          <a:pPr lvl="0" algn="ctr" defTabSz="533400">
            <a:lnSpc>
              <a:spcPct val="100000"/>
            </a:lnSpc>
            <a:spcBef>
              <a:spcPct val="0"/>
            </a:spcBef>
            <a:spcAft>
              <a:spcPct val="35000"/>
            </a:spcAft>
          </a:pPr>
          <a:endParaRPr lang="en-CA" sz="800" kern="1200" dirty="0" smtClean="0">
            <a:latin typeface="Arial" pitchFamily="34" charset="0"/>
            <a:cs typeface="Arial" pitchFamily="34" charset="0"/>
          </a:endParaRPr>
        </a:p>
      </dsp:txBody>
      <dsp:txXfrm>
        <a:off x="1741471" y="2579375"/>
        <a:ext cx="1607343" cy="72833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6" tIns="46243" rIns="92486" bIns="46243" rtlCol="0"/>
          <a:lstStyle>
            <a:lvl1pPr algn="l">
              <a:defRPr sz="1200"/>
            </a:lvl1pPr>
          </a:lstStyle>
          <a:p>
            <a:endParaRPr lang="en-CA"/>
          </a:p>
        </p:txBody>
      </p:sp>
      <p:sp>
        <p:nvSpPr>
          <p:cNvPr id="3" name="Date Placeholder 2"/>
          <p:cNvSpPr>
            <a:spLocks noGrp="1"/>
          </p:cNvSpPr>
          <p:nvPr>
            <p:ph type="dt" idx="1"/>
          </p:nvPr>
        </p:nvSpPr>
        <p:spPr>
          <a:xfrm>
            <a:off x="3936769" y="0"/>
            <a:ext cx="3011699" cy="461804"/>
          </a:xfrm>
          <a:prstGeom prst="rect">
            <a:avLst/>
          </a:prstGeom>
        </p:spPr>
        <p:txBody>
          <a:bodyPr vert="horz" lIns="92486" tIns="46243" rIns="92486" bIns="46243" rtlCol="0"/>
          <a:lstStyle>
            <a:lvl1pPr algn="r">
              <a:defRPr sz="1200"/>
            </a:lvl1pPr>
          </a:lstStyle>
          <a:p>
            <a:fld id="{C9BAF7B6-94FB-4458-8BAB-706F985427F5}" type="datetimeFigureOut">
              <a:rPr lang="en-CA" smtClean="0"/>
              <a:t>16/11/2017</a:t>
            </a:fld>
            <a:endParaRPr lang="en-CA"/>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6" tIns="46243" rIns="92486" bIns="46243" rtlCol="0" anchor="ctr"/>
          <a:lstStyle/>
          <a:p>
            <a:endParaRPr lang="en-CA"/>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6" tIns="46243" rIns="92486" bIns="4624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8"/>
            <a:ext cx="3011699" cy="461804"/>
          </a:xfrm>
          <a:prstGeom prst="rect">
            <a:avLst/>
          </a:prstGeom>
        </p:spPr>
        <p:txBody>
          <a:bodyPr vert="horz" lIns="92486" tIns="46243" rIns="92486" bIns="46243" rtlCol="0" anchor="b"/>
          <a:lstStyle>
            <a:lvl1pPr algn="l">
              <a:defRPr sz="1200"/>
            </a:lvl1pPr>
          </a:lstStyle>
          <a:p>
            <a:endParaRPr lang="en-CA"/>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86" tIns="46243" rIns="92486" bIns="46243" rtlCol="0" anchor="b"/>
          <a:lstStyle>
            <a:lvl1pPr algn="r">
              <a:defRPr sz="1200"/>
            </a:lvl1pPr>
          </a:lstStyle>
          <a:p>
            <a:fld id="{4A8AECAE-EA66-4863-8E74-50DA76CE29B1}" type="slidenum">
              <a:rPr lang="en-CA" smtClean="0"/>
              <a:t>‹#›</a:t>
            </a:fld>
            <a:endParaRPr lang="en-CA"/>
          </a:p>
        </p:txBody>
      </p:sp>
    </p:spTree>
    <p:extLst>
      <p:ext uri="{BB962C8B-B14F-4D97-AF65-F5344CB8AC3E}">
        <p14:creationId xmlns:p14="http://schemas.microsoft.com/office/powerpoint/2010/main" val="1076648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39F22762-E9ED-4A38-BD34-9957FD565958}" type="slidenum">
              <a:rPr lang="en-US" altLang="en-US">
                <a:latin typeface="Arial" pitchFamily="34" charset="0"/>
              </a:rPr>
              <a:pPr>
                <a:spcBef>
                  <a:spcPct val="0"/>
                </a:spcBef>
              </a:pPr>
              <a:t>1</a:t>
            </a:fld>
            <a:endParaRPr lang="en-US" altLang="en-US">
              <a:latin typeface="Arial" pitchFamily="34" charset="0"/>
            </a:endParaRPr>
          </a:p>
        </p:txBody>
      </p:sp>
      <p:sp>
        <p:nvSpPr>
          <p:cNvPr id="49155" name="Rectangle 2"/>
          <p:cNvSpPr>
            <a:spLocks noGrp="1" noRot="1" noChangeAspect="1" noChangeArrowheads="1" noTextEdit="1"/>
          </p:cNvSpPr>
          <p:nvPr>
            <p:ph type="sldImg"/>
          </p:nvPr>
        </p:nvSpPr>
        <p:spPr bwMode="auto">
          <a:xfrm>
            <a:off x="1177925" y="692150"/>
            <a:ext cx="4616450" cy="3462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xfrm>
            <a:off x="927102" y="4387852"/>
            <a:ext cx="509587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latin typeface="Arial" pitchFamily="34" charset="0"/>
            </a:endParaRPr>
          </a:p>
        </p:txBody>
      </p:sp>
    </p:spTree>
    <p:extLst>
      <p:ext uri="{BB962C8B-B14F-4D97-AF65-F5344CB8AC3E}">
        <p14:creationId xmlns:p14="http://schemas.microsoft.com/office/powerpoint/2010/main" val="286532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36608C39-86D2-46AD-920D-19E53FDF9C0B}" type="slidenum">
              <a:rPr lang="en-CA" altLang="en-US"/>
              <a:pPr>
                <a:spcBef>
                  <a:spcPct val="0"/>
                </a:spcBef>
              </a:pPr>
              <a:t>44</a:t>
            </a:fld>
            <a:endParaRPr lang="en-CA" altLang="en-US"/>
          </a:p>
        </p:txBody>
      </p:sp>
    </p:spTree>
    <p:extLst>
      <p:ext uri="{BB962C8B-B14F-4D97-AF65-F5344CB8AC3E}">
        <p14:creationId xmlns:p14="http://schemas.microsoft.com/office/powerpoint/2010/main" val="65488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B1303CBB-9A25-46FB-A8D7-9B4F60FAE9E7}" type="slidenum">
              <a:rPr lang="en-CA" altLang="en-US"/>
              <a:pPr>
                <a:spcBef>
                  <a:spcPct val="0"/>
                </a:spcBef>
              </a:pPr>
              <a:t>45</a:t>
            </a:fld>
            <a:endParaRPr lang="en-CA" altLang="en-US"/>
          </a:p>
        </p:txBody>
      </p:sp>
    </p:spTree>
    <p:extLst>
      <p:ext uri="{BB962C8B-B14F-4D97-AF65-F5344CB8AC3E}">
        <p14:creationId xmlns:p14="http://schemas.microsoft.com/office/powerpoint/2010/main" val="3744255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3B9265BE-754A-4D74-8ED1-661AB0DB76AE}" type="slidenum">
              <a:rPr lang="en-CA" altLang="en-US"/>
              <a:pPr>
                <a:spcBef>
                  <a:spcPct val="0"/>
                </a:spcBef>
              </a:pPr>
              <a:t>46</a:t>
            </a:fld>
            <a:endParaRPr lang="en-CA" altLang="en-US"/>
          </a:p>
        </p:txBody>
      </p:sp>
    </p:spTree>
    <p:extLst>
      <p:ext uri="{BB962C8B-B14F-4D97-AF65-F5344CB8AC3E}">
        <p14:creationId xmlns:p14="http://schemas.microsoft.com/office/powerpoint/2010/main" val="1839807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11661CD0-D234-4FD0-84A9-3DCF205F99C9}" type="slidenum">
              <a:rPr lang="en-CA" altLang="en-US"/>
              <a:pPr>
                <a:spcBef>
                  <a:spcPct val="0"/>
                </a:spcBef>
              </a:pPr>
              <a:t>47</a:t>
            </a:fld>
            <a:endParaRPr lang="en-CA" altLang="en-US"/>
          </a:p>
        </p:txBody>
      </p:sp>
    </p:spTree>
    <p:extLst>
      <p:ext uri="{BB962C8B-B14F-4D97-AF65-F5344CB8AC3E}">
        <p14:creationId xmlns:p14="http://schemas.microsoft.com/office/powerpoint/2010/main" val="2482623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36608C39-86D2-46AD-920D-19E53FDF9C0B}" type="slidenum">
              <a:rPr lang="en-CA" altLang="en-US"/>
              <a:pPr>
                <a:spcBef>
                  <a:spcPct val="0"/>
                </a:spcBef>
              </a:pPr>
              <a:t>48</a:t>
            </a:fld>
            <a:endParaRPr lang="en-CA" altLang="en-US"/>
          </a:p>
        </p:txBody>
      </p:sp>
    </p:spTree>
    <p:extLst>
      <p:ext uri="{BB962C8B-B14F-4D97-AF65-F5344CB8AC3E}">
        <p14:creationId xmlns:p14="http://schemas.microsoft.com/office/powerpoint/2010/main" val="709097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10" indent="-280948">
              <a:spcBef>
                <a:spcPct val="30000"/>
              </a:spcBef>
              <a:defRPr sz="1200">
                <a:solidFill>
                  <a:schemeClr val="tx1"/>
                </a:solidFill>
                <a:latin typeface="Calibri" pitchFamily="34" charset="0"/>
              </a:defRPr>
            </a:lvl2pPr>
            <a:lvl3pPr marL="1131728" indent="-223805">
              <a:spcBef>
                <a:spcPct val="30000"/>
              </a:spcBef>
              <a:defRPr sz="1200">
                <a:solidFill>
                  <a:schemeClr val="tx1"/>
                </a:solidFill>
                <a:latin typeface="Calibri" pitchFamily="34" charset="0"/>
              </a:defRPr>
            </a:lvl3pPr>
            <a:lvl4pPr marL="1585690" indent="-223805">
              <a:spcBef>
                <a:spcPct val="30000"/>
              </a:spcBef>
              <a:defRPr sz="1200">
                <a:solidFill>
                  <a:schemeClr val="tx1"/>
                </a:solidFill>
                <a:latin typeface="Calibri" pitchFamily="34" charset="0"/>
              </a:defRPr>
            </a:lvl4pPr>
            <a:lvl5pPr marL="2039651" indent="-223805">
              <a:spcBef>
                <a:spcPct val="30000"/>
              </a:spcBef>
              <a:defRPr sz="1200">
                <a:solidFill>
                  <a:schemeClr val="tx1"/>
                </a:solidFill>
                <a:latin typeface="Calibri" pitchFamily="34" charset="0"/>
              </a:defRPr>
            </a:lvl5pPr>
            <a:lvl6pPr marL="2496787" indent="-223805" defTabSz="457136" eaLnBrk="0" fontAlgn="base" hangingPunct="0">
              <a:spcBef>
                <a:spcPct val="30000"/>
              </a:spcBef>
              <a:spcAft>
                <a:spcPct val="0"/>
              </a:spcAft>
              <a:defRPr sz="1200">
                <a:solidFill>
                  <a:schemeClr val="tx1"/>
                </a:solidFill>
                <a:latin typeface="Calibri" pitchFamily="34" charset="0"/>
              </a:defRPr>
            </a:lvl6pPr>
            <a:lvl7pPr marL="2953923" indent="-223805" defTabSz="457136" eaLnBrk="0" fontAlgn="base" hangingPunct="0">
              <a:spcBef>
                <a:spcPct val="30000"/>
              </a:spcBef>
              <a:spcAft>
                <a:spcPct val="0"/>
              </a:spcAft>
              <a:defRPr sz="1200">
                <a:solidFill>
                  <a:schemeClr val="tx1"/>
                </a:solidFill>
                <a:latin typeface="Calibri" pitchFamily="34" charset="0"/>
              </a:defRPr>
            </a:lvl7pPr>
            <a:lvl8pPr marL="3411058" indent="-223805" defTabSz="457136" eaLnBrk="0" fontAlgn="base" hangingPunct="0">
              <a:spcBef>
                <a:spcPct val="30000"/>
              </a:spcBef>
              <a:spcAft>
                <a:spcPct val="0"/>
              </a:spcAft>
              <a:defRPr sz="1200">
                <a:solidFill>
                  <a:schemeClr val="tx1"/>
                </a:solidFill>
                <a:latin typeface="Calibri" pitchFamily="34" charset="0"/>
              </a:defRPr>
            </a:lvl8pPr>
            <a:lvl9pPr marL="3868193" indent="-223805" defTabSz="457136" eaLnBrk="0" fontAlgn="base" hangingPunct="0">
              <a:spcBef>
                <a:spcPct val="30000"/>
              </a:spcBef>
              <a:spcAft>
                <a:spcPct val="0"/>
              </a:spcAft>
              <a:defRPr sz="1200">
                <a:solidFill>
                  <a:schemeClr val="tx1"/>
                </a:solidFill>
                <a:latin typeface="Calibri" pitchFamily="34" charset="0"/>
              </a:defRPr>
            </a:lvl9pPr>
          </a:lstStyle>
          <a:p>
            <a:pPr>
              <a:spcBef>
                <a:spcPct val="0"/>
              </a:spcBef>
            </a:pPr>
            <a:fld id="{36608C39-86D2-46AD-920D-19E53FDF9C0B}" type="slidenum">
              <a:rPr lang="en-CA" altLang="en-US"/>
              <a:pPr>
                <a:spcBef>
                  <a:spcPct val="0"/>
                </a:spcBef>
              </a:pPr>
              <a:t>49</a:t>
            </a:fld>
            <a:endParaRPr lang="en-CA" altLang="en-US" dirty="0"/>
          </a:p>
        </p:txBody>
      </p:sp>
    </p:spTree>
    <p:extLst>
      <p:ext uri="{BB962C8B-B14F-4D97-AF65-F5344CB8AC3E}">
        <p14:creationId xmlns:p14="http://schemas.microsoft.com/office/powerpoint/2010/main" val="4057578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EA9357CF-92DB-4894-A07F-E162F8AA56D5}" type="slidenum">
              <a:rPr lang="en-CA" altLang="en-US"/>
              <a:pPr>
                <a:spcBef>
                  <a:spcPct val="0"/>
                </a:spcBef>
              </a:pPr>
              <a:t>55</a:t>
            </a:fld>
            <a:endParaRPr lang="en-CA" altLang="en-US"/>
          </a:p>
        </p:txBody>
      </p:sp>
    </p:spTree>
    <p:extLst>
      <p:ext uri="{BB962C8B-B14F-4D97-AF65-F5344CB8AC3E}">
        <p14:creationId xmlns:p14="http://schemas.microsoft.com/office/powerpoint/2010/main" val="1042282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0C3AD1E3-50B5-482C-9745-0DC033E7E8AF}" type="slidenum">
              <a:rPr lang="en-CA" altLang="en-US"/>
              <a:pPr>
                <a:spcBef>
                  <a:spcPct val="0"/>
                </a:spcBef>
              </a:pPr>
              <a:t>56</a:t>
            </a:fld>
            <a:endParaRPr lang="en-CA" altLang="en-US"/>
          </a:p>
        </p:txBody>
      </p:sp>
    </p:spTree>
    <p:extLst>
      <p:ext uri="{BB962C8B-B14F-4D97-AF65-F5344CB8AC3E}">
        <p14:creationId xmlns:p14="http://schemas.microsoft.com/office/powerpoint/2010/main" val="1144353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7A623F7D-297D-495F-8996-DEAFE96F91B6}" type="slidenum">
              <a:rPr lang="en-CA" altLang="en-US"/>
              <a:pPr>
                <a:spcBef>
                  <a:spcPct val="0"/>
                </a:spcBef>
              </a:pPr>
              <a:t>57</a:t>
            </a:fld>
            <a:endParaRPr lang="en-CA" altLang="en-US"/>
          </a:p>
        </p:txBody>
      </p:sp>
    </p:spTree>
    <p:extLst>
      <p:ext uri="{BB962C8B-B14F-4D97-AF65-F5344CB8AC3E}">
        <p14:creationId xmlns:p14="http://schemas.microsoft.com/office/powerpoint/2010/main" val="4034573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5D51372E-BB05-46F0-B573-4BE54002687A}" type="slidenum">
              <a:rPr lang="en-CA" altLang="en-US"/>
              <a:pPr>
                <a:spcBef>
                  <a:spcPct val="0"/>
                </a:spcBef>
              </a:pPr>
              <a:t>58</a:t>
            </a:fld>
            <a:endParaRPr lang="en-CA" altLang="en-US"/>
          </a:p>
        </p:txBody>
      </p:sp>
    </p:spTree>
    <p:extLst>
      <p:ext uri="{BB962C8B-B14F-4D97-AF65-F5344CB8AC3E}">
        <p14:creationId xmlns:p14="http://schemas.microsoft.com/office/powerpoint/2010/main" val="59111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A8D249A3-EE26-4BDD-9398-7B2DFD7309BB}" type="slidenum">
              <a:rPr lang="en-CA" altLang="en-US"/>
              <a:pPr>
                <a:spcBef>
                  <a:spcPct val="0"/>
                </a:spcBef>
              </a:pPr>
              <a:t>2</a:t>
            </a:fld>
            <a:endParaRPr lang="en-CA" altLang="en-US"/>
          </a:p>
        </p:txBody>
      </p:sp>
    </p:spTree>
    <p:extLst>
      <p:ext uri="{BB962C8B-B14F-4D97-AF65-F5344CB8AC3E}">
        <p14:creationId xmlns:p14="http://schemas.microsoft.com/office/powerpoint/2010/main" val="2747821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C11C23CF-2225-46CA-BFF9-959E168FF8E2}" type="slidenum">
              <a:rPr lang="en-CA" altLang="en-US"/>
              <a:pPr>
                <a:spcBef>
                  <a:spcPct val="0"/>
                </a:spcBef>
              </a:pPr>
              <a:t>59</a:t>
            </a:fld>
            <a:endParaRPr lang="en-CA" altLang="en-US"/>
          </a:p>
        </p:txBody>
      </p:sp>
    </p:spTree>
    <p:extLst>
      <p:ext uri="{BB962C8B-B14F-4D97-AF65-F5344CB8AC3E}">
        <p14:creationId xmlns:p14="http://schemas.microsoft.com/office/powerpoint/2010/main" val="3859287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F74312A0-A2B8-436D-A1A6-2F082B3E3F2B}" type="slidenum">
              <a:rPr lang="en-CA" altLang="en-US"/>
              <a:pPr>
                <a:spcBef>
                  <a:spcPct val="0"/>
                </a:spcBef>
              </a:pPr>
              <a:t>60</a:t>
            </a:fld>
            <a:endParaRPr lang="en-CA" altLang="en-US"/>
          </a:p>
        </p:txBody>
      </p:sp>
    </p:spTree>
    <p:extLst>
      <p:ext uri="{BB962C8B-B14F-4D97-AF65-F5344CB8AC3E}">
        <p14:creationId xmlns:p14="http://schemas.microsoft.com/office/powerpoint/2010/main" val="4055474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90" indent="-280980">
              <a:spcBef>
                <a:spcPct val="30000"/>
              </a:spcBef>
              <a:defRPr sz="1200">
                <a:solidFill>
                  <a:schemeClr val="tx1"/>
                </a:solidFill>
                <a:latin typeface="Calibri" pitchFamily="34" charset="0"/>
              </a:defRPr>
            </a:lvl2pPr>
            <a:lvl3pPr marL="1131852" indent="-223831">
              <a:spcBef>
                <a:spcPct val="30000"/>
              </a:spcBef>
              <a:defRPr sz="1200">
                <a:solidFill>
                  <a:schemeClr val="tx1"/>
                </a:solidFill>
                <a:latin typeface="Calibri" pitchFamily="34" charset="0"/>
              </a:defRPr>
            </a:lvl3pPr>
            <a:lvl4pPr marL="1585864" indent="-223831">
              <a:spcBef>
                <a:spcPct val="30000"/>
              </a:spcBef>
              <a:defRPr sz="1200">
                <a:solidFill>
                  <a:schemeClr val="tx1"/>
                </a:solidFill>
                <a:latin typeface="Calibri" pitchFamily="34" charset="0"/>
              </a:defRPr>
            </a:lvl4pPr>
            <a:lvl5pPr marL="2039875" indent="-223831">
              <a:spcBef>
                <a:spcPct val="30000"/>
              </a:spcBef>
              <a:defRPr sz="1200">
                <a:solidFill>
                  <a:schemeClr val="tx1"/>
                </a:solidFill>
                <a:latin typeface="Calibri" pitchFamily="34" charset="0"/>
              </a:defRPr>
            </a:lvl5pPr>
            <a:lvl6pPr marL="2497061" indent="-223831" defTabSz="457186" eaLnBrk="0" fontAlgn="base" hangingPunct="0">
              <a:spcBef>
                <a:spcPct val="30000"/>
              </a:spcBef>
              <a:spcAft>
                <a:spcPct val="0"/>
              </a:spcAft>
              <a:defRPr sz="1200">
                <a:solidFill>
                  <a:schemeClr val="tx1"/>
                </a:solidFill>
                <a:latin typeface="Calibri" pitchFamily="34" charset="0"/>
              </a:defRPr>
            </a:lvl6pPr>
            <a:lvl7pPr marL="2954247" indent="-223831" defTabSz="457186" eaLnBrk="0" fontAlgn="base" hangingPunct="0">
              <a:spcBef>
                <a:spcPct val="30000"/>
              </a:spcBef>
              <a:spcAft>
                <a:spcPct val="0"/>
              </a:spcAft>
              <a:defRPr sz="1200">
                <a:solidFill>
                  <a:schemeClr val="tx1"/>
                </a:solidFill>
                <a:latin typeface="Calibri" pitchFamily="34" charset="0"/>
              </a:defRPr>
            </a:lvl7pPr>
            <a:lvl8pPr marL="3411431" indent="-223831" defTabSz="457186" eaLnBrk="0" fontAlgn="base" hangingPunct="0">
              <a:spcBef>
                <a:spcPct val="30000"/>
              </a:spcBef>
              <a:spcAft>
                <a:spcPct val="0"/>
              </a:spcAft>
              <a:defRPr sz="1200">
                <a:solidFill>
                  <a:schemeClr val="tx1"/>
                </a:solidFill>
                <a:latin typeface="Calibri" pitchFamily="34" charset="0"/>
              </a:defRPr>
            </a:lvl8pPr>
            <a:lvl9pPr marL="3868617" indent="-223831" defTabSz="457186" eaLnBrk="0" fontAlgn="base" hangingPunct="0">
              <a:spcBef>
                <a:spcPct val="30000"/>
              </a:spcBef>
              <a:spcAft>
                <a:spcPct val="0"/>
              </a:spcAft>
              <a:defRPr sz="1200">
                <a:solidFill>
                  <a:schemeClr val="tx1"/>
                </a:solidFill>
                <a:latin typeface="Calibri" pitchFamily="34" charset="0"/>
              </a:defRPr>
            </a:lvl9pPr>
          </a:lstStyle>
          <a:p>
            <a:pPr>
              <a:spcBef>
                <a:spcPct val="0"/>
              </a:spcBef>
            </a:pPr>
            <a:fld id="{30824040-EC4A-4CBB-9787-176B854E3BE9}" type="slidenum">
              <a:rPr lang="en-CA" altLang="en-US"/>
              <a:pPr>
                <a:spcBef>
                  <a:spcPct val="0"/>
                </a:spcBef>
              </a:pPr>
              <a:t>62</a:t>
            </a:fld>
            <a:endParaRPr lang="en-CA" altLang="en-US"/>
          </a:p>
        </p:txBody>
      </p:sp>
    </p:spTree>
    <p:extLst>
      <p:ext uri="{BB962C8B-B14F-4D97-AF65-F5344CB8AC3E}">
        <p14:creationId xmlns:p14="http://schemas.microsoft.com/office/powerpoint/2010/main" val="903959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90" indent="-280980">
              <a:spcBef>
                <a:spcPct val="30000"/>
              </a:spcBef>
              <a:defRPr sz="1200">
                <a:solidFill>
                  <a:schemeClr val="tx1"/>
                </a:solidFill>
                <a:latin typeface="Calibri" pitchFamily="34" charset="0"/>
              </a:defRPr>
            </a:lvl2pPr>
            <a:lvl3pPr marL="1131852" indent="-223831">
              <a:spcBef>
                <a:spcPct val="30000"/>
              </a:spcBef>
              <a:defRPr sz="1200">
                <a:solidFill>
                  <a:schemeClr val="tx1"/>
                </a:solidFill>
                <a:latin typeface="Calibri" pitchFamily="34" charset="0"/>
              </a:defRPr>
            </a:lvl3pPr>
            <a:lvl4pPr marL="1585864" indent="-223831">
              <a:spcBef>
                <a:spcPct val="30000"/>
              </a:spcBef>
              <a:defRPr sz="1200">
                <a:solidFill>
                  <a:schemeClr val="tx1"/>
                </a:solidFill>
                <a:latin typeface="Calibri" pitchFamily="34" charset="0"/>
              </a:defRPr>
            </a:lvl4pPr>
            <a:lvl5pPr marL="2039875" indent="-223831">
              <a:spcBef>
                <a:spcPct val="30000"/>
              </a:spcBef>
              <a:defRPr sz="1200">
                <a:solidFill>
                  <a:schemeClr val="tx1"/>
                </a:solidFill>
                <a:latin typeface="Calibri" pitchFamily="34" charset="0"/>
              </a:defRPr>
            </a:lvl5pPr>
            <a:lvl6pPr marL="2497061" indent="-223831" defTabSz="457186" eaLnBrk="0" fontAlgn="base" hangingPunct="0">
              <a:spcBef>
                <a:spcPct val="30000"/>
              </a:spcBef>
              <a:spcAft>
                <a:spcPct val="0"/>
              </a:spcAft>
              <a:defRPr sz="1200">
                <a:solidFill>
                  <a:schemeClr val="tx1"/>
                </a:solidFill>
                <a:latin typeface="Calibri" pitchFamily="34" charset="0"/>
              </a:defRPr>
            </a:lvl6pPr>
            <a:lvl7pPr marL="2954247" indent="-223831" defTabSz="457186" eaLnBrk="0" fontAlgn="base" hangingPunct="0">
              <a:spcBef>
                <a:spcPct val="30000"/>
              </a:spcBef>
              <a:spcAft>
                <a:spcPct val="0"/>
              </a:spcAft>
              <a:defRPr sz="1200">
                <a:solidFill>
                  <a:schemeClr val="tx1"/>
                </a:solidFill>
                <a:latin typeface="Calibri" pitchFamily="34" charset="0"/>
              </a:defRPr>
            </a:lvl7pPr>
            <a:lvl8pPr marL="3411431" indent="-223831" defTabSz="457186" eaLnBrk="0" fontAlgn="base" hangingPunct="0">
              <a:spcBef>
                <a:spcPct val="30000"/>
              </a:spcBef>
              <a:spcAft>
                <a:spcPct val="0"/>
              </a:spcAft>
              <a:defRPr sz="1200">
                <a:solidFill>
                  <a:schemeClr val="tx1"/>
                </a:solidFill>
                <a:latin typeface="Calibri" pitchFamily="34" charset="0"/>
              </a:defRPr>
            </a:lvl8pPr>
            <a:lvl9pPr marL="3868617" indent="-223831" defTabSz="457186" eaLnBrk="0" fontAlgn="base" hangingPunct="0">
              <a:spcBef>
                <a:spcPct val="30000"/>
              </a:spcBef>
              <a:spcAft>
                <a:spcPct val="0"/>
              </a:spcAft>
              <a:defRPr sz="1200">
                <a:solidFill>
                  <a:schemeClr val="tx1"/>
                </a:solidFill>
                <a:latin typeface="Calibri" pitchFamily="34" charset="0"/>
              </a:defRPr>
            </a:lvl9pPr>
          </a:lstStyle>
          <a:p>
            <a:pPr>
              <a:spcBef>
                <a:spcPct val="0"/>
              </a:spcBef>
            </a:pPr>
            <a:fld id="{30824040-EC4A-4CBB-9787-176B854E3BE9}" type="slidenum">
              <a:rPr lang="en-CA" altLang="en-US"/>
              <a:pPr>
                <a:spcBef>
                  <a:spcPct val="0"/>
                </a:spcBef>
              </a:pPr>
              <a:t>63</a:t>
            </a:fld>
            <a:endParaRPr lang="en-CA" altLang="en-US"/>
          </a:p>
        </p:txBody>
      </p:sp>
    </p:spTree>
    <p:extLst>
      <p:ext uri="{BB962C8B-B14F-4D97-AF65-F5344CB8AC3E}">
        <p14:creationId xmlns:p14="http://schemas.microsoft.com/office/powerpoint/2010/main" val="81823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90" indent="-280980">
              <a:spcBef>
                <a:spcPct val="30000"/>
              </a:spcBef>
              <a:defRPr sz="1200">
                <a:solidFill>
                  <a:schemeClr val="tx1"/>
                </a:solidFill>
                <a:latin typeface="Calibri" pitchFamily="34" charset="0"/>
              </a:defRPr>
            </a:lvl2pPr>
            <a:lvl3pPr marL="1131852" indent="-223831">
              <a:spcBef>
                <a:spcPct val="30000"/>
              </a:spcBef>
              <a:defRPr sz="1200">
                <a:solidFill>
                  <a:schemeClr val="tx1"/>
                </a:solidFill>
                <a:latin typeface="Calibri" pitchFamily="34" charset="0"/>
              </a:defRPr>
            </a:lvl3pPr>
            <a:lvl4pPr marL="1585864" indent="-223831">
              <a:spcBef>
                <a:spcPct val="30000"/>
              </a:spcBef>
              <a:defRPr sz="1200">
                <a:solidFill>
                  <a:schemeClr val="tx1"/>
                </a:solidFill>
                <a:latin typeface="Calibri" pitchFamily="34" charset="0"/>
              </a:defRPr>
            </a:lvl4pPr>
            <a:lvl5pPr marL="2039875" indent="-223831">
              <a:spcBef>
                <a:spcPct val="30000"/>
              </a:spcBef>
              <a:defRPr sz="1200">
                <a:solidFill>
                  <a:schemeClr val="tx1"/>
                </a:solidFill>
                <a:latin typeface="Calibri" pitchFamily="34" charset="0"/>
              </a:defRPr>
            </a:lvl5pPr>
            <a:lvl6pPr marL="2497061" indent="-223831" defTabSz="457186" eaLnBrk="0" fontAlgn="base" hangingPunct="0">
              <a:spcBef>
                <a:spcPct val="30000"/>
              </a:spcBef>
              <a:spcAft>
                <a:spcPct val="0"/>
              </a:spcAft>
              <a:defRPr sz="1200">
                <a:solidFill>
                  <a:schemeClr val="tx1"/>
                </a:solidFill>
                <a:latin typeface="Calibri" pitchFamily="34" charset="0"/>
              </a:defRPr>
            </a:lvl6pPr>
            <a:lvl7pPr marL="2954247" indent="-223831" defTabSz="457186" eaLnBrk="0" fontAlgn="base" hangingPunct="0">
              <a:spcBef>
                <a:spcPct val="30000"/>
              </a:spcBef>
              <a:spcAft>
                <a:spcPct val="0"/>
              </a:spcAft>
              <a:defRPr sz="1200">
                <a:solidFill>
                  <a:schemeClr val="tx1"/>
                </a:solidFill>
                <a:latin typeface="Calibri" pitchFamily="34" charset="0"/>
              </a:defRPr>
            </a:lvl7pPr>
            <a:lvl8pPr marL="3411431" indent="-223831" defTabSz="457186" eaLnBrk="0" fontAlgn="base" hangingPunct="0">
              <a:spcBef>
                <a:spcPct val="30000"/>
              </a:spcBef>
              <a:spcAft>
                <a:spcPct val="0"/>
              </a:spcAft>
              <a:defRPr sz="1200">
                <a:solidFill>
                  <a:schemeClr val="tx1"/>
                </a:solidFill>
                <a:latin typeface="Calibri" pitchFamily="34" charset="0"/>
              </a:defRPr>
            </a:lvl8pPr>
            <a:lvl9pPr marL="3868617" indent="-223831" defTabSz="457186" eaLnBrk="0" fontAlgn="base" hangingPunct="0">
              <a:spcBef>
                <a:spcPct val="30000"/>
              </a:spcBef>
              <a:spcAft>
                <a:spcPct val="0"/>
              </a:spcAft>
              <a:defRPr sz="1200">
                <a:solidFill>
                  <a:schemeClr val="tx1"/>
                </a:solidFill>
                <a:latin typeface="Calibri" pitchFamily="34" charset="0"/>
              </a:defRPr>
            </a:lvl9pPr>
          </a:lstStyle>
          <a:p>
            <a:pPr>
              <a:spcBef>
                <a:spcPct val="0"/>
              </a:spcBef>
            </a:pPr>
            <a:fld id="{30824040-EC4A-4CBB-9787-176B854E3BE9}" type="slidenum">
              <a:rPr lang="en-CA" altLang="en-US"/>
              <a:pPr>
                <a:spcBef>
                  <a:spcPct val="0"/>
                </a:spcBef>
              </a:pPr>
              <a:t>64</a:t>
            </a:fld>
            <a:endParaRPr lang="en-CA" altLang="en-US"/>
          </a:p>
        </p:txBody>
      </p:sp>
    </p:spTree>
    <p:extLst>
      <p:ext uri="{BB962C8B-B14F-4D97-AF65-F5344CB8AC3E}">
        <p14:creationId xmlns:p14="http://schemas.microsoft.com/office/powerpoint/2010/main" val="3029132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90" indent="-280980">
              <a:spcBef>
                <a:spcPct val="30000"/>
              </a:spcBef>
              <a:defRPr sz="1200">
                <a:solidFill>
                  <a:schemeClr val="tx1"/>
                </a:solidFill>
                <a:latin typeface="Calibri" pitchFamily="34" charset="0"/>
              </a:defRPr>
            </a:lvl2pPr>
            <a:lvl3pPr marL="1131852" indent="-223831">
              <a:spcBef>
                <a:spcPct val="30000"/>
              </a:spcBef>
              <a:defRPr sz="1200">
                <a:solidFill>
                  <a:schemeClr val="tx1"/>
                </a:solidFill>
                <a:latin typeface="Calibri" pitchFamily="34" charset="0"/>
              </a:defRPr>
            </a:lvl3pPr>
            <a:lvl4pPr marL="1585864" indent="-223831">
              <a:spcBef>
                <a:spcPct val="30000"/>
              </a:spcBef>
              <a:defRPr sz="1200">
                <a:solidFill>
                  <a:schemeClr val="tx1"/>
                </a:solidFill>
                <a:latin typeface="Calibri" pitchFamily="34" charset="0"/>
              </a:defRPr>
            </a:lvl4pPr>
            <a:lvl5pPr marL="2039875" indent="-223831">
              <a:spcBef>
                <a:spcPct val="30000"/>
              </a:spcBef>
              <a:defRPr sz="1200">
                <a:solidFill>
                  <a:schemeClr val="tx1"/>
                </a:solidFill>
                <a:latin typeface="Calibri" pitchFamily="34" charset="0"/>
              </a:defRPr>
            </a:lvl5pPr>
            <a:lvl6pPr marL="2497061" indent="-223831" defTabSz="457186" eaLnBrk="0" fontAlgn="base" hangingPunct="0">
              <a:spcBef>
                <a:spcPct val="30000"/>
              </a:spcBef>
              <a:spcAft>
                <a:spcPct val="0"/>
              </a:spcAft>
              <a:defRPr sz="1200">
                <a:solidFill>
                  <a:schemeClr val="tx1"/>
                </a:solidFill>
                <a:latin typeface="Calibri" pitchFamily="34" charset="0"/>
              </a:defRPr>
            </a:lvl6pPr>
            <a:lvl7pPr marL="2954247" indent="-223831" defTabSz="457186" eaLnBrk="0" fontAlgn="base" hangingPunct="0">
              <a:spcBef>
                <a:spcPct val="30000"/>
              </a:spcBef>
              <a:spcAft>
                <a:spcPct val="0"/>
              </a:spcAft>
              <a:defRPr sz="1200">
                <a:solidFill>
                  <a:schemeClr val="tx1"/>
                </a:solidFill>
                <a:latin typeface="Calibri" pitchFamily="34" charset="0"/>
              </a:defRPr>
            </a:lvl7pPr>
            <a:lvl8pPr marL="3411431" indent="-223831" defTabSz="457186" eaLnBrk="0" fontAlgn="base" hangingPunct="0">
              <a:spcBef>
                <a:spcPct val="30000"/>
              </a:spcBef>
              <a:spcAft>
                <a:spcPct val="0"/>
              </a:spcAft>
              <a:defRPr sz="1200">
                <a:solidFill>
                  <a:schemeClr val="tx1"/>
                </a:solidFill>
                <a:latin typeface="Calibri" pitchFamily="34" charset="0"/>
              </a:defRPr>
            </a:lvl8pPr>
            <a:lvl9pPr marL="3868617" indent="-223831" defTabSz="457186" eaLnBrk="0" fontAlgn="base" hangingPunct="0">
              <a:spcBef>
                <a:spcPct val="30000"/>
              </a:spcBef>
              <a:spcAft>
                <a:spcPct val="0"/>
              </a:spcAft>
              <a:defRPr sz="1200">
                <a:solidFill>
                  <a:schemeClr val="tx1"/>
                </a:solidFill>
                <a:latin typeface="Calibri" pitchFamily="34" charset="0"/>
              </a:defRPr>
            </a:lvl9pPr>
          </a:lstStyle>
          <a:p>
            <a:pPr>
              <a:spcBef>
                <a:spcPct val="0"/>
              </a:spcBef>
            </a:pPr>
            <a:fld id="{30824040-EC4A-4CBB-9787-176B854E3BE9}" type="slidenum">
              <a:rPr lang="en-CA" altLang="en-US"/>
              <a:pPr>
                <a:spcBef>
                  <a:spcPct val="0"/>
                </a:spcBef>
              </a:pPr>
              <a:t>65</a:t>
            </a:fld>
            <a:endParaRPr lang="en-CA" altLang="en-US"/>
          </a:p>
        </p:txBody>
      </p:sp>
    </p:spTree>
    <p:extLst>
      <p:ext uri="{BB962C8B-B14F-4D97-AF65-F5344CB8AC3E}">
        <p14:creationId xmlns:p14="http://schemas.microsoft.com/office/powerpoint/2010/main" val="2245029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6A401854-E3DF-40F8-A942-47D56802C09E}" type="slidenum">
              <a:rPr lang="en-CA" altLang="en-US"/>
              <a:pPr>
                <a:spcBef>
                  <a:spcPct val="0"/>
                </a:spcBef>
              </a:pPr>
              <a:t>67</a:t>
            </a:fld>
            <a:endParaRPr lang="en-CA" altLang="en-US"/>
          </a:p>
        </p:txBody>
      </p:sp>
    </p:spTree>
    <p:extLst>
      <p:ext uri="{BB962C8B-B14F-4D97-AF65-F5344CB8AC3E}">
        <p14:creationId xmlns:p14="http://schemas.microsoft.com/office/powerpoint/2010/main" val="2620373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6A401854-E3DF-40F8-A942-47D56802C09E}" type="slidenum">
              <a:rPr lang="en-CA" altLang="en-US"/>
              <a:pPr>
                <a:spcBef>
                  <a:spcPct val="0"/>
                </a:spcBef>
              </a:pPr>
              <a:t>68</a:t>
            </a:fld>
            <a:endParaRPr lang="en-CA" altLang="en-US"/>
          </a:p>
        </p:txBody>
      </p:sp>
    </p:spTree>
    <p:extLst>
      <p:ext uri="{BB962C8B-B14F-4D97-AF65-F5344CB8AC3E}">
        <p14:creationId xmlns:p14="http://schemas.microsoft.com/office/powerpoint/2010/main" val="2725606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90" indent="-280980">
              <a:spcBef>
                <a:spcPct val="30000"/>
              </a:spcBef>
              <a:defRPr sz="1200">
                <a:solidFill>
                  <a:schemeClr val="tx1"/>
                </a:solidFill>
                <a:latin typeface="Calibri" pitchFamily="34" charset="0"/>
              </a:defRPr>
            </a:lvl2pPr>
            <a:lvl3pPr marL="1131852" indent="-223831">
              <a:spcBef>
                <a:spcPct val="30000"/>
              </a:spcBef>
              <a:defRPr sz="1200">
                <a:solidFill>
                  <a:schemeClr val="tx1"/>
                </a:solidFill>
                <a:latin typeface="Calibri" pitchFamily="34" charset="0"/>
              </a:defRPr>
            </a:lvl3pPr>
            <a:lvl4pPr marL="1585864" indent="-223831">
              <a:spcBef>
                <a:spcPct val="30000"/>
              </a:spcBef>
              <a:defRPr sz="1200">
                <a:solidFill>
                  <a:schemeClr val="tx1"/>
                </a:solidFill>
                <a:latin typeface="Calibri" pitchFamily="34" charset="0"/>
              </a:defRPr>
            </a:lvl4pPr>
            <a:lvl5pPr marL="2039875" indent="-223831">
              <a:spcBef>
                <a:spcPct val="30000"/>
              </a:spcBef>
              <a:defRPr sz="1200">
                <a:solidFill>
                  <a:schemeClr val="tx1"/>
                </a:solidFill>
                <a:latin typeface="Calibri" pitchFamily="34" charset="0"/>
              </a:defRPr>
            </a:lvl5pPr>
            <a:lvl6pPr marL="2497061" indent="-223831" defTabSz="457186" eaLnBrk="0" fontAlgn="base" hangingPunct="0">
              <a:spcBef>
                <a:spcPct val="30000"/>
              </a:spcBef>
              <a:spcAft>
                <a:spcPct val="0"/>
              </a:spcAft>
              <a:defRPr sz="1200">
                <a:solidFill>
                  <a:schemeClr val="tx1"/>
                </a:solidFill>
                <a:latin typeface="Calibri" pitchFamily="34" charset="0"/>
              </a:defRPr>
            </a:lvl6pPr>
            <a:lvl7pPr marL="2954247" indent="-223831" defTabSz="457186" eaLnBrk="0" fontAlgn="base" hangingPunct="0">
              <a:spcBef>
                <a:spcPct val="30000"/>
              </a:spcBef>
              <a:spcAft>
                <a:spcPct val="0"/>
              </a:spcAft>
              <a:defRPr sz="1200">
                <a:solidFill>
                  <a:schemeClr val="tx1"/>
                </a:solidFill>
                <a:latin typeface="Calibri" pitchFamily="34" charset="0"/>
              </a:defRPr>
            </a:lvl7pPr>
            <a:lvl8pPr marL="3411431" indent="-223831" defTabSz="457186" eaLnBrk="0" fontAlgn="base" hangingPunct="0">
              <a:spcBef>
                <a:spcPct val="30000"/>
              </a:spcBef>
              <a:spcAft>
                <a:spcPct val="0"/>
              </a:spcAft>
              <a:defRPr sz="1200">
                <a:solidFill>
                  <a:schemeClr val="tx1"/>
                </a:solidFill>
                <a:latin typeface="Calibri" pitchFamily="34" charset="0"/>
              </a:defRPr>
            </a:lvl8pPr>
            <a:lvl9pPr marL="3868617" indent="-223831" defTabSz="457186" eaLnBrk="0" fontAlgn="base" hangingPunct="0">
              <a:spcBef>
                <a:spcPct val="30000"/>
              </a:spcBef>
              <a:spcAft>
                <a:spcPct val="0"/>
              </a:spcAft>
              <a:defRPr sz="1200">
                <a:solidFill>
                  <a:schemeClr val="tx1"/>
                </a:solidFill>
                <a:latin typeface="Calibri" pitchFamily="34" charset="0"/>
              </a:defRPr>
            </a:lvl9pPr>
          </a:lstStyle>
          <a:p>
            <a:pPr>
              <a:spcBef>
                <a:spcPct val="0"/>
              </a:spcBef>
            </a:pPr>
            <a:fld id="{30824040-EC4A-4CBB-9787-176B854E3BE9}" type="slidenum">
              <a:rPr lang="en-CA" altLang="en-US"/>
              <a:pPr>
                <a:spcBef>
                  <a:spcPct val="0"/>
                </a:spcBef>
              </a:pPr>
              <a:t>69</a:t>
            </a:fld>
            <a:endParaRPr lang="en-CA" altLang="en-US"/>
          </a:p>
        </p:txBody>
      </p:sp>
    </p:spTree>
    <p:extLst>
      <p:ext uri="{BB962C8B-B14F-4D97-AF65-F5344CB8AC3E}">
        <p14:creationId xmlns:p14="http://schemas.microsoft.com/office/powerpoint/2010/main" val="3332356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6A401854-E3DF-40F8-A942-47D56802C09E}" type="slidenum">
              <a:rPr lang="en-CA" altLang="en-US"/>
              <a:pPr>
                <a:spcBef>
                  <a:spcPct val="0"/>
                </a:spcBef>
              </a:pPr>
              <a:t>70</a:t>
            </a:fld>
            <a:endParaRPr lang="en-CA" altLang="en-US"/>
          </a:p>
        </p:txBody>
      </p:sp>
    </p:spTree>
    <p:extLst>
      <p:ext uri="{BB962C8B-B14F-4D97-AF65-F5344CB8AC3E}">
        <p14:creationId xmlns:p14="http://schemas.microsoft.com/office/powerpoint/2010/main" val="474776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F99E369A-C8D2-4B08-9B1C-657998B2A6F0}" type="slidenum">
              <a:rPr lang="en-CA" altLang="en-US"/>
              <a:pPr>
                <a:spcBef>
                  <a:spcPct val="0"/>
                </a:spcBef>
              </a:pPr>
              <a:t>4</a:t>
            </a:fld>
            <a:endParaRPr lang="en-CA" altLang="en-US"/>
          </a:p>
        </p:txBody>
      </p:sp>
    </p:spTree>
    <p:extLst>
      <p:ext uri="{BB962C8B-B14F-4D97-AF65-F5344CB8AC3E}">
        <p14:creationId xmlns:p14="http://schemas.microsoft.com/office/powerpoint/2010/main" val="26830487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90" indent="-280980">
              <a:spcBef>
                <a:spcPct val="30000"/>
              </a:spcBef>
              <a:defRPr sz="1200">
                <a:solidFill>
                  <a:schemeClr val="tx1"/>
                </a:solidFill>
                <a:latin typeface="Calibri" pitchFamily="34" charset="0"/>
              </a:defRPr>
            </a:lvl2pPr>
            <a:lvl3pPr marL="1131852" indent="-223831">
              <a:spcBef>
                <a:spcPct val="30000"/>
              </a:spcBef>
              <a:defRPr sz="1200">
                <a:solidFill>
                  <a:schemeClr val="tx1"/>
                </a:solidFill>
                <a:latin typeface="Calibri" pitchFamily="34" charset="0"/>
              </a:defRPr>
            </a:lvl3pPr>
            <a:lvl4pPr marL="1585864" indent="-223831">
              <a:spcBef>
                <a:spcPct val="30000"/>
              </a:spcBef>
              <a:defRPr sz="1200">
                <a:solidFill>
                  <a:schemeClr val="tx1"/>
                </a:solidFill>
                <a:latin typeface="Calibri" pitchFamily="34" charset="0"/>
              </a:defRPr>
            </a:lvl4pPr>
            <a:lvl5pPr marL="2039875" indent="-223831">
              <a:spcBef>
                <a:spcPct val="30000"/>
              </a:spcBef>
              <a:defRPr sz="1200">
                <a:solidFill>
                  <a:schemeClr val="tx1"/>
                </a:solidFill>
                <a:latin typeface="Calibri" pitchFamily="34" charset="0"/>
              </a:defRPr>
            </a:lvl5pPr>
            <a:lvl6pPr marL="2497061" indent="-223831" defTabSz="457186" eaLnBrk="0" fontAlgn="base" hangingPunct="0">
              <a:spcBef>
                <a:spcPct val="30000"/>
              </a:spcBef>
              <a:spcAft>
                <a:spcPct val="0"/>
              </a:spcAft>
              <a:defRPr sz="1200">
                <a:solidFill>
                  <a:schemeClr val="tx1"/>
                </a:solidFill>
                <a:latin typeface="Calibri" pitchFamily="34" charset="0"/>
              </a:defRPr>
            </a:lvl6pPr>
            <a:lvl7pPr marL="2954247" indent="-223831" defTabSz="457186" eaLnBrk="0" fontAlgn="base" hangingPunct="0">
              <a:spcBef>
                <a:spcPct val="30000"/>
              </a:spcBef>
              <a:spcAft>
                <a:spcPct val="0"/>
              </a:spcAft>
              <a:defRPr sz="1200">
                <a:solidFill>
                  <a:schemeClr val="tx1"/>
                </a:solidFill>
                <a:latin typeface="Calibri" pitchFamily="34" charset="0"/>
              </a:defRPr>
            </a:lvl7pPr>
            <a:lvl8pPr marL="3411431" indent="-223831" defTabSz="457186" eaLnBrk="0" fontAlgn="base" hangingPunct="0">
              <a:spcBef>
                <a:spcPct val="30000"/>
              </a:spcBef>
              <a:spcAft>
                <a:spcPct val="0"/>
              </a:spcAft>
              <a:defRPr sz="1200">
                <a:solidFill>
                  <a:schemeClr val="tx1"/>
                </a:solidFill>
                <a:latin typeface="Calibri" pitchFamily="34" charset="0"/>
              </a:defRPr>
            </a:lvl8pPr>
            <a:lvl9pPr marL="3868617" indent="-223831" defTabSz="457186" eaLnBrk="0" fontAlgn="base" hangingPunct="0">
              <a:spcBef>
                <a:spcPct val="30000"/>
              </a:spcBef>
              <a:spcAft>
                <a:spcPct val="0"/>
              </a:spcAft>
              <a:defRPr sz="1200">
                <a:solidFill>
                  <a:schemeClr val="tx1"/>
                </a:solidFill>
                <a:latin typeface="Calibri" pitchFamily="34" charset="0"/>
              </a:defRPr>
            </a:lvl9pPr>
          </a:lstStyle>
          <a:p>
            <a:pPr>
              <a:spcBef>
                <a:spcPct val="0"/>
              </a:spcBef>
            </a:pPr>
            <a:fld id="{30824040-EC4A-4CBB-9787-176B854E3BE9}" type="slidenum">
              <a:rPr lang="en-CA" altLang="en-US"/>
              <a:pPr>
                <a:spcBef>
                  <a:spcPct val="0"/>
                </a:spcBef>
              </a:pPr>
              <a:t>71</a:t>
            </a:fld>
            <a:endParaRPr lang="en-CA" altLang="en-US"/>
          </a:p>
        </p:txBody>
      </p:sp>
    </p:spTree>
    <p:extLst>
      <p:ext uri="{BB962C8B-B14F-4D97-AF65-F5344CB8AC3E}">
        <p14:creationId xmlns:p14="http://schemas.microsoft.com/office/powerpoint/2010/main" val="3646359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90" indent="-280980">
              <a:spcBef>
                <a:spcPct val="30000"/>
              </a:spcBef>
              <a:defRPr sz="1200">
                <a:solidFill>
                  <a:schemeClr val="tx1"/>
                </a:solidFill>
                <a:latin typeface="Calibri" pitchFamily="34" charset="0"/>
              </a:defRPr>
            </a:lvl2pPr>
            <a:lvl3pPr marL="1131852" indent="-223831">
              <a:spcBef>
                <a:spcPct val="30000"/>
              </a:spcBef>
              <a:defRPr sz="1200">
                <a:solidFill>
                  <a:schemeClr val="tx1"/>
                </a:solidFill>
                <a:latin typeface="Calibri" pitchFamily="34" charset="0"/>
              </a:defRPr>
            </a:lvl3pPr>
            <a:lvl4pPr marL="1585864" indent="-223831">
              <a:spcBef>
                <a:spcPct val="30000"/>
              </a:spcBef>
              <a:defRPr sz="1200">
                <a:solidFill>
                  <a:schemeClr val="tx1"/>
                </a:solidFill>
                <a:latin typeface="Calibri" pitchFamily="34" charset="0"/>
              </a:defRPr>
            </a:lvl4pPr>
            <a:lvl5pPr marL="2039875" indent="-223831">
              <a:spcBef>
                <a:spcPct val="30000"/>
              </a:spcBef>
              <a:defRPr sz="1200">
                <a:solidFill>
                  <a:schemeClr val="tx1"/>
                </a:solidFill>
                <a:latin typeface="Calibri" pitchFamily="34" charset="0"/>
              </a:defRPr>
            </a:lvl5pPr>
            <a:lvl6pPr marL="2497061" indent="-223831" defTabSz="457186" eaLnBrk="0" fontAlgn="base" hangingPunct="0">
              <a:spcBef>
                <a:spcPct val="30000"/>
              </a:spcBef>
              <a:spcAft>
                <a:spcPct val="0"/>
              </a:spcAft>
              <a:defRPr sz="1200">
                <a:solidFill>
                  <a:schemeClr val="tx1"/>
                </a:solidFill>
                <a:latin typeface="Calibri" pitchFamily="34" charset="0"/>
              </a:defRPr>
            </a:lvl6pPr>
            <a:lvl7pPr marL="2954247" indent="-223831" defTabSz="457186" eaLnBrk="0" fontAlgn="base" hangingPunct="0">
              <a:spcBef>
                <a:spcPct val="30000"/>
              </a:spcBef>
              <a:spcAft>
                <a:spcPct val="0"/>
              </a:spcAft>
              <a:defRPr sz="1200">
                <a:solidFill>
                  <a:schemeClr val="tx1"/>
                </a:solidFill>
                <a:latin typeface="Calibri" pitchFamily="34" charset="0"/>
              </a:defRPr>
            </a:lvl7pPr>
            <a:lvl8pPr marL="3411431" indent="-223831" defTabSz="457186" eaLnBrk="0" fontAlgn="base" hangingPunct="0">
              <a:spcBef>
                <a:spcPct val="30000"/>
              </a:spcBef>
              <a:spcAft>
                <a:spcPct val="0"/>
              </a:spcAft>
              <a:defRPr sz="1200">
                <a:solidFill>
                  <a:schemeClr val="tx1"/>
                </a:solidFill>
                <a:latin typeface="Calibri" pitchFamily="34" charset="0"/>
              </a:defRPr>
            </a:lvl8pPr>
            <a:lvl9pPr marL="3868617" indent="-223831" defTabSz="457186" eaLnBrk="0" fontAlgn="base" hangingPunct="0">
              <a:spcBef>
                <a:spcPct val="30000"/>
              </a:spcBef>
              <a:spcAft>
                <a:spcPct val="0"/>
              </a:spcAft>
              <a:defRPr sz="1200">
                <a:solidFill>
                  <a:schemeClr val="tx1"/>
                </a:solidFill>
                <a:latin typeface="Calibri" pitchFamily="34" charset="0"/>
              </a:defRPr>
            </a:lvl9pPr>
          </a:lstStyle>
          <a:p>
            <a:pPr>
              <a:spcBef>
                <a:spcPct val="0"/>
              </a:spcBef>
            </a:pPr>
            <a:fld id="{30824040-EC4A-4CBB-9787-176B854E3BE9}" type="slidenum">
              <a:rPr lang="en-CA" altLang="en-US"/>
              <a:pPr>
                <a:spcBef>
                  <a:spcPct val="0"/>
                </a:spcBef>
              </a:pPr>
              <a:t>72</a:t>
            </a:fld>
            <a:endParaRPr lang="en-CA" altLang="en-US"/>
          </a:p>
        </p:txBody>
      </p:sp>
    </p:spTree>
    <p:extLst>
      <p:ext uri="{BB962C8B-B14F-4D97-AF65-F5344CB8AC3E}">
        <p14:creationId xmlns:p14="http://schemas.microsoft.com/office/powerpoint/2010/main" val="1160324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90" indent="-280980">
              <a:spcBef>
                <a:spcPct val="30000"/>
              </a:spcBef>
              <a:defRPr sz="1200">
                <a:solidFill>
                  <a:schemeClr val="tx1"/>
                </a:solidFill>
                <a:latin typeface="Calibri" pitchFamily="34" charset="0"/>
              </a:defRPr>
            </a:lvl2pPr>
            <a:lvl3pPr marL="1131852" indent="-223831">
              <a:spcBef>
                <a:spcPct val="30000"/>
              </a:spcBef>
              <a:defRPr sz="1200">
                <a:solidFill>
                  <a:schemeClr val="tx1"/>
                </a:solidFill>
                <a:latin typeface="Calibri" pitchFamily="34" charset="0"/>
              </a:defRPr>
            </a:lvl3pPr>
            <a:lvl4pPr marL="1585864" indent="-223831">
              <a:spcBef>
                <a:spcPct val="30000"/>
              </a:spcBef>
              <a:defRPr sz="1200">
                <a:solidFill>
                  <a:schemeClr val="tx1"/>
                </a:solidFill>
                <a:latin typeface="Calibri" pitchFamily="34" charset="0"/>
              </a:defRPr>
            </a:lvl4pPr>
            <a:lvl5pPr marL="2039875" indent="-223831">
              <a:spcBef>
                <a:spcPct val="30000"/>
              </a:spcBef>
              <a:defRPr sz="1200">
                <a:solidFill>
                  <a:schemeClr val="tx1"/>
                </a:solidFill>
                <a:latin typeface="Calibri" pitchFamily="34" charset="0"/>
              </a:defRPr>
            </a:lvl5pPr>
            <a:lvl6pPr marL="2497061" indent="-223831" defTabSz="457186" eaLnBrk="0" fontAlgn="base" hangingPunct="0">
              <a:spcBef>
                <a:spcPct val="30000"/>
              </a:spcBef>
              <a:spcAft>
                <a:spcPct val="0"/>
              </a:spcAft>
              <a:defRPr sz="1200">
                <a:solidFill>
                  <a:schemeClr val="tx1"/>
                </a:solidFill>
                <a:latin typeface="Calibri" pitchFamily="34" charset="0"/>
              </a:defRPr>
            </a:lvl6pPr>
            <a:lvl7pPr marL="2954247" indent="-223831" defTabSz="457186" eaLnBrk="0" fontAlgn="base" hangingPunct="0">
              <a:spcBef>
                <a:spcPct val="30000"/>
              </a:spcBef>
              <a:spcAft>
                <a:spcPct val="0"/>
              </a:spcAft>
              <a:defRPr sz="1200">
                <a:solidFill>
                  <a:schemeClr val="tx1"/>
                </a:solidFill>
                <a:latin typeface="Calibri" pitchFamily="34" charset="0"/>
              </a:defRPr>
            </a:lvl7pPr>
            <a:lvl8pPr marL="3411431" indent="-223831" defTabSz="457186" eaLnBrk="0" fontAlgn="base" hangingPunct="0">
              <a:spcBef>
                <a:spcPct val="30000"/>
              </a:spcBef>
              <a:spcAft>
                <a:spcPct val="0"/>
              </a:spcAft>
              <a:defRPr sz="1200">
                <a:solidFill>
                  <a:schemeClr val="tx1"/>
                </a:solidFill>
                <a:latin typeface="Calibri" pitchFamily="34" charset="0"/>
              </a:defRPr>
            </a:lvl8pPr>
            <a:lvl9pPr marL="3868617" indent="-223831" defTabSz="457186" eaLnBrk="0" fontAlgn="base" hangingPunct="0">
              <a:spcBef>
                <a:spcPct val="30000"/>
              </a:spcBef>
              <a:spcAft>
                <a:spcPct val="0"/>
              </a:spcAft>
              <a:defRPr sz="1200">
                <a:solidFill>
                  <a:schemeClr val="tx1"/>
                </a:solidFill>
                <a:latin typeface="Calibri" pitchFamily="34" charset="0"/>
              </a:defRPr>
            </a:lvl9pPr>
          </a:lstStyle>
          <a:p>
            <a:pPr>
              <a:spcBef>
                <a:spcPct val="0"/>
              </a:spcBef>
            </a:pPr>
            <a:fld id="{30824040-EC4A-4CBB-9787-176B854E3BE9}" type="slidenum">
              <a:rPr lang="en-CA" altLang="en-US"/>
              <a:pPr>
                <a:spcBef>
                  <a:spcPct val="0"/>
                </a:spcBef>
              </a:pPr>
              <a:t>73</a:t>
            </a:fld>
            <a:endParaRPr lang="en-CA" altLang="en-US"/>
          </a:p>
        </p:txBody>
      </p:sp>
    </p:spTree>
    <p:extLst>
      <p:ext uri="{BB962C8B-B14F-4D97-AF65-F5344CB8AC3E}">
        <p14:creationId xmlns:p14="http://schemas.microsoft.com/office/powerpoint/2010/main" val="3824350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90" indent="-280980">
              <a:spcBef>
                <a:spcPct val="30000"/>
              </a:spcBef>
              <a:defRPr sz="1200">
                <a:solidFill>
                  <a:schemeClr val="tx1"/>
                </a:solidFill>
                <a:latin typeface="Calibri" pitchFamily="34" charset="0"/>
              </a:defRPr>
            </a:lvl2pPr>
            <a:lvl3pPr marL="1131852" indent="-223831">
              <a:spcBef>
                <a:spcPct val="30000"/>
              </a:spcBef>
              <a:defRPr sz="1200">
                <a:solidFill>
                  <a:schemeClr val="tx1"/>
                </a:solidFill>
                <a:latin typeface="Calibri" pitchFamily="34" charset="0"/>
              </a:defRPr>
            </a:lvl3pPr>
            <a:lvl4pPr marL="1585864" indent="-223831">
              <a:spcBef>
                <a:spcPct val="30000"/>
              </a:spcBef>
              <a:defRPr sz="1200">
                <a:solidFill>
                  <a:schemeClr val="tx1"/>
                </a:solidFill>
                <a:latin typeface="Calibri" pitchFamily="34" charset="0"/>
              </a:defRPr>
            </a:lvl4pPr>
            <a:lvl5pPr marL="2039875" indent="-223831">
              <a:spcBef>
                <a:spcPct val="30000"/>
              </a:spcBef>
              <a:defRPr sz="1200">
                <a:solidFill>
                  <a:schemeClr val="tx1"/>
                </a:solidFill>
                <a:latin typeface="Calibri" pitchFamily="34" charset="0"/>
              </a:defRPr>
            </a:lvl5pPr>
            <a:lvl6pPr marL="2497061" indent="-223831" defTabSz="457186" eaLnBrk="0" fontAlgn="base" hangingPunct="0">
              <a:spcBef>
                <a:spcPct val="30000"/>
              </a:spcBef>
              <a:spcAft>
                <a:spcPct val="0"/>
              </a:spcAft>
              <a:defRPr sz="1200">
                <a:solidFill>
                  <a:schemeClr val="tx1"/>
                </a:solidFill>
                <a:latin typeface="Calibri" pitchFamily="34" charset="0"/>
              </a:defRPr>
            </a:lvl6pPr>
            <a:lvl7pPr marL="2954247" indent="-223831" defTabSz="457186" eaLnBrk="0" fontAlgn="base" hangingPunct="0">
              <a:spcBef>
                <a:spcPct val="30000"/>
              </a:spcBef>
              <a:spcAft>
                <a:spcPct val="0"/>
              </a:spcAft>
              <a:defRPr sz="1200">
                <a:solidFill>
                  <a:schemeClr val="tx1"/>
                </a:solidFill>
                <a:latin typeface="Calibri" pitchFamily="34" charset="0"/>
              </a:defRPr>
            </a:lvl7pPr>
            <a:lvl8pPr marL="3411431" indent="-223831" defTabSz="457186" eaLnBrk="0" fontAlgn="base" hangingPunct="0">
              <a:spcBef>
                <a:spcPct val="30000"/>
              </a:spcBef>
              <a:spcAft>
                <a:spcPct val="0"/>
              </a:spcAft>
              <a:defRPr sz="1200">
                <a:solidFill>
                  <a:schemeClr val="tx1"/>
                </a:solidFill>
                <a:latin typeface="Calibri" pitchFamily="34" charset="0"/>
              </a:defRPr>
            </a:lvl8pPr>
            <a:lvl9pPr marL="3868617" indent="-223831" defTabSz="457186" eaLnBrk="0" fontAlgn="base" hangingPunct="0">
              <a:spcBef>
                <a:spcPct val="30000"/>
              </a:spcBef>
              <a:spcAft>
                <a:spcPct val="0"/>
              </a:spcAft>
              <a:defRPr sz="1200">
                <a:solidFill>
                  <a:schemeClr val="tx1"/>
                </a:solidFill>
                <a:latin typeface="Calibri" pitchFamily="34" charset="0"/>
              </a:defRPr>
            </a:lvl9pPr>
          </a:lstStyle>
          <a:p>
            <a:pPr>
              <a:spcBef>
                <a:spcPct val="0"/>
              </a:spcBef>
            </a:pPr>
            <a:fld id="{30824040-EC4A-4CBB-9787-176B854E3BE9}" type="slidenum">
              <a:rPr lang="en-CA" altLang="en-US"/>
              <a:pPr>
                <a:spcBef>
                  <a:spcPct val="0"/>
                </a:spcBef>
              </a:pPr>
              <a:t>74</a:t>
            </a:fld>
            <a:endParaRPr lang="en-CA" altLang="en-US"/>
          </a:p>
        </p:txBody>
      </p:sp>
    </p:spTree>
    <p:extLst>
      <p:ext uri="{BB962C8B-B14F-4D97-AF65-F5344CB8AC3E}">
        <p14:creationId xmlns:p14="http://schemas.microsoft.com/office/powerpoint/2010/main" val="1761653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4457C632-A803-4625-9A97-39D27FC5B793}" type="slidenum">
              <a:rPr lang="en-CA" altLang="en-US"/>
              <a:pPr>
                <a:spcBef>
                  <a:spcPct val="0"/>
                </a:spcBef>
              </a:pPr>
              <a:t>75</a:t>
            </a:fld>
            <a:endParaRPr lang="en-CA" altLang="en-US"/>
          </a:p>
        </p:txBody>
      </p:sp>
    </p:spTree>
    <p:extLst>
      <p:ext uri="{BB962C8B-B14F-4D97-AF65-F5344CB8AC3E}">
        <p14:creationId xmlns:p14="http://schemas.microsoft.com/office/powerpoint/2010/main" val="1887715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122EB293-3CCC-44A2-9D0B-9F63E28962AE}" type="slidenum">
              <a:rPr lang="en-CA" altLang="en-US"/>
              <a:pPr>
                <a:spcBef>
                  <a:spcPct val="0"/>
                </a:spcBef>
              </a:pPr>
              <a:t>76</a:t>
            </a:fld>
            <a:endParaRPr lang="en-CA" altLang="en-US"/>
          </a:p>
        </p:txBody>
      </p:sp>
    </p:spTree>
    <p:extLst>
      <p:ext uri="{BB962C8B-B14F-4D97-AF65-F5344CB8AC3E}">
        <p14:creationId xmlns:p14="http://schemas.microsoft.com/office/powerpoint/2010/main" val="37526789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122EB293-3CCC-44A2-9D0B-9F63E28962AE}" type="slidenum">
              <a:rPr lang="en-CA" altLang="en-US"/>
              <a:pPr>
                <a:spcBef>
                  <a:spcPct val="0"/>
                </a:spcBef>
              </a:pPr>
              <a:t>77</a:t>
            </a:fld>
            <a:endParaRPr lang="en-CA" altLang="en-US"/>
          </a:p>
        </p:txBody>
      </p:sp>
    </p:spTree>
    <p:extLst>
      <p:ext uri="{BB962C8B-B14F-4D97-AF65-F5344CB8AC3E}">
        <p14:creationId xmlns:p14="http://schemas.microsoft.com/office/powerpoint/2010/main" val="14566233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122EB293-3CCC-44A2-9D0B-9F63E28962AE}" type="slidenum">
              <a:rPr lang="en-CA" altLang="en-US"/>
              <a:pPr>
                <a:spcBef>
                  <a:spcPct val="0"/>
                </a:spcBef>
              </a:pPr>
              <a:t>78</a:t>
            </a:fld>
            <a:endParaRPr lang="en-CA" altLang="en-US"/>
          </a:p>
        </p:txBody>
      </p:sp>
    </p:spTree>
    <p:extLst>
      <p:ext uri="{BB962C8B-B14F-4D97-AF65-F5344CB8AC3E}">
        <p14:creationId xmlns:p14="http://schemas.microsoft.com/office/powerpoint/2010/main" val="3490846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6636805D-8CCD-4617-B910-363C9609175B}" type="slidenum">
              <a:rPr lang="en-CA" altLang="en-US"/>
              <a:pPr>
                <a:spcBef>
                  <a:spcPct val="0"/>
                </a:spcBef>
              </a:pPr>
              <a:t>79</a:t>
            </a:fld>
            <a:endParaRPr lang="en-CA" altLang="en-US"/>
          </a:p>
        </p:txBody>
      </p:sp>
    </p:spTree>
    <p:extLst>
      <p:ext uri="{BB962C8B-B14F-4D97-AF65-F5344CB8AC3E}">
        <p14:creationId xmlns:p14="http://schemas.microsoft.com/office/powerpoint/2010/main" val="15692397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AB3B3295-FAE7-405E-AC2F-2C77353CFA00}" type="slidenum">
              <a:rPr lang="en-CA" altLang="en-US"/>
              <a:pPr>
                <a:spcBef>
                  <a:spcPct val="0"/>
                </a:spcBef>
              </a:pPr>
              <a:t>80</a:t>
            </a:fld>
            <a:endParaRPr lang="en-CA" altLang="en-US"/>
          </a:p>
        </p:txBody>
      </p:sp>
    </p:spTree>
    <p:extLst>
      <p:ext uri="{BB962C8B-B14F-4D97-AF65-F5344CB8AC3E}">
        <p14:creationId xmlns:p14="http://schemas.microsoft.com/office/powerpoint/2010/main" val="109766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E5DCE3A8-50C9-4C74-887C-62A6EE2DCB6E}" type="slidenum">
              <a:rPr lang="en-CA" altLang="en-US"/>
              <a:pPr>
                <a:spcBef>
                  <a:spcPct val="0"/>
                </a:spcBef>
              </a:pPr>
              <a:t>5</a:t>
            </a:fld>
            <a:endParaRPr lang="en-CA" altLang="en-US"/>
          </a:p>
        </p:txBody>
      </p:sp>
    </p:spTree>
    <p:extLst>
      <p:ext uri="{BB962C8B-B14F-4D97-AF65-F5344CB8AC3E}">
        <p14:creationId xmlns:p14="http://schemas.microsoft.com/office/powerpoint/2010/main" val="20079263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0793BC3E-12DD-4A03-8FF1-C7B46100C2CB}" type="slidenum">
              <a:rPr lang="en-CA" altLang="en-US"/>
              <a:pPr>
                <a:spcBef>
                  <a:spcPct val="0"/>
                </a:spcBef>
              </a:pPr>
              <a:t>81</a:t>
            </a:fld>
            <a:endParaRPr lang="en-CA" altLang="en-US"/>
          </a:p>
        </p:txBody>
      </p:sp>
    </p:spTree>
    <p:extLst>
      <p:ext uri="{BB962C8B-B14F-4D97-AF65-F5344CB8AC3E}">
        <p14:creationId xmlns:p14="http://schemas.microsoft.com/office/powerpoint/2010/main" val="16633094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A936BDE8-C957-4C60-B00A-44D2236B3536}" type="slidenum">
              <a:rPr lang="en-CA" altLang="en-US"/>
              <a:pPr>
                <a:spcBef>
                  <a:spcPct val="0"/>
                </a:spcBef>
              </a:pPr>
              <a:t>82</a:t>
            </a:fld>
            <a:endParaRPr lang="en-CA" altLang="en-US"/>
          </a:p>
        </p:txBody>
      </p:sp>
    </p:spTree>
    <p:extLst>
      <p:ext uri="{BB962C8B-B14F-4D97-AF65-F5344CB8AC3E}">
        <p14:creationId xmlns:p14="http://schemas.microsoft.com/office/powerpoint/2010/main" val="26070940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0E9D25FF-BD5F-4B29-826F-91C63D4E2B81}" type="slidenum">
              <a:rPr lang="en-CA" altLang="en-US"/>
              <a:pPr>
                <a:spcBef>
                  <a:spcPct val="0"/>
                </a:spcBef>
              </a:pPr>
              <a:t>83</a:t>
            </a:fld>
            <a:endParaRPr lang="en-CA" altLang="en-US"/>
          </a:p>
        </p:txBody>
      </p:sp>
    </p:spTree>
    <p:extLst>
      <p:ext uri="{BB962C8B-B14F-4D97-AF65-F5344CB8AC3E}">
        <p14:creationId xmlns:p14="http://schemas.microsoft.com/office/powerpoint/2010/main" val="35730248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0E9D25FF-BD5F-4B29-826F-91C63D4E2B81}" type="slidenum">
              <a:rPr lang="en-CA" altLang="en-US"/>
              <a:pPr>
                <a:spcBef>
                  <a:spcPct val="0"/>
                </a:spcBef>
              </a:pPr>
              <a:t>84</a:t>
            </a:fld>
            <a:endParaRPr lang="en-CA" altLang="en-US"/>
          </a:p>
        </p:txBody>
      </p:sp>
    </p:spTree>
    <p:extLst>
      <p:ext uri="{BB962C8B-B14F-4D97-AF65-F5344CB8AC3E}">
        <p14:creationId xmlns:p14="http://schemas.microsoft.com/office/powerpoint/2010/main" val="35999791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0E9D25FF-BD5F-4B29-826F-91C63D4E2B81}" type="slidenum">
              <a:rPr lang="en-CA" altLang="en-US"/>
              <a:pPr>
                <a:spcBef>
                  <a:spcPct val="0"/>
                </a:spcBef>
              </a:pPr>
              <a:t>85</a:t>
            </a:fld>
            <a:endParaRPr lang="en-CA" altLang="en-US"/>
          </a:p>
        </p:txBody>
      </p:sp>
    </p:spTree>
    <p:extLst>
      <p:ext uri="{BB962C8B-B14F-4D97-AF65-F5344CB8AC3E}">
        <p14:creationId xmlns:p14="http://schemas.microsoft.com/office/powerpoint/2010/main" val="37239548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0E9D25FF-BD5F-4B29-826F-91C63D4E2B81}" type="slidenum">
              <a:rPr lang="en-CA" altLang="en-US"/>
              <a:pPr>
                <a:spcBef>
                  <a:spcPct val="0"/>
                </a:spcBef>
              </a:pPr>
              <a:t>86</a:t>
            </a:fld>
            <a:endParaRPr lang="en-CA" altLang="en-US"/>
          </a:p>
        </p:txBody>
      </p:sp>
    </p:spTree>
    <p:extLst>
      <p:ext uri="{BB962C8B-B14F-4D97-AF65-F5344CB8AC3E}">
        <p14:creationId xmlns:p14="http://schemas.microsoft.com/office/powerpoint/2010/main" val="22299641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B9DE693E-53BD-4EBD-8803-4672D2A4EEFB}" type="slidenum">
              <a:rPr lang="en-CA" altLang="en-US"/>
              <a:pPr>
                <a:spcBef>
                  <a:spcPct val="0"/>
                </a:spcBef>
              </a:pPr>
              <a:t>87</a:t>
            </a:fld>
            <a:endParaRPr lang="en-CA" altLang="en-US"/>
          </a:p>
        </p:txBody>
      </p:sp>
    </p:spTree>
    <p:extLst>
      <p:ext uri="{BB962C8B-B14F-4D97-AF65-F5344CB8AC3E}">
        <p14:creationId xmlns:p14="http://schemas.microsoft.com/office/powerpoint/2010/main" val="32426959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B9DE693E-53BD-4EBD-8803-4672D2A4EEFB}" type="slidenum">
              <a:rPr lang="en-CA" altLang="en-US"/>
              <a:pPr>
                <a:spcBef>
                  <a:spcPct val="0"/>
                </a:spcBef>
              </a:pPr>
              <a:t>88</a:t>
            </a:fld>
            <a:endParaRPr lang="en-CA" altLang="en-US"/>
          </a:p>
        </p:txBody>
      </p:sp>
    </p:spTree>
    <p:extLst>
      <p:ext uri="{BB962C8B-B14F-4D97-AF65-F5344CB8AC3E}">
        <p14:creationId xmlns:p14="http://schemas.microsoft.com/office/powerpoint/2010/main" val="28798731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59ECAA4B-E7BB-4C85-AD1F-290D04F6DF4F}" type="slidenum">
              <a:rPr lang="en-US" altLang="en-US">
                <a:latin typeface="Arial" pitchFamily="34" charset="0"/>
              </a:rPr>
              <a:pPr>
                <a:spcBef>
                  <a:spcPct val="0"/>
                </a:spcBef>
              </a:pPr>
              <a:t>89</a:t>
            </a:fld>
            <a:endParaRPr lang="en-US" altLang="en-US">
              <a:latin typeface="Arial" pitchFamily="34" charset="0"/>
            </a:endParaRPr>
          </a:p>
        </p:txBody>
      </p:sp>
      <p:sp>
        <p:nvSpPr>
          <p:cNvPr id="77827" name="Rectangle 2"/>
          <p:cNvSpPr>
            <a:spLocks noGrp="1" noRot="1" noChangeAspect="1" noChangeArrowheads="1" noTextEdit="1"/>
          </p:cNvSpPr>
          <p:nvPr>
            <p:ph type="sldImg"/>
          </p:nvPr>
        </p:nvSpPr>
        <p:spPr bwMode="auto">
          <a:xfrm>
            <a:off x="1177925" y="692150"/>
            <a:ext cx="4616450" cy="3462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xfrm>
            <a:off x="927102" y="4387852"/>
            <a:ext cx="5095875" cy="4156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latin typeface="Arial" pitchFamily="34" charset="0"/>
            </a:endParaRPr>
          </a:p>
        </p:txBody>
      </p:sp>
    </p:spTree>
    <p:extLst>
      <p:ext uri="{BB962C8B-B14F-4D97-AF65-F5344CB8AC3E}">
        <p14:creationId xmlns:p14="http://schemas.microsoft.com/office/powerpoint/2010/main" val="369776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07A28FFB-50B1-4254-AB0F-442A8DF08918}" type="slidenum">
              <a:rPr lang="en-CA" altLang="en-US"/>
              <a:pPr>
                <a:spcBef>
                  <a:spcPct val="0"/>
                </a:spcBef>
              </a:pPr>
              <a:t>6</a:t>
            </a:fld>
            <a:endParaRPr lang="en-CA" altLang="en-US"/>
          </a:p>
        </p:txBody>
      </p:sp>
    </p:spTree>
    <p:extLst>
      <p:ext uri="{BB962C8B-B14F-4D97-AF65-F5344CB8AC3E}">
        <p14:creationId xmlns:p14="http://schemas.microsoft.com/office/powerpoint/2010/main" val="115485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4950" indent="-280964">
              <a:spcBef>
                <a:spcPct val="30000"/>
              </a:spcBef>
              <a:defRPr sz="1200">
                <a:solidFill>
                  <a:schemeClr val="tx1"/>
                </a:solidFill>
                <a:latin typeface="Calibri" pitchFamily="34" charset="0"/>
              </a:defRPr>
            </a:lvl2pPr>
            <a:lvl3pPr marL="1131790" indent="-223818">
              <a:spcBef>
                <a:spcPct val="30000"/>
              </a:spcBef>
              <a:defRPr sz="1200">
                <a:solidFill>
                  <a:schemeClr val="tx1"/>
                </a:solidFill>
                <a:latin typeface="Calibri" pitchFamily="34" charset="0"/>
              </a:defRPr>
            </a:lvl3pPr>
            <a:lvl4pPr marL="1585777" indent="-223818">
              <a:spcBef>
                <a:spcPct val="30000"/>
              </a:spcBef>
              <a:defRPr sz="1200">
                <a:solidFill>
                  <a:schemeClr val="tx1"/>
                </a:solidFill>
                <a:latin typeface="Calibri" pitchFamily="34" charset="0"/>
              </a:defRPr>
            </a:lvl4pPr>
            <a:lvl5pPr marL="2039763" indent="-223818">
              <a:spcBef>
                <a:spcPct val="30000"/>
              </a:spcBef>
              <a:defRPr sz="1200">
                <a:solidFill>
                  <a:schemeClr val="tx1"/>
                </a:solidFill>
                <a:latin typeface="Calibri" pitchFamily="34" charset="0"/>
              </a:defRPr>
            </a:lvl5pPr>
            <a:lvl6pPr marL="2496924" indent="-223818" defTabSz="457161" eaLnBrk="0" fontAlgn="base" hangingPunct="0">
              <a:spcBef>
                <a:spcPct val="30000"/>
              </a:spcBef>
              <a:spcAft>
                <a:spcPct val="0"/>
              </a:spcAft>
              <a:defRPr sz="1200">
                <a:solidFill>
                  <a:schemeClr val="tx1"/>
                </a:solidFill>
                <a:latin typeface="Calibri" pitchFamily="34" charset="0"/>
              </a:defRPr>
            </a:lvl6pPr>
            <a:lvl7pPr marL="2954085" indent="-223818" defTabSz="457161" eaLnBrk="0" fontAlgn="base" hangingPunct="0">
              <a:spcBef>
                <a:spcPct val="30000"/>
              </a:spcBef>
              <a:spcAft>
                <a:spcPct val="0"/>
              </a:spcAft>
              <a:defRPr sz="1200">
                <a:solidFill>
                  <a:schemeClr val="tx1"/>
                </a:solidFill>
                <a:latin typeface="Calibri" pitchFamily="34" charset="0"/>
              </a:defRPr>
            </a:lvl7pPr>
            <a:lvl8pPr marL="3411245" indent="-223818" defTabSz="457161" eaLnBrk="0" fontAlgn="base" hangingPunct="0">
              <a:spcBef>
                <a:spcPct val="30000"/>
              </a:spcBef>
              <a:spcAft>
                <a:spcPct val="0"/>
              </a:spcAft>
              <a:defRPr sz="1200">
                <a:solidFill>
                  <a:schemeClr val="tx1"/>
                </a:solidFill>
                <a:latin typeface="Calibri" pitchFamily="34" charset="0"/>
              </a:defRPr>
            </a:lvl8pPr>
            <a:lvl9pPr marL="3868405" indent="-223818" defTabSz="457161" eaLnBrk="0" fontAlgn="base" hangingPunct="0">
              <a:spcBef>
                <a:spcPct val="30000"/>
              </a:spcBef>
              <a:spcAft>
                <a:spcPct val="0"/>
              </a:spcAft>
              <a:defRPr sz="1200">
                <a:solidFill>
                  <a:schemeClr val="tx1"/>
                </a:solidFill>
                <a:latin typeface="Calibri" pitchFamily="34" charset="0"/>
              </a:defRPr>
            </a:lvl9pPr>
          </a:lstStyle>
          <a:p>
            <a:pPr>
              <a:spcBef>
                <a:spcPct val="0"/>
              </a:spcBef>
            </a:pPr>
            <a:fld id="{30824040-EC4A-4CBB-9787-176B854E3BE9}" type="slidenum">
              <a:rPr lang="en-CA" altLang="en-US"/>
              <a:pPr>
                <a:spcBef>
                  <a:spcPct val="0"/>
                </a:spcBef>
              </a:pPr>
              <a:t>7</a:t>
            </a:fld>
            <a:endParaRPr lang="en-CA" altLang="en-US"/>
          </a:p>
        </p:txBody>
      </p:sp>
    </p:spTree>
    <p:extLst>
      <p:ext uri="{BB962C8B-B14F-4D97-AF65-F5344CB8AC3E}">
        <p14:creationId xmlns:p14="http://schemas.microsoft.com/office/powerpoint/2010/main" val="906546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endParaRPr lang="en-US" altLang="en-US" smtClean="0">
              <a:latin typeface="Arial" panose="020B0604020202020204" pitchFamily="34" charset="0"/>
              <a:cs typeface="Arial" panose="020B0604020202020204" pitchFamily="34" charset="0"/>
            </a:endParaRPr>
          </a:p>
        </p:txBody>
      </p:sp>
      <p:sp>
        <p:nvSpPr>
          <p:cNvPr id="717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D3A1398-A902-4DD2-AC81-4D173BB606E5}" type="slidenum">
              <a:rPr lang="en-CA" altLang="en-US" smtClean="0"/>
              <a:pPr>
                <a:spcBef>
                  <a:spcPct val="0"/>
                </a:spcBef>
              </a:pPr>
              <a:t>8</a:t>
            </a:fld>
            <a:endParaRPr lang="en-CA" altLang="en-US" smtClean="0"/>
          </a:p>
        </p:txBody>
      </p:sp>
    </p:spTree>
    <p:extLst>
      <p:ext uri="{BB962C8B-B14F-4D97-AF65-F5344CB8AC3E}">
        <p14:creationId xmlns:p14="http://schemas.microsoft.com/office/powerpoint/2010/main" val="1020801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US" altLang="en-US" smtClean="0">
              <a:latin typeface="Arial" panose="020B0604020202020204" pitchFamily="34" charset="0"/>
              <a:cs typeface="Arial" panose="020B0604020202020204" pitchFamily="34" charset="0"/>
            </a:endParaRPr>
          </a:p>
        </p:txBody>
      </p:sp>
      <p:sp>
        <p:nvSpPr>
          <p:cNvPr id="1229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D41A17B-86E1-4E34-9EB3-1EBF8BC6A65F}" type="slidenum">
              <a:rPr lang="en-CA" altLang="en-US" smtClean="0"/>
              <a:pPr>
                <a:spcBef>
                  <a:spcPct val="0"/>
                </a:spcBef>
              </a:pPr>
              <a:t>12</a:t>
            </a:fld>
            <a:endParaRPr lang="en-CA" altLang="en-US" smtClean="0"/>
          </a:p>
        </p:txBody>
      </p:sp>
    </p:spTree>
    <p:extLst>
      <p:ext uri="{BB962C8B-B14F-4D97-AF65-F5344CB8AC3E}">
        <p14:creationId xmlns:p14="http://schemas.microsoft.com/office/powerpoint/2010/main" val="3003931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endParaRPr lang="en-US" altLang="en-US" smtClean="0">
              <a:latin typeface="Arial" panose="020B0604020202020204" pitchFamily="34" charset="0"/>
              <a:cs typeface="Arial" panose="020B0604020202020204" pitchFamily="34" charset="0"/>
            </a:endParaRPr>
          </a:p>
        </p:txBody>
      </p:sp>
      <p:sp>
        <p:nvSpPr>
          <p:cNvPr id="1434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F5377E6-75C3-4AA4-8F6D-5BF9DCB3B398}" type="slidenum">
              <a:rPr lang="en-CA" altLang="en-US" smtClean="0"/>
              <a:pPr>
                <a:spcBef>
                  <a:spcPct val="0"/>
                </a:spcBef>
              </a:pPr>
              <a:t>13</a:t>
            </a:fld>
            <a:endParaRPr lang="en-CA" altLang="en-US" smtClean="0"/>
          </a:p>
        </p:txBody>
      </p:sp>
    </p:spTree>
    <p:extLst>
      <p:ext uri="{BB962C8B-B14F-4D97-AF65-F5344CB8AC3E}">
        <p14:creationId xmlns:p14="http://schemas.microsoft.com/office/powerpoint/2010/main" val="4021591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pres_template_NRCAN_A_cover_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35879" cy="6858000"/>
          </a:xfrm>
          <a:prstGeom prst="rect">
            <a:avLst/>
          </a:prstGeom>
        </p:spPr>
      </p:pic>
      <p:sp>
        <p:nvSpPr>
          <p:cNvPr id="2" name="Title 1"/>
          <p:cNvSpPr>
            <a:spLocks noGrp="1"/>
          </p:cNvSpPr>
          <p:nvPr>
            <p:ph type="ctrTitle" hasCustomPrompt="1"/>
          </p:nvPr>
        </p:nvSpPr>
        <p:spPr>
          <a:xfrm>
            <a:off x="526225" y="1695982"/>
            <a:ext cx="5890035" cy="1470025"/>
          </a:xfrm>
        </p:spPr>
        <p:txBody>
          <a:bodyPr/>
          <a:lstStyle>
            <a:lvl1pPr algn="l">
              <a:defRPr>
                <a:solidFill>
                  <a:schemeClr val="accent1">
                    <a:lumMod val="50000"/>
                  </a:schemeClr>
                </a:solidFill>
              </a:defRPr>
            </a:lvl1pPr>
          </a:lstStyle>
          <a:p>
            <a:r>
              <a:rPr lang="en-CA" dirty="0" smtClean="0"/>
              <a:t>Title goes here</a:t>
            </a:r>
            <a:endParaRPr lang="en-US" dirty="0"/>
          </a:p>
        </p:txBody>
      </p:sp>
      <p:sp>
        <p:nvSpPr>
          <p:cNvPr id="3" name="Subtitle 2"/>
          <p:cNvSpPr>
            <a:spLocks noGrp="1"/>
          </p:cNvSpPr>
          <p:nvPr>
            <p:ph type="subTitle" idx="1" hasCustomPrompt="1"/>
          </p:nvPr>
        </p:nvSpPr>
        <p:spPr>
          <a:xfrm>
            <a:off x="526224" y="3301031"/>
            <a:ext cx="7772400" cy="1752600"/>
          </a:xfrm>
        </p:spPr>
        <p:txBody>
          <a:bodyPr/>
          <a:lstStyle>
            <a:lvl1pPr marL="0" indent="0" algn="l">
              <a:buNone/>
              <a:defRPr>
                <a:solidFill>
                  <a:schemeClr val="accent1">
                    <a:lumMod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Subtitle</a:t>
            </a:r>
            <a:endParaRPr lang="en-US" dirty="0"/>
          </a:p>
        </p:txBody>
      </p:sp>
    </p:spTree>
    <p:extLst>
      <p:ext uri="{BB962C8B-B14F-4D97-AF65-F5344CB8AC3E}">
        <p14:creationId xmlns:p14="http://schemas.microsoft.com/office/powerpoint/2010/main" val="2339915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0D4D67D-6CD0-4F9C-AF73-23D04D3E675B}" type="slidenum">
              <a:rPr lang="en-CA" smtClean="0"/>
              <a:t>‹#›</a:t>
            </a:fld>
            <a:endParaRPr lang="en-CA"/>
          </a:p>
        </p:txBody>
      </p:sp>
    </p:spTree>
    <p:extLst>
      <p:ext uri="{BB962C8B-B14F-4D97-AF65-F5344CB8AC3E}">
        <p14:creationId xmlns:p14="http://schemas.microsoft.com/office/powerpoint/2010/main" val="3263125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3529B2E7-5EF5-478A-91E9-31F8B9711DA7}" type="slidenum">
              <a:rPr lang="en-US" altLang="en-US"/>
              <a:pPr>
                <a:defRPr/>
              </a:pPr>
              <a:t>‹#›</a:t>
            </a:fld>
            <a:endParaRPr lang="en-US" altLang="en-US"/>
          </a:p>
        </p:txBody>
      </p:sp>
    </p:spTree>
    <p:extLst>
      <p:ext uri="{BB962C8B-B14F-4D97-AF65-F5344CB8AC3E}">
        <p14:creationId xmlns:p14="http://schemas.microsoft.com/office/powerpoint/2010/main" val="3759249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2192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447800"/>
            <a:ext cx="8229600" cy="4876800"/>
          </a:xfrm>
        </p:spPr>
        <p:txBody>
          <a:bodyPr/>
          <a:lstStyle/>
          <a:p>
            <a:pPr lvl="0"/>
            <a:endParaRPr lang="en-CA" noProof="0" dirty="0" smtClean="0"/>
          </a:p>
        </p:txBody>
      </p:sp>
      <p:sp>
        <p:nvSpPr>
          <p:cNvPr id="4" name="Slide Number Placeholder 3"/>
          <p:cNvSpPr>
            <a:spLocks noGrp="1" noChangeArrowheads="1"/>
          </p:cNvSpPr>
          <p:nvPr>
            <p:ph type="sldNum" sz="quarter" idx="10"/>
          </p:nvPr>
        </p:nvSpPr>
        <p:spPr>
          <a:xfrm>
            <a:off x="8243888" y="0"/>
            <a:ext cx="900112"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defRPr>
            </a:lvl1pPr>
          </a:lstStyle>
          <a:p>
            <a:pPr>
              <a:defRPr/>
            </a:pPr>
            <a:fld id="{2A21E440-03B8-49EF-9ED3-00F143AB75CE}" type="slidenum">
              <a:rPr lang="en-US" altLang="en-US"/>
              <a:pPr>
                <a:defRPr/>
              </a:pPr>
              <a:t>‹#›</a:t>
            </a:fld>
            <a:endParaRPr lang="en-US" altLang="en-US"/>
          </a:p>
        </p:txBody>
      </p:sp>
    </p:spTree>
    <p:extLst>
      <p:ext uri="{BB962C8B-B14F-4D97-AF65-F5344CB8AC3E}">
        <p14:creationId xmlns:p14="http://schemas.microsoft.com/office/powerpoint/2010/main" val="87747322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12"/>
          <p:cNvSpPr>
            <a:spLocks noGrp="1" noChangeArrowheads="1"/>
          </p:cNvSpPr>
          <p:nvPr>
            <p:ph type="sldNum" sz="quarter" idx="10"/>
          </p:nvPr>
        </p:nvSpPr>
        <p:spPr>
          <a:ln/>
        </p:spPr>
        <p:txBody>
          <a:bodyPr/>
          <a:lstStyle>
            <a:lvl1pPr>
              <a:defRPr/>
            </a:lvl1pPr>
          </a:lstStyle>
          <a:p>
            <a:pPr>
              <a:defRPr/>
            </a:pPr>
            <a:fld id="{35C8CD46-F6D8-49C8-BABE-00553CBC1D44}" type="slidenum">
              <a:rPr lang="en-CA" altLang="en-US"/>
              <a:pPr>
                <a:defRPr/>
              </a:pPr>
              <a:t>‹#›</a:t>
            </a:fld>
            <a:endParaRPr lang="en-CA" altLang="en-US"/>
          </a:p>
        </p:txBody>
      </p:sp>
    </p:spTree>
    <p:extLst>
      <p:ext uri="{BB962C8B-B14F-4D97-AF65-F5344CB8AC3E}">
        <p14:creationId xmlns:p14="http://schemas.microsoft.com/office/powerpoint/2010/main" val="3969791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pres_template_NRCAN_A_inside_e.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0"/>
            <a:ext cx="9135879" cy="6858000"/>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583824" y="92076"/>
            <a:ext cx="46866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4D67D-6CD0-4F9C-AF73-23D04D3E675B}" type="slidenum">
              <a:rPr lang="en-CA" smtClean="0"/>
              <a:t>‹#›</a:t>
            </a:fld>
            <a:endParaRPr lang="en-CA"/>
          </a:p>
        </p:txBody>
      </p:sp>
      <p:sp>
        <p:nvSpPr>
          <p:cNvPr id="8" name="TextBox 7"/>
          <p:cNvSpPr txBox="1"/>
          <p:nvPr/>
        </p:nvSpPr>
        <p:spPr>
          <a:xfrm>
            <a:off x="166224" y="5780755"/>
            <a:ext cx="4973432" cy="338554"/>
          </a:xfrm>
          <a:prstGeom prst="rect">
            <a:avLst/>
          </a:prstGeom>
          <a:noFill/>
        </p:spPr>
        <p:txBody>
          <a:bodyPr wrap="square" rtlCol="0">
            <a:spAutoFit/>
          </a:bodyPr>
          <a:lstStyle/>
          <a:p>
            <a:r>
              <a:rPr lang="en-CA" sz="800" kern="1200" dirty="0" smtClean="0">
                <a:solidFill>
                  <a:schemeClr val="tx1"/>
                </a:solidFill>
                <a:effectLst/>
                <a:latin typeface="Arial"/>
                <a:ea typeface="+mn-ea"/>
                <a:cs typeface="Arial"/>
              </a:rPr>
              <a:t>© Her Majesty the Queen in Right of Canada, as represented by the Minister of Natural Resources, 2017</a:t>
            </a:r>
          </a:p>
          <a:p>
            <a:endParaRPr lang="en-US" sz="800" dirty="0">
              <a:latin typeface="Arial"/>
              <a:cs typeface="Arial"/>
            </a:endParaRPr>
          </a:p>
        </p:txBody>
      </p:sp>
    </p:spTree>
    <p:extLst>
      <p:ext uri="{BB962C8B-B14F-4D97-AF65-F5344CB8AC3E}">
        <p14:creationId xmlns:p14="http://schemas.microsoft.com/office/powerpoint/2010/main" val="2431528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ctr" defTabSz="457200" rtl="0" eaLnBrk="1" latinLnBrk="0" hangingPunct="1">
        <a:spcBef>
          <a:spcPct val="0"/>
        </a:spcBef>
        <a:buNone/>
        <a:defRPr sz="4000" b="1" kern="1200">
          <a:solidFill>
            <a:schemeClr val="accent1">
              <a:lumMod val="50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nrcan.gc.ca/explosives/regulatory-partnership/17312"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7.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mailto:ERDmms@NRCan.gc.ca"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hyperlink" Target="mailto:ERDcentral@NRCan.gc.ca" TargetMode="External"/><Relationship Id="rId4" Type="http://schemas.openxmlformats.org/officeDocument/2006/relationships/hyperlink" Target="mailto:ERDpacific@NRCan.gc.c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3"/>
          <p:cNvSpPr>
            <a:spLocks noGrp="1" noChangeArrowheads="1"/>
          </p:cNvSpPr>
          <p:nvPr>
            <p:ph type="ctrTitle"/>
          </p:nvPr>
        </p:nvSpPr>
        <p:spPr>
          <a:xfrm>
            <a:off x="0" y="1760538"/>
            <a:ext cx="6876256" cy="2438400"/>
          </a:xfrm>
        </p:spPr>
        <p:txBody>
          <a:bodyPr>
            <a:normAutofit fontScale="90000"/>
          </a:bodyPr>
          <a:lstStyle/>
          <a:p>
            <a:pPr eaLnBrk="1" hangingPunct="1"/>
            <a:r>
              <a:rPr lang="en-US" altLang="en-US" sz="3000" dirty="0" smtClean="0"/>
              <a:t>Explosives Safety &amp; Security Branch (ESSB)</a:t>
            </a:r>
            <a:br>
              <a:rPr lang="en-US" altLang="en-US" sz="3000" dirty="0" smtClean="0"/>
            </a:br>
            <a:r>
              <a:rPr lang="en-US" altLang="en-US" sz="2800" dirty="0" smtClean="0"/>
              <a:t/>
            </a:r>
            <a:br>
              <a:rPr lang="en-US" altLang="en-US" sz="2800" dirty="0" smtClean="0"/>
            </a:br>
            <a:r>
              <a:rPr lang="en-US" altLang="en-US" sz="1500" dirty="0" smtClean="0"/>
              <a:t/>
            </a:r>
            <a:br>
              <a:rPr lang="en-US" altLang="en-US" sz="1500" dirty="0" smtClean="0"/>
            </a:br>
            <a:r>
              <a:rPr lang="en-US" altLang="en-US" sz="2800" dirty="0" smtClean="0"/>
              <a:t>General Update</a:t>
            </a:r>
            <a:r>
              <a:rPr lang="en-US" altLang="en-US" sz="1000" dirty="0" smtClean="0"/>
              <a:t/>
            </a:r>
            <a:br>
              <a:rPr lang="en-US" altLang="en-US" sz="1000" dirty="0" smtClean="0"/>
            </a:br>
            <a:endParaRPr lang="en-US" altLang="en-US" sz="2800" dirty="0" smtClean="0"/>
          </a:p>
        </p:txBody>
      </p:sp>
      <p:sp>
        <p:nvSpPr>
          <p:cNvPr id="6147" name="Rectangle 14"/>
          <p:cNvSpPr>
            <a:spLocks noGrp="1" noChangeArrowheads="1"/>
          </p:cNvSpPr>
          <p:nvPr>
            <p:ph type="subTitle" idx="1"/>
          </p:nvPr>
        </p:nvSpPr>
        <p:spPr>
          <a:xfrm>
            <a:off x="785813" y="4206875"/>
            <a:ext cx="7772400" cy="2405063"/>
          </a:xfrm>
        </p:spPr>
        <p:txBody>
          <a:bodyPr/>
          <a:lstStyle/>
          <a:p>
            <a:pPr eaLnBrk="1" hangingPunct="1">
              <a:defRPr/>
            </a:pPr>
            <a:r>
              <a:rPr lang="en-CA" altLang="en-US" sz="2000" dirty="0" smtClean="0"/>
              <a:t>Meeting with CEAEC</a:t>
            </a:r>
          </a:p>
          <a:p>
            <a:pPr eaLnBrk="1" hangingPunct="1">
              <a:defRPr/>
            </a:pPr>
            <a:r>
              <a:rPr lang="en-CA" altLang="en-US" sz="2000" dirty="0" smtClean="0"/>
              <a:t>Ottawa  –  November 2017</a:t>
            </a:r>
          </a:p>
        </p:txBody>
      </p:sp>
      <p:sp>
        <p:nvSpPr>
          <p:cNvPr id="14340" name="Text Box 4"/>
          <p:cNvSpPr txBox="1">
            <a:spLocks noChangeArrowheads="1"/>
          </p:cNvSpPr>
          <p:nvPr/>
        </p:nvSpPr>
        <p:spPr bwMode="auto">
          <a:xfrm>
            <a:off x="6096000" y="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a:spcBef>
                <a:spcPct val="50000"/>
              </a:spcBef>
              <a:buClrTx/>
              <a:buFontTx/>
              <a:buNone/>
            </a:pPr>
            <a:endParaRPr lang="en-CA" altLang="en-US" sz="2400">
              <a:latin typeface="Times" pitchFamily="18" charset="0"/>
            </a:endParaRPr>
          </a:p>
        </p:txBody>
      </p:sp>
      <p:sp>
        <p:nvSpPr>
          <p:cNvPr id="14341" name="Text Box 5"/>
          <p:cNvSpPr txBox="1">
            <a:spLocks noChangeArrowheads="1"/>
          </p:cNvSpPr>
          <p:nvPr/>
        </p:nvSpPr>
        <p:spPr bwMode="auto">
          <a:xfrm>
            <a:off x="6629400" y="5638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50000"/>
              </a:spcBef>
              <a:buClrTx/>
              <a:buFontTx/>
              <a:buNone/>
            </a:pPr>
            <a:endParaRPr lang="en-CA" altLang="en-US" sz="1800">
              <a:latin typeface="Arial" pitchFamily="34" charset="0"/>
            </a:endParaRPr>
          </a:p>
        </p:txBody>
      </p:sp>
      <p:sp>
        <p:nvSpPr>
          <p:cNvPr id="14342" name="TextBox 1"/>
          <p:cNvSpPr txBox="1">
            <a:spLocks noChangeArrowheads="1"/>
          </p:cNvSpPr>
          <p:nvPr/>
        </p:nvSpPr>
        <p:spPr bwMode="auto">
          <a:xfrm>
            <a:off x="3635896" y="4946278"/>
            <a:ext cx="3144838"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 typeface="Wingdings" pitchFamily="2" charset="2"/>
              <a:buNone/>
            </a:pPr>
            <a:r>
              <a:rPr lang="en-CA" altLang="en-US" sz="1300" dirty="0">
                <a:latin typeface="Arial" pitchFamily="34" charset="0"/>
              </a:rPr>
              <a:t>	 </a:t>
            </a:r>
          </a:p>
          <a:p>
            <a:pPr eaLnBrk="1" hangingPunct="1">
              <a:spcBef>
                <a:spcPct val="0"/>
              </a:spcBef>
              <a:buClrTx/>
              <a:buFont typeface="Wingdings" pitchFamily="2" charset="2"/>
              <a:buNone/>
            </a:pPr>
            <a:r>
              <a:rPr lang="en-CA" altLang="en-US" sz="1300" dirty="0">
                <a:latin typeface="Arial" pitchFamily="34" charset="0"/>
              </a:rPr>
              <a:t>         Jean-Luc </a:t>
            </a:r>
            <a:r>
              <a:rPr lang="en-CA" altLang="en-US" sz="1300" dirty="0" smtClean="0">
                <a:latin typeface="Arial" pitchFamily="34" charset="0"/>
              </a:rPr>
              <a:t>Arpin	</a:t>
            </a:r>
            <a:r>
              <a:rPr lang="en-CA" altLang="en-US" sz="800" dirty="0" smtClean="0">
                <a:latin typeface="Arial" pitchFamily="34" charset="0"/>
              </a:rPr>
              <a:t>Director</a:t>
            </a:r>
            <a:r>
              <a:rPr lang="en-CA" altLang="en-US" sz="800" dirty="0">
                <a:latin typeface="Arial" pitchFamily="34" charset="0"/>
              </a:rPr>
              <a:t>, CIE   </a:t>
            </a:r>
          </a:p>
          <a:p>
            <a:pPr eaLnBrk="1" hangingPunct="1">
              <a:spcBef>
                <a:spcPct val="0"/>
              </a:spcBef>
              <a:buClrTx/>
              <a:buFont typeface="Wingdings" pitchFamily="2" charset="2"/>
              <a:buNone/>
            </a:pPr>
            <a:r>
              <a:rPr lang="en-CA" altLang="en-US" sz="1300" dirty="0">
                <a:latin typeface="Arial" pitchFamily="34" charset="0"/>
              </a:rPr>
              <a:t>         </a:t>
            </a:r>
            <a:r>
              <a:rPr lang="en-CA" altLang="en-US" sz="1300" dirty="0" smtClean="0">
                <a:latin typeface="Arial" pitchFamily="34" charset="0"/>
              </a:rPr>
              <a:t>Daniel Hilliker	</a:t>
            </a:r>
            <a:r>
              <a:rPr lang="en-CA" altLang="en-US" sz="800" dirty="0" smtClean="0">
                <a:latin typeface="Arial" pitchFamily="34" charset="0"/>
              </a:rPr>
              <a:t>National Manager, L&amp;I</a:t>
            </a:r>
          </a:p>
          <a:p>
            <a:pPr eaLnBrk="1" hangingPunct="1">
              <a:spcBef>
                <a:spcPct val="0"/>
              </a:spcBef>
              <a:buClrTx/>
              <a:buFont typeface="Wingdings" pitchFamily="2" charset="2"/>
              <a:buNone/>
            </a:pPr>
            <a:r>
              <a:rPr lang="en-CA" altLang="en-US" sz="1300" dirty="0">
                <a:latin typeface="Arial" pitchFamily="34" charset="0"/>
              </a:rPr>
              <a:t> </a:t>
            </a:r>
            <a:r>
              <a:rPr lang="en-CA" altLang="en-US" sz="1300" dirty="0" smtClean="0">
                <a:latin typeface="Arial" pitchFamily="34" charset="0"/>
              </a:rPr>
              <a:t>        Serge Dionne 	</a:t>
            </a:r>
            <a:r>
              <a:rPr lang="en-CA" altLang="en-US" sz="800" dirty="0" smtClean="0">
                <a:latin typeface="Arial" pitchFamily="34" charset="0"/>
              </a:rPr>
              <a:t>Manager, Specialists </a:t>
            </a:r>
            <a:endParaRPr lang="en-CA" altLang="en-US" sz="800" dirty="0">
              <a:latin typeface="Arial" pitchFamily="34" charset="0"/>
            </a:endParaRPr>
          </a:p>
          <a:p>
            <a:pPr eaLnBrk="1" hangingPunct="1">
              <a:spcBef>
                <a:spcPct val="0"/>
              </a:spcBef>
              <a:buClrTx/>
              <a:buFont typeface="Wingdings" pitchFamily="2" charset="2"/>
              <a:buNone/>
            </a:pPr>
            <a:r>
              <a:rPr lang="en-CA" altLang="en-US" sz="1300" dirty="0">
                <a:latin typeface="Arial" pitchFamily="34" charset="0"/>
              </a:rPr>
              <a:t>	 </a:t>
            </a:r>
            <a:endParaRPr lang="en-CA" altLang="en-US" sz="800" dirty="0">
              <a:latin typeface="Arial"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20700" y="0"/>
            <a:ext cx="8318500" cy="814388"/>
          </a:xfrm>
        </p:spPr>
        <p:txBody>
          <a:bodyPr/>
          <a:lstStyle/>
          <a:p>
            <a:r>
              <a:rPr lang="en-CA" altLang="en-US" sz="3200" smtClean="0"/>
              <a:t>Licence Management System (LMS)</a:t>
            </a:r>
            <a:endParaRPr lang="en-CA" altLang="en-US" sz="3200" b="1" smtClean="0"/>
          </a:p>
        </p:txBody>
      </p:sp>
      <p:sp>
        <p:nvSpPr>
          <p:cNvPr id="3" name="Content Placeholder 2"/>
          <p:cNvSpPr>
            <a:spLocks noGrp="1"/>
          </p:cNvSpPr>
          <p:nvPr>
            <p:ph idx="1"/>
          </p:nvPr>
        </p:nvSpPr>
        <p:spPr>
          <a:xfrm>
            <a:off x="501650" y="1282700"/>
            <a:ext cx="8483600" cy="4973638"/>
          </a:xfrm>
        </p:spPr>
        <p:txBody>
          <a:bodyPr/>
          <a:lstStyle/>
          <a:p>
            <a:pPr marL="265176" indent="-265176">
              <a:lnSpc>
                <a:spcPct val="80000"/>
              </a:lnSpc>
              <a:spcBef>
                <a:spcPts val="1320"/>
              </a:spcBef>
              <a:defRPr/>
            </a:pPr>
            <a:r>
              <a:rPr lang="en-CA" sz="2400" dirty="0">
                <a:solidFill>
                  <a:srgbClr val="000000"/>
                </a:solidFill>
              </a:rPr>
              <a:t>The LMS system supports all of </a:t>
            </a:r>
            <a:r>
              <a:rPr lang="en-CA" sz="2400" dirty="0" smtClean="0">
                <a:solidFill>
                  <a:srgbClr val="000000"/>
                </a:solidFill>
              </a:rPr>
              <a:t>ESSB’s </a:t>
            </a:r>
            <a:r>
              <a:rPr lang="en-CA" sz="2400" dirty="0">
                <a:solidFill>
                  <a:srgbClr val="000000"/>
                </a:solidFill>
              </a:rPr>
              <a:t>licensing, compliance, product authorization and </a:t>
            </a:r>
            <a:r>
              <a:rPr lang="en-CA" sz="2400" dirty="0" smtClean="0">
                <a:solidFill>
                  <a:srgbClr val="000000"/>
                </a:solidFill>
              </a:rPr>
              <a:t>functions:</a:t>
            </a:r>
            <a:endParaRPr lang="en-US" sz="2400" dirty="0" smtClean="0"/>
          </a:p>
          <a:p>
            <a:pPr marL="713232" indent="-274320">
              <a:lnSpc>
                <a:spcPct val="80000"/>
              </a:lnSpc>
              <a:spcBef>
                <a:spcPts val="840"/>
              </a:spcBef>
              <a:defRPr/>
            </a:pPr>
            <a:r>
              <a:rPr lang="en-CA" sz="2000" dirty="0">
                <a:solidFill>
                  <a:srgbClr val="000000"/>
                </a:solidFill>
                <a:ea typeface="Tahoma"/>
                <a:cs typeface="Tahoma"/>
              </a:rPr>
              <a:t>1863 active licences; </a:t>
            </a:r>
            <a:endParaRPr lang="en-US" sz="2000" dirty="0" smtClean="0"/>
          </a:p>
          <a:p>
            <a:pPr marL="713232" indent="-274320">
              <a:lnSpc>
                <a:spcPct val="80000"/>
              </a:lnSpc>
              <a:spcBef>
                <a:spcPts val="840"/>
              </a:spcBef>
              <a:defRPr/>
            </a:pPr>
            <a:r>
              <a:rPr lang="en-CA" sz="2000" dirty="0">
                <a:solidFill>
                  <a:srgbClr val="000000"/>
                </a:solidFill>
                <a:ea typeface="Tahoma"/>
                <a:cs typeface="Tahoma"/>
              </a:rPr>
              <a:t>900 annual renewals of licences (including new applications); </a:t>
            </a:r>
            <a:endParaRPr lang="en-US" sz="2000" dirty="0" smtClean="0"/>
          </a:p>
          <a:p>
            <a:pPr marL="713232" indent="-274320">
              <a:lnSpc>
                <a:spcPct val="80000"/>
              </a:lnSpc>
              <a:spcBef>
                <a:spcPts val="840"/>
              </a:spcBef>
              <a:defRPr/>
            </a:pPr>
            <a:r>
              <a:rPr lang="en-CA" sz="2000" dirty="0">
                <a:solidFill>
                  <a:srgbClr val="000000"/>
                </a:solidFill>
                <a:ea typeface="Tahoma"/>
                <a:cs typeface="Tahoma"/>
              </a:rPr>
              <a:t>900-1200 annual inspections carried out;</a:t>
            </a:r>
            <a:endParaRPr lang="en-US" sz="2000" dirty="0" smtClean="0"/>
          </a:p>
          <a:p>
            <a:pPr marL="713232" indent="-274320">
              <a:lnSpc>
                <a:spcPct val="80000"/>
              </a:lnSpc>
              <a:spcBef>
                <a:spcPts val="840"/>
              </a:spcBef>
              <a:defRPr/>
            </a:pPr>
            <a:r>
              <a:rPr lang="en-CA" sz="2000" dirty="0">
                <a:solidFill>
                  <a:srgbClr val="000000"/>
                </a:solidFill>
                <a:ea typeface="Tahoma"/>
                <a:cs typeface="Tahoma"/>
              </a:rPr>
              <a:t>100 lab tests for product authorizations;</a:t>
            </a:r>
            <a:endParaRPr lang="en-US" sz="2000" dirty="0" smtClean="0"/>
          </a:p>
          <a:p>
            <a:pPr marL="713232" indent="-274320">
              <a:lnSpc>
                <a:spcPct val="80000"/>
              </a:lnSpc>
              <a:spcBef>
                <a:spcPts val="840"/>
              </a:spcBef>
              <a:defRPr/>
            </a:pPr>
            <a:r>
              <a:rPr lang="en-CA" sz="2000" dirty="0">
                <a:solidFill>
                  <a:srgbClr val="000000"/>
                </a:solidFill>
                <a:ea typeface="Tahoma"/>
                <a:cs typeface="Tahoma"/>
              </a:rPr>
              <a:t>2,000 authorizations of new articles per year;</a:t>
            </a:r>
            <a:endParaRPr lang="en-US" sz="2000" dirty="0" smtClean="0"/>
          </a:p>
          <a:p>
            <a:pPr marL="713232" indent="-274320">
              <a:lnSpc>
                <a:spcPct val="80000"/>
              </a:lnSpc>
              <a:spcBef>
                <a:spcPts val="840"/>
              </a:spcBef>
              <a:defRPr/>
            </a:pPr>
            <a:r>
              <a:rPr lang="en-CA" sz="2000" dirty="0">
                <a:solidFill>
                  <a:srgbClr val="000000"/>
                </a:solidFill>
                <a:ea typeface="Tahoma"/>
                <a:cs typeface="Tahoma"/>
              </a:rPr>
              <a:t>350 annual importation permits and 200 general import permits that have been issued to 290 companies.  Each year ESSB receives about 50 requests for amendments on existing importation permits;</a:t>
            </a:r>
            <a:endParaRPr lang="en-US" sz="2000" dirty="0" smtClean="0"/>
          </a:p>
          <a:p>
            <a:pPr marL="713232" indent="-274320">
              <a:lnSpc>
                <a:spcPct val="80000"/>
              </a:lnSpc>
              <a:spcBef>
                <a:spcPts val="840"/>
              </a:spcBef>
              <a:defRPr/>
            </a:pPr>
            <a:r>
              <a:rPr lang="en-CA" sz="2000" dirty="0" smtClean="0">
                <a:solidFill>
                  <a:srgbClr val="000000"/>
                </a:solidFill>
                <a:ea typeface="Tahoma"/>
                <a:cs typeface="Tahoma"/>
              </a:rPr>
              <a:t>230 </a:t>
            </a:r>
            <a:r>
              <a:rPr lang="en-CA" sz="2000" dirty="0">
                <a:solidFill>
                  <a:srgbClr val="000000"/>
                </a:solidFill>
                <a:ea typeface="Tahoma"/>
                <a:cs typeface="Tahoma"/>
              </a:rPr>
              <a:t>active </a:t>
            </a:r>
            <a:r>
              <a:rPr lang="en-CA" sz="2000" dirty="0" smtClean="0">
                <a:solidFill>
                  <a:srgbClr val="000000"/>
                </a:solidFill>
                <a:ea typeface="Tahoma"/>
                <a:cs typeface="Tahoma"/>
              </a:rPr>
              <a:t>Mobile Process Units (MPUs) </a:t>
            </a:r>
            <a:r>
              <a:rPr lang="en-CA" sz="2000" dirty="0">
                <a:solidFill>
                  <a:srgbClr val="000000"/>
                </a:solidFill>
                <a:ea typeface="Tahoma"/>
                <a:cs typeface="Tahoma"/>
              </a:rPr>
              <a:t>with 15 new requests annually for </a:t>
            </a:r>
            <a:r>
              <a:rPr lang="en-CA" sz="2000" dirty="0" smtClean="0">
                <a:solidFill>
                  <a:srgbClr val="000000"/>
                </a:solidFill>
                <a:ea typeface="Tahoma"/>
                <a:cs typeface="Tahoma"/>
              </a:rPr>
              <a:t>MPU reviews, and</a:t>
            </a:r>
            <a:endParaRPr lang="en-US" sz="2000" dirty="0" smtClean="0"/>
          </a:p>
          <a:p>
            <a:pPr marL="713232" indent="-274320">
              <a:lnSpc>
                <a:spcPct val="80000"/>
              </a:lnSpc>
              <a:spcBef>
                <a:spcPts val="840"/>
              </a:spcBef>
              <a:defRPr/>
            </a:pPr>
            <a:r>
              <a:rPr lang="en-CA" sz="2000" dirty="0">
                <a:solidFill>
                  <a:srgbClr val="000000"/>
                </a:solidFill>
                <a:ea typeface="Tahoma"/>
                <a:cs typeface="Tahoma"/>
              </a:rPr>
              <a:t>12,455 active pyrotechnic certificates that are issued with 1000 new requests </a:t>
            </a:r>
            <a:r>
              <a:rPr lang="en-CA" sz="2000" dirty="0" smtClean="0">
                <a:solidFill>
                  <a:srgbClr val="000000"/>
                </a:solidFill>
                <a:ea typeface="Tahoma"/>
                <a:cs typeface="Tahoma"/>
              </a:rPr>
              <a:t>annually.</a:t>
            </a:r>
          </a:p>
          <a:p>
            <a:pPr marL="0" indent="0" eaLnBrk="1" hangingPunct="1">
              <a:buClr>
                <a:schemeClr val="accent6"/>
              </a:buClr>
              <a:buFont typeface="Wingdings" panose="05000000000000000000" pitchFamily="2" charset="2"/>
              <a:buNone/>
              <a:defRPr/>
            </a:pPr>
            <a:endParaRPr lang="en-CA" dirty="0" smtClean="0"/>
          </a:p>
        </p:txBody>
      </p:sp>
      <p:sp>
        <p:nvSpPr>
          <p:cNvPr id="9220"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655DBBF7-2370-43A9-8D47-511680688DC3}" type="slidenum">
              <a:rPr lang="en-CA" altLang="en-US" sz="1400" smtClean="0">
                <a:latin typeface="Arial" panose="020B0604020202020204" pitchFamily="34" charset="0"/>
              </a:rPr>
              <a:pPr>
                <a:spcBef>
                  <a:spcPct val="0"/>
                </a:spcBef>
                <a:buClrTx/>
                <a:buSzTx/>
                <a:buFontTx/>
                <a:buNone/>
              </a:pPr>
              <a:t>10</a:t>
            </a:fld>
            <a:endParaRPr lang="en-CA" altLang="en-US" sz="140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22275" y="0"/>
            <a:ext cx="8318500" cy="1049338"/>
          </a:xfrm>
        </p:spPr>
        <p:txBody>
          <a:bodyPr>
            <a:normAutofit fontScale="90000"/>
          </a:bodyPr>
          <a:lstStyle/>
          <a:p>
            <a:r>
              <a:rPr lang="en-CA" altLang="en-US" sz="2400" smtClean="0"/>
              <a:t/>
            </a:r>
            <a:br>
              <a:rPr lang="en-CA" altLang="en-US" sz="2400" smtClean="0"/>
            </a:br>
            <a:r>
              <a:rPr lang="en-CA" altLang="en-US" sz="2400" smtClean="0"/>
              <a:t>New Electronic Licence Management System (eLMS)</a:t>
            </a:r>
            <a:br>
              <a:rPr lang="en-CA" altLang="en-US" sz="2400" smtClean="0"/>
            </a:br>
            <a:endParaRPr lang="en-CA" altLang="en-US" sz="2400" smtClean="0"/>
          </a:p>
        </p:txBody>
      </p:sp>
      <p:sp>
        <p:nvSpPr>
          <p:cNvPr id="3" name="Content Placeholder 2"/>
          <p:cNvSpPr>
            <a:spLocks noGrp="1"/>
          </p:cNvSpPr>
          <p:nvPr>
            <p:ph idx="1"/>
          </p:nvPr>
        </p:nvSpPr>
        <p:spPr>
          <a:xfrm>
            <a:off x="416337" y="836712"/>
            <a:ext cx="8483600" cy="5059363"/>
          </a:xfrm>
        </p:spPr>
        <p:txBody>
          <a:bodyPr>
            <a:normAutofit fontScale="70000" lnSpcReduction="20000"/>
          </a:bodyPr>
          <a:lstStyle/>
          <a:p>
            <a:pPr marL="0" indent="0">
              <a:lnSpc>
                <a:spcPct val="90000"/>
              </a:lnSpc>
              <a:buFont typeface="Wingdings" panose="05000000000000000000" pitchFamily="2" charset="2"/>
              <a:buNone/>
              <a:defRPr/>
            </a:pPr>
            <a:r>
              <a:rPr lang="en-CA" sz="2600" dirty="0" smtClean="0"/>
              <a:t>The </a:t>
            </a:r>
            <a:r>
              <a:rPr lang="en-CA" sz="2600" dirty="0"/>
              <a:t>modernization of the LMS system will provide significant benefits to explosives stakeholders.  An integrated, easy-to-use </a:t>
            </a:r>
            <a:r>
              <a:rPr lang="en-CA" sz="2600" dirty="0" smtClean="0"/>
              <a:t> s</a:t>
            </a:r>
            <a:r>
              <a:rPr lang="en-CA" altLang="en-US" sz="2600" dirty="0" smtClean="0"/>
              <a:t>ecure web application that </a:t>
            </a:r>
            <a:r>
              <a:rPr lang="en-CA" altLang="en-US" sz="2600" dirty="0"/>
              <a:t>will allow stakeholders to apply, renew and make adjustments to licences online.  </a:t>
            </a:r>
            <a:endParaRPr lang="en-CA" altLang="en-US" sz="2600" dirty="0" smtClean="0"/>
          </a:p>
          <a:p>
            <a:pPr marL="0" indent="0">
              <a:lnSpc>
                <a:spcPct val="90000"/>
              </a:lnSpc>
              <a:buFont typeface="Wingdings" panose="05000000000000000000" pitchFamily="2" charset="2"/>
              <a:buNone/>
              <a:defRPr/>
            </a:pPr>
            <a:r>
              <a:rPr lang="en-CA" altLang="en-US" sz="2600" dirty="0" smtClean="0"/>
              <a:t>Services </a:t>
            </a:r>
            <a:r>
              <a:rPr lang="en-CA" altLang="en-US" sz="2600" dirty="0"/>
              <a:t>include:</a:t>
            </a:r>
          </a:p>
          <a:p>
            <a:pPr lvl="1">
              <a:buFont typeface="Wingdings" pitchFamily="2" charset="2"/>
              <a:buChar char="§"/>
              <a:defRPr/>
            </a:pPr>
            <a:r>
              <a:rPr lang="en-CA" altLang="en-US" dirty="0" smtClean="0">
                <a:latin typeface="+mn-lt"/>
              </a:rPr>
              <a:t>licences </a:t>
            </a:r>
            <a:r>
              <a:rPr lang="en-CA" altLang="en-US" dirty="0">
                <a:latin typeface="+mn-lt"/>
              </a:rPr>
              <a:t>and certificates for manufacturing explosives – includes receiving and responding to new requests, amendments, renewals and fee payment;</a:t>
            </a:r>
          </a:p>
          <a:p>
            <a:pPr lvl="1">
              <a:buFont typeface="Wingdings" pitchFamily="2" charset="2"/>
              <a:buChar char="§"/>
              <a:defRPr/>
            </a:pPr>
            <a:r>
              <a:rPr lang="en-CA" altLang="en-US" dirty="0">
                <a:latin typeface="+mn-lt"/>
              </a:rPr>
              <a:t>explosives storage licences (magazines) – includes receiving and responding to new requests, change of location, renewals and fee payment;</a:t>
            </a:r>
          </a:p>
          <a:p>
            <a:pPr lvl="1">
              <a:buFont typeface="Wingdings" pitchFamily="2" charset="2"/>
              <a:buChar char="§"/>
              <a:defRPr/>
            </a:pPr>
            <a:r>
              <a:rPr lang="en-CA" altLang="en-US" dirty="0">
                <a:latin typeface="+mn-lt"/>
              </a:rPr>
              <a:t>processing of </a:t>
            </a:r>
            <a:r>
              <a:rPr lang="en-CA" altLang="en-US" dirty="0" smtClean="0">
                <a:latin typeface="+mn-lt"/>
              </a:rPr>
              <a:t>MPU reviews prior to licensing </a:t>
            </a:r>
            <a:r>
              <a:rPr lang="en-CA" altLang="en-US" dirty="0">
                <a:latin typeface="+mn-lt"/>
              </a:rPr>
              <a:t>– includes receiving and responding to new requests and change of location;</a:t>
            </a:r>
          </a:p>
          <a:p>
            <a:pPr lvl="1">
              <a:buFont typeface="Wingdings" pitchFamily="2" charset="2"/>
              <a:buChar char="§"/>
              <a:defRPr/>
            </a:pPr>
            <a:r>
              <a:rPr lang="en-CA" altLang="en-US" dirty="0">
                <a:latin typeface="+mn-lt"/>
              </a:rPr>
              <a:t>fireworks supervisor and pyrotechnic certification – includes application, certification, renewal course scheduling and fee payment;</a:t>
            </a:r>
          </a:p>
          <a:p>
            <a:pPr lvl="1">
              <a:buFont typeface="Wingdings" pitchFamily="2" charset="2"/>
              <a:buChar char="§"/>
              <a:defRPr/>
            </a:pPr>
            <a:r>
              <a:rPr lang="en-CA" altLang="en-US" dirty="0">
                <a:latin typeface="+mn-lt"/>
              </a:rPr>
              <a:t>i</a:t>
            </a:r>
            <a:r>
              <a:rPr lang="en-CA" altLang="en-US" dirty="0" smtClean="0">
                <a:latin typeface="+mn-lt"/>
              </a:rPr>
              <a:t>mport, export, in-transit and authorizations </a:t>
            </a:r>
            <a:r>
              <a:rPr lang="en-CA" altLang="en-US" dirty="0">
                <a:latin typeface="+mn-lt"/>
              </a:rPr>
              <a:t>includes receiving and responding to new requests, amendments, renewals and fee payment</a:t>
            </a:r>
            <a:r>
              <a:rPr lang="en-CA" altLang="en-US" dirty="0" smtClean="0">
                <a:latin typeface="+mn-lt"/>
              </a:rPr>
              <a:t>;</a:t>
            </a:r>
            <a:endParaRPr lang="en-CA" altLang="en-US" dirty="0">
              <a:latin typeface="+mn-lt"/>
            </a:endParaRPr>
          </a:p>
          <a:p>
            <a:pPr lvl="1">
              <a:buFont typeface="Wingdings" pitchFamily="2" charset="2"/>
              <a:buChar char="§"/>
              <a:defRPr/>
            </a:pPr>
            <a:r>
              <a:rPr lang="en-CA" altLang="en-US" dirty="0">
                <a:latin typeface="+mn-lt"/>
              </a:rPr>
              <a:t>s</a:t>
            </a:r>
            <a:r>
              <a:rPr lang="en-CA" altLang="en-US" dirty="0" smtClean="0">
                <a:latin typeface="+mn-lt"/>
              </a:rPr>
              <a:t>ecurity screening for individuals; and,</a:t>
            </a:r>
          </a:p>
          <a:p>
            <a:pPr lvl="1">
              <a:buFont typeface="Wingdings" pitchFamily="2" charset="2"/>
              <a:buChar char="§"/>
              <a:defRPr/>
            </a:pPr>
            <a:r>
              <a:rPr lang="en-CA" altLang="en-US" dirty="0" smtClean="0">
                <a:latin typeface="+mn-lt"/>
              </a:rPr>
              <a:t>7 X 24 access.</a:t>
            </a:r>
            <a:endParaRPr lang="en-CA" altLang="en-US" dirty="0">
              <a:latin typeface="+mn-lt"/>
            </a:endParaRPr>
          </a:p>
        </p:txBody>
      </p:sp>
      <p:sp>
        <p:nvSpPr>
          <p:cNvPr id="10244"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BC6477AF-A44E-4BEE-A68A-4B5052F0D9F6}" type="slidenum">
              <a:rPr lang="en-CA" altLang="en-US" sz="1400" smtClean="0">
                <a:latin typeface="Arial" panose="020B0604020202020204" pitchFamily="34" charset="0"/>
              </a:rPr>
              <a:pPr>
                <a:spcBef>
                  <a:spcPct val="0"/>
                </a:spcBef>
                <a:buClrTx/>
                <a:buSzTx/>
                <a:buFontTx/>
                <a:buNone/>
              </a:pPr>
              <a:t>11</a:t>
            </a:fld>
            <a:endParaRPr lang="en-CA" altLang="en-US" sz="140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11175" y="95250"/>
            <a:ext cx="8318500" cy="730250"/>
          </a:xfrm>
        </p:spPr>
        <p:txBody>
          <a:bodyPr/>
          <a:lstStyle/>
          <a:p>
            <a:r>
              <a:rPr lang="en-CA" altLang="en-US" sz="3200" smtClean="0"/>
              <a:t>eLMS/SWI Release Schedule</a:t>
            </a:r>
            <a:endParaRPr lang="en-CA" altLang="en-US" sz="3200" b="1" smtClean="0"/>
          </a:p>
        </p:txBody>
      </p:sp>
      <p:sp>
        <p:nvSpPr>
          <p:cNvPr id="11267" name="Content Placeholder 2"/>
          <p:cNvSpPr>
            <a:spLocks noGrp="1"/>
          </p:cNvSpPr>
          <p:nvPr>
            <p:ph idx="1"/>
          </p:nvPr>
        </p:nvSpPr>
        <p:spPr>
          <a:xfrm>
            <a:off x="457200" y="1047750"/>
            <a:ext cx="8483600" cy="5086350"/>
          </a:xfrm>
        </p:spPr>
        <p:txBody>
          <a:bodyPr/>
          <a:lstStyle/>
          <a:p>
            <a:pPr eaLnBrk="1" hangingPunct="1">
              <a:lnSpc>
                <a:spcPct val="80000"/>
              </a:lnSpc>
              <a:spcAft>
                <a:spcPts val="1200"/>
              </a:spcAft>
              <a:buClrTx/>
            </a:pPr>
            <a:endParaRPr lang="en-CA" altLang="en-US" smtClean="0">
              <a:cs typeface="Tahoma" panose="020B0604030504040204" pitchFamily="34" charset="0"/>
            </a:endParaRPr>
          </a:p>
          <a:p>
            <a:endParaRPr lang="en-CA" altLang="en-US" smtClean="0">
              <a:cs typeface="Tahoma" panose="020B0604030504040204" pitchFamily="34" charset="0"/>
            </a:endParaRPr>
          </a:p>
          <a:p>
            <a:endParaRPr lang="en-CA" altLang="en-US" smtClean="0"/>
          </a:p>
        </p:txBody>
      </p:sp>
      <p:sp>
        <p:nvSpPr>
          <p:cNvPr id="11268"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B71BFCFD-5360-4A45-A24C-10DC6EB427E9}" type="slidenum">
              <a:rPr lang="en-CA" altLang="en-US" sz="1400" smtClean="0">
                <a:latin typeface="Arial" panose="020B0604020202020204" pitchFamily="34" charset="0"/>
              </a:rPr>
              <a:pPr>
                <a:spcBef>
                  <a:spcPct val="0"/>
                </a:spcBef>
                <a:buClrTx/>
                <a:buSzTx/>
                <a:buFontTx/>
                <a:buNone/>
              </a:pPr>
              <a:t>12</a:t>
            </a:fld>
            <a:endParaRPr lang="en-CA" altLang="en-US" sz="1400" smtClean="0">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19991204"/>
              </p:ext>
            </p:extLst>
          </p:nvPr>
        </p:nvGraphicFramePr>
        <p:xfrm>
          <a:off x="1211263" y="1562319"/>
          <a:ext cx="7002462" cy="4384675"/>
        </p:xfrm>
        <a:graphic>
          <a:graphicData uri="http://schemas.openxmlformats.org/drawingml/2006/table">
            <a:tbl>
              <a:tblPr firstRow="1" firstCol="1" bandRow="1">
                <a:tableStyleId>{5C22544A-7EE6-4342-B048-85BDC9FD1C3A}</a:tableStyleId>
              </a:tblPr>
              <a:tblGrid>
                <a:gridCol w="3700716">
                  <a:extLst>
                    <a:ext uri="{9D8B030D-6E8A-4147-A177-3AD203B41FA5}">
                      <a16:colId xmlns:a16="http://schemas.microsoft.com/office/drawing/2014/main" xmlns="" val="20000"/>
                    </a:ext>
                  </a:extLst>
                </a:gridCol>
                <a:gridCol w="3301746">
                  <a:extLst>
                    <a:ext uri="{9D8B030D-6E8A-4147-A177-3AD203B41FA5}">
                      <a16:colId xmlns:a16="http://schemas.microsoft.com/office/drawing/2014/main" xmlns="" val="20001"/>
                    </a:ext>
                  </a:extLst>
                </a:gridCol>
              </a:tblGrid>
              <a:tr h="638230">
                <a:tc>
                  <a:txBody>
                    <a:bodyPr/>
                    <a:lstStyle/>
                    <a:p>
                      <a:pPr marL="0" marR="0" algn="ctr">
                        <a:spcBef>
                          <a:spcPts val="0"/>
                        </a:spcBef>
                        <a:spcAft>
                          <a:spcPts val="0"/>
                        </a:spcAft>
                      </a:pPr>
                      <a:endParaRPr lang="en-CA" sz="1800" dirty="0" smtClean="0">
                        <a:effectLst/>
                        <a:latin typeface="Calibri"/>
                        <a:ea typeface="Times New Roman"/>
                        <a:cs typeface="Times New Roman"/>
                      </a:endParaRPr>
                    </a:p>
                    <a:p>
                      <a:pPr marL="0" marR="0" algn="ctr">
                        <a:spcBef>
                          <a:spcPts val="0"/>
                        </a:spcBef>
                        <a:spcAft>
                          <a:spcPts val="0"/>
                        </a:spcAft>
                      </a:pPr>
                      <a:r>
                        <a:rPr lang="en-CA" sz="1800" dirty="0" smtClean="0">
                          <a:effectLst/>
                          <a:latin typeface="Calibri"/>
                          <a:ea typeface="Times New Roman"/>
                          <a:cs typeface="Times New Roman"/>
                        </a:rPr>
                        <a:t>eLMS Release 1</a:t>
                      </a:r>
                      <a:endParaRPr lang="en-US" sz="1800" dirty="0">
                        <a:effectLst/>
                        <a:latin typeface="Calibri"/>
                        <a:ea typeface="Times New Roman"/>
                        <a:cs typeface="Times New Roman"/>
                      </a:endParaRPr>
                    </a:p>
                  </a:txBody>
                  <a:tcPr marL="68600" marR="68600" marT="0" marB="0">
                    <a:solidFill>
                      <a:srgbClr val="367BF6"/>
                    </a:solidFill>
                  </a:tcPr>
                </a:tc>
                <a:tc>
                  <a:txBody>
                    <a:bodyPr/>
                    <a:lstStyle/>
                    <a:p>
                      <a:pPr marL="0" marR="0" algn="ctr">
                        <a:spcBef>
                          <a:spcPts val="0"/>
                        </a:spcBef>
                        <a:spcAft>
                          <a:spcPts val="0"/>
                        </a:spcAft>
                      </a:pPr>
                      <a:r>
                        <a:rPr lang="en-US" sz="1800" baseline="0" dirty="0" smtClean="0">
                          <a:effectLst/>
                        </a:rPr>
                        <a:t>Single Window Initiative Explosives </a:t>
                      </a:r>
                      <a:endParaRPr lang="en-US" sz="1800" dirty="0" smtClean="0">
                        <a:effectLst/>
                      </a:endParaRPr>
                    </a:p>
                  </a:txBody>
                  <a:tcPr marL="68600" marR="68600" marT="0" marB="0">
                    <a:solidFill>
                      <a:srgbClr val="2A73F6"/>
                    </a:solidFill>
                  </a:tcPr>
                </a:tc>
                <a:extLst>
                  <a:ext uri="{0D108BD9-81ED-4DB2-BD59-A6C34878D82A}">
                    <a16:rowId xmlns:a16="http://schemas.microsoft.com/office/drawing/2014/main" xmlns="" val="10000"/>
                  </a:ext>
                </a:extLst>
              </a:tr>
              <a:tr h="2558069">
                <a:tc>
                  <a:txBody>
                    <a:bodyPr/>
                    <a:lstStyle/>
                    <a:p>
                      <a:pPr marL="342900" marR="0" lvl="0" indent="-342900" algn="l">
                        <a:spcBef>
                          <a:spcPts val="0"/>
                        </a:spcBef>
                        <a:spcAft>
                          <a:spcPts val="0"/>
                        </a:spcAft>
                        <a:buFont typeface="Symbol"/>
                        <a:buChar char=""/>
                      </a:pPr>
                      <a:endParaRPr lang="en-US" sz="1800" dirty="0" smtClean="0">
                        <a:effectLst/>
                        <a:latin typeface="+mn-lt"/>
                      </a:endParaRPr>
                    </a:p>
                    <a:p>
                      <a:pPr marL="342900" marR="0" lvl="0" indent="-342900" algn="l">
                        <a:spcBef>
                          <a:spcPts val="0"/>
                        </a:spcBef>
                        <a:spcAft>
                          <a:spcPts val="0"/>
                        </a:spcAft>
                        <a:buFont typeface="Symbol"/>
                        <a:buChar char=""/>
                      </a:pPr>
                      <a:r>
                        <a:rPr lang="en-US" sz="1800" dirty="0" smtClean="0">
                          <a:effectLst/>
                          <a:latin typeface="+mn-lt"/>
                        </a:rPr>
                        <a:t>Import permit</a:t>
                      </a:r>
                      <a:r>
                        <a:rPr lang="en-US" sz="1800" baseline="0" dirty="0" smtClean="0">
                          <a:effectLst/>
                          <a:latin typeface="+mn-lt"/>
                        </a:rPr>
                        <a:t> &amp; </a:t>
                      </a:r>
                      <a:r>
                        <a:rPr lang="en-US" sz="1800" dirty="0" smtClean="0">
                          <a:effectLst/>
                          <a:latin typeface="+mn-lt"/>
                        </a:rPr>
                        <a:t>Product authorization functionality</a:t>
                      </a:r>
                    </a:p>
                    <a:p>
                      <a:pPr marL="0" marR="0" lvl="0" indent="0" algn="l">
                        <a:spcBef>
                          <a:spcPts val="0"/>
                        </a:spcBef>
                        <a:spcAft>
                          <a:spcPts val="0"/>
                        </a:spcAft>
                        <a:buFont typeface="Symbol"/>
                        <a:buNone/>
                      </a:pPr>
                      <a:r>
                        <a:rPr lang="en-US" sz="1800" dirty="0" smtClean="0">
                          <a:effectLst/>
                          <a:latin typeface="+mn-lt"/>
                        </a:rPr>
                        <a:t> </a:t>
                      </a:r>
                    </a:p>
                    <a:p>
                      <a:pPr marL="342900" marR="0" lvl="0" indent="-342900" algn="l">
                        <a:spcBef>
                          <a:spcPts val="0"/>
                        </a:spcBef>
                        <a:spcAft>
                          <a:spcPts val="0"/>
                        </a:spcAft>
                        <a:buFont typeface="Symbol"/>
                        <a:buChar char=""/>
                      </a:pPr>
                      <a:r>
                        <a:rPr lang="en-US" sz="1800" dirty="0" smtClean="0">
                          <a:effectLst/>
                          <a:latin typeface="+mn-lt"/>
                        </a:rPr>
                        <a:t>NRCan registration</a:t>
                      </a:r>
                    </a:p>
                    <a:p>
                      <a:pPr marL="342900" marR="0" lvl="0" indent="-342900" algn="l">
                        <a:spcBef>
                          <a:spcPts val="0"/>
                        </a:spcBef>
                        <a:spcAft>
                          <a:spcPts val="0"/>
                        </a:spcAft>
                        <a:buFont typeface="Symbol"/>
                        <a:buChar char=""/>
                      </a:pPr>
                      <a:r>
                        <a:rPr lang="en-US" sz="1800" dirty="0" smtClean="0">
                          <a:effectLst/>
                          <a:latin typeface="+mn-lt"/>
                        </a:rPr>
                        <a:t>e-Services (eLMS) enrollment</a:t>
                      </a: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lang="en-US" sz="1800" dirty="0" smtClean="0">
                          <a:effectLst/>
                          <a:latin typeface="+mn-lt"/>
                        </a:rPr>
                        <a:t>Cyber Authentication</a:t>
                      </a:r>
                    </a:p>
                    <a:p>
                      <a:pPr marL="342900" marR="0" lvl="0" indent="-342900" algn="l">
                        <a:spcBef>
                          <a:spcPts val="0"/>
                        </a:spcBef>
                        <a:spcAft>
                          <a:spcPts val="0"/>
                        </a:spcAft>
                        <a:buFont typeface="Symbol"/>
                        <a:buChar char=""/>
                      </a:pPr>
                      <a:r>
                        <a:rPr lang="en-US" sz="1800" dirty="0" smtClean="0">
                          <a:effectLst/>
                          <a:latin typeface="+mn-lt"/>
                          <a:ea typeface="Times New Roman"/>
                          <a:cs typeface="Times New Roman"/>
                        </a:rPr>
                        <a:t>Receiver General Buy</a:t>
                      </a:r>
                      <a:r>
                        <a:rPr lang="en-US" sz="1800" baseline="0" dirty="0" smtClean="0">
                          <a:effectLst/>
                          <a:latin typeface="+mn-lt"/>
                          <a:ea typeface="Times New Roman"/>
                          <a:cs typeface="Times New Roman"/>
                        </a:rPr>
                        <a:t> Button </a:t>
                      </a:r>
                      <a:endParaRPr lang="en-US" sz="1800" dirty="0">
                        <a:effectLst/>
                        <a:latin typeface="+mn-lt"/>
                        <a:ea typeface="Times New Roman"/>
                        <a:cs typeface="Times New Roman"/>
                      </a:endParaRPr>
                    </a:p>
                  </a:txBody>
                  <a:tcPr marL="68600" marR="68600" marT="0" marB="0">
                    <a:solidFill>
                      <a:srgbClr val="367BF6"/>
                    </a:solidFill>
                  </a:tcPr>
                </a:tc>
                <a:tc>
                  <a:txBody>
                    <a:bodyPr/>
                    <a:lstStyle/>
                    <a:p>
                      <a:pPr marL="342900" marR="0" lvl="0" indent="-342900">
                        <a:spcBef>
                          <a:spcPts val="0"/>
                        </a:spcBef>
                        <a:spcAft>
                          <a:spcPts val="0"/>
                        </a:spcAft>
                        <a:buFont typeface="Symbol"/>
                        <a:buChar char=""/>
                      </a:pPr>
                      <a:endParaRPr lang="en-US" sz="1800" b="1" i="0" dirty="0" smtClean="0">
                        <a:solidFill>
                          <a:schemeClr val="bg1"/>
                        </a:solidFill>
                        <a:effectLst/>
                        <a:latin typeface="Calibri"/>
                        <a:ea typeface="Times New Roman"/>
                        <a:cs typeface="Times New Roman"/>
                      </a:endParaRPr>
                    </a:p>
                    <a:p>
                      <a:pPr marL="342900" marR="0" lvl="0" indent="-342900">
                        <a:spcBef>
                          <a:spcPts val="0"/>
                        </a:spcBef>
                        <a:spcAft>
                          <a:spcPts val="0"/>
                        </a:spcAft>
                        <a:buFont typeface="Symbol"/>
                        <a:buChar char=""/>
                      </a:pPr>
                      <a:r>
                        <a:rPr lang="en-US" sz="1800" b="1" i="0" dirty="0" smtClean="0">
                          <a:solidFill>
                            <a:schemeClr val="bg1"/>
                          </a:solidFill>
                          <a:effectLst/>
                          <a:latin typeface="Calibri"/>
                          <a:ea typeface="Times New Roman"/>
                          <a:cs typeface="Times New Roman"/>
                        </a:rPr>
                        <a:t>On-line</a:t>
                      </a:r>
                      <a:r>
                        <a:rPr lang="en-US" sz="1800" b="1" i="0" baseline="0" dirty="0" smtClean="0">
                          <a:solidFill>
                            <a:schemeClr val="bg1"/>
                          </a:solidFill>
                          <a:effectLst/>
                          <a:latin typeface="Calibri"/>
                          <a:ea typeface="Times New Roman"/>
                          <a:cs typeface="Times New Roman"/>
                        </a:rPr>
                        <a:t> </a:t>
                      </a:r>
                      <a:r>
                        <a:rPr lang="en-US" sz="1800" b="1" i="0" dirty="0" smtClean="0">
                          <a:solidFill>
                            <a:schemeClr val="bg1"/>
                          </a:solidFill>
                          <a:effectLst/>
                          <a:latin typeface="Calibri"/>
                          <a:ea typeface="Times New Roman"/>
                          <a:cs typeface="Times New Roman"/>
                        </a:rPr>
                        <a:t>Integrated Importation</a:t>
                      </a:r>
                      <a:r>
                        <a:rPr lang="en-US" sz="1800" b="1" i="0" baseline="0" dirty="0" smtClean="0">
                          <a:solidFill>
                            <a:schemeClr val="bg1"/>
                          </a:solidFill>
                          <a:effectLst/>
                          <a:latin typeface="Calibri"/>
                          <a:ea typeface="Times New Roman"/>
                          <a:cs typeface="Times New Roman"/>
                        </a:rPr>
                        <a:t> Declaration (IID)</a:t>
                      </a:r>
                    </a:p>
                    <a:p>
                      <a:pPr marL="800100" marR="0" lvl="1" indent="-342900">
                        <a:spcBef>
                          <a:spcPts val="0"/>
                        </a:spcBef>
                        <a:spcAft>
                          <a:spcPts val="0"/>
                        </a:spcAft>
                        <a:buFont typeface="Symbol"/>
                        <a:buChar char=""/>
                      </a:pPr>
                      <a:r>
                        <a:rPr lang="en-US" sz="1800" b="1" i="0" baseline="0" dirty="0" smtClean="0">
                          <a:solidFill>
                            <a:schemeClr val="bg1"/>
                          </a:solidFill>
                          <a:effectLst/>
                          <a:latin typeface="Calibri"/>
                          <a:ea typeface="Times New Roman"/>
                          <a:cs typeface="Times New Roman"/>
                        </a:rPr>
                        <a:t>Requires certification with CBSA </a:t>
                      </a:r>
                    </a:p>
                    <a:p>
                      <a:pPr marL="342900" marR="0" lvl="0" indent="-342900">
                        <a:spcBef>
                          <a:spcPts val="0"/>
                        </a:spcBef>
                        <a:spcAft>
                          <a:spcPts val="0"/>
                        </a:spcAft>
                        <a:buFont typeface="Symbol"/>
                        <a:buChar char=""/>
                      </a:pPr>
                      <a:r>
                        <a:rPr lang="en-US" sz="1800" b="1" i="0" baseline="0" dirty="0" smtClean="0">
                          <a:solidFill>
                            <a:schemeClr val="bg1"/>
                          </a:solidFill>
                          <a:effectLst/>
                          <a:latin typeface="Calibri"/>
                          <a:ea typeface="Times New Roman"/>
                          <a:cs typeface="Times New Roman"/>
                        </a:rPr>
                        <a:t>Pre-clearance </a:t>
                      </a:r>
                    </a:p>
                    <a:p>
                      <a:pPr marL="342900" marR="0" lvl="0" indent="-342900">
                        <a:spcBef>
                          <a:spcPts val="0"/>
                        </a:spcBef>
                        <a:spcAft>
                          <a:spcPts val="0"/>
                        </a:spcAft>
                        <a:buFont typeface="Symbol"/>
                        <a:buChar char=""/>
                      </a:pPr>
                      <a:r>
                        <a:rPr lang="en-US" sz="1800" b="1" i="0" baseline="0" dirty="0" smtClean="0">
                          <a:solidFill>
                            <a:schemeClr val="bg1"/>
                          </a:solidFill>
                          <a:effectLst/>
                          <a:latin typeface="Calibri"/>
                          <a:ea typeface="Times New Roman"/>
                          <a:cs typeface="Times New Roman"/>
                        </a:rPr>
                        <a:t>IID is validated electronically against Permit Data </a:t>
                      </a:r>
                    </a:p>
                    <a:p>
                      <a:pPr marL="342900" marR="0" lvl="0" indent="-342900">
                        <a:spcBef>
                          <a:spcPts val="0"/>
                        </a:spcBef>
                        <a:spcAft>
                          <a:spcPts val="0"/>
                        </a:spcAft>
                        <a:buFont typeface="Symbol"/>
                        <a:buChar char=""/>
                      </a:pPr>
                      <a:endParaRPr lang="en-US" sz="1800" b="1" i="0" dirty="0">
                        <a:solidFill>
                          <a:schemeClr val="bg1"/>
                        </a:solidFill>
                        <a:effectLst/>
                        <a:latin typeface="Calibri"/>
                        <a:ea typeface="Times New Roman"/>
                        <a:cs typeface="Times New Roman"/>
                      </a:endParaRPr>
                    </a:p>
                  </a:txBody>
                  <a:tcPr marL="68600" marR="68600" marT="0" marB="0">
                    <a:solidFill>
                      <a:srgbClr val="367BF6"/>
                    </a:solidFill>
                  </a:tcPr>
                </a:tc>
                <a:extLst>
                  <a:ext uri="{0D108BD9-81ED-4DB2-BD59-A6C34878D82A}">
                    <a16:rowId xmlns:a16="http://schemas.microsoft.com/office/drawing/2014/main" xmlns="" val="10001"/>
                  </a:ext>
                </a:extLst>
              </a:tr>
              <a:tr h="594188">
                <a:tc gridSpan="2">
                  <a:txBody>
                    <a:bodyPr/>
                    <a:lstStyle/>
                    <a:p>
                      <a:pPr marL="0" marR="0" lvl="0" indent="0" algn="ctr">
                        <a:spcBef>
                          <a:spcPts val="0"/>
                        </a:spcBef>
                        <a:spcAft>
                          <a:spcPts val="0"/>
                        </a:spcAft>
                        <a:buFont typeface="Symbol"/>
                        <a:buNone/>
                      </a:pPr>
                      <a:endParaRPr lang="en-US" sz="1800" baseline="0" dirty="0" smtClean="0">
                        <a:effectLst/>
                        <a:latin typeface="+mn-lt"/>
                        <a:ea typeface="Times New Roman"/>
                        <a:cs typeface="Times New Roman"/>
                      </a:endParaRPr>
                    </a:p>
                    <a:p>
                      <a:pPr marL="0" marR="0" lvl="0" indent="0" algn="ctr">
                        <a:spcBef>
                          <a:spcPts val="0"/>
                        </a:spcBef>
                        <a:spcAft>
                          <a:spcPts val="0"/>
                        </a:spcAft>
                        <a:buFont typeface="Symbol"/>
                        <a:buNone/>
                      </a:pPr>
                      <a:r>
                        <a:rPr lang="en-US" sz="1800" baseline="0" dirty="0" smtClean="0">
                          <a:effectLst/>
                          <a:latin typeface="+mn-lt"/>
                          <a:ea typeface="Times New Roman"/>
                          <a:cs typeface="Times New Roman"/>
                        </a:rPr>
                        <a:t>eLMS Release 2</a:t>
                      </a:r>
                      <a:endParaRPr lang="en-US" sz="1800" dirty="0">
                        <a:effectLst/>
                        <a:latin typeface="+mn-lt"/>
                        <a:ea typeface="Times New Roman"/>
                        <a:cs typeface="Times New Roman"/>
                      </a:endParaRPr>
                    </a:p>
                  </a:txBody>
                  <a:tcPr marL="68600" marR="68600" marT="0" marB="0">
                    <a:solidFill>
                      <a:srgbClr val="367BF6"/>
                    </a:solidFill>
                  </a:tcPr>
                </a:tc>
                <a:tc hMerge="1">
                  <a:txBody>
                    <a:bodyPr/>
                    <a:lstStyle/>
                    <a:p>
                      <a:pPr marL="342900" marR="0" lvl="0" indent="-342900">
                        <a:spcBef>
                          <a:spcPts val="0"/>
                        </a:spcBef>
                        <a:spcAft>
                          <a:spcPts val="0"/>
                        </a:spcAft>
                        <a:buFont typeface="Symbol"/>
                        <a:buChar char=""/>
                      </a:pPr>
                      <a:endParaRPr lang="en-US" sz="1800" b="1" i="0" dirty="0">
                        <a:solidFill>
                          <a:schemeClr val="bg1"/>
                        </a:solidFill>
                        <a:effectLst/>
                        <a:latin typeface="Calibri"/>
                        <a:ea typeface="Times New Roman"/>
                        <a:cs typeface="Times New Roman"/>
                      </a:endParaRPr>
                    </a:p>
                  </a:txBody>
                  <a:tcPr marL="68600" marR="68600" marT="0" marB="0">
                    <a:solidFill>
                      <a:srgbClr val="6A9AFA"/>
                    </a:solidFill>
                  </a:tcPr>
                </a:tc>
                <a:extLst>
                  <a:ext uri="{0D108BD9-81ED-4DB2-BD59-A6C34878D82A}">
                    <a16:rowId xmlns:a16="http://schemas.microsoft.com/office/drawing/2014/main" xmlns="" val="10002"/>
                  </a:ext>
                </a:extLst>
              </a:tr>
              <a:tr h="594188">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effectLst/>
                          <a:latin typeface="+mn-lt"/>
                          <a:ea typeface="Times New Roman"/>
                          <a:cs typeface="Times New Roman"/>
                        </a:rPr>
                        <a:t>Annual Maintenance Fee </a:t>
                      </a:r>
                      <a:endParaRPr lang="en-US" sz="1800" dirty="0" smtClean="0">
                        <a:effectLst/>
                        <a:latin typeface="+mn-lt"/>
                        <a:ea typeface="Times New Roman"/>
                        <a:cs typeface="Times New Roman"/>
                      </a:endParaRPr>
                    </a:p>
                    <a:p>
                      <a:pPr marL="285750" marR="0" lvl="0" indent="-285750" algn="ctr">
                        <a:spcBef>
                          <a:spcPts val="0"/>
                        </a:spcBef>
                        <a:spcAft>
                          <a:spcPts val="0"/>
                        </a:spcAft>
                        <a:buFont typeface="Arial" panose="020B0604020202020204" pitchFamily="34" charset="0"/>
                        <a:buChar char="•"/>
                      </a:pPr>
                      <a:endParaRPr lang="en-US" sz="1800" dirty="0">
                        <a:effectLst/>
                        <a:latin typeface="+mn-lt"/>
                        <a:ea typeface="Times New Roman"/>
                        <a:cs typeface="Times New Roman"/>
                      </a:endParaRPr>
                    </a:p>
                  </a:txBody>
                  <a:tcPr marL="68600" marR="68600" marT="0" marB="0">
                    <a:solidFill>
                      <a:srgbClr val="367BF6"/>
                    </a:solidFill>
                  </a:tcPr>
                </a:tc>
                <a:tc hMerge="1">
                  <a:txBody>
                    <a:bodyPr/>
                    <a:lstStyle/>
                    <a:p>
                      <a:endParaRPr lang="en-CA"/>
                    </a:p>
                  </a:txBody>
                  <a:tcPr/>
                </a:tc>
                <a:extLst>
                  <a:ext uri="{0D108BD9-81ED-4DB2-BD59-A6C34878D82A}">
                    <a16:rowId xmlns:a16="http://schemas.microsoft.com/office/drawing/2014/main" xmlns="" val="1558002339"/>
                  </a:ext>
                </a:extLst>
              </a:tr>
            </a:tbl>
          </a:graphicData>
        </a:graphic>
      </p:graphicFrame>
      <p:sp>
        <p:nvSpPr>
          <p:cNvPr id="11284" name="TextBox 1"/>
          <p:cNvSpPr txBox="1">
            <a:spLocks noChangeArrowheads="1"/>
          </p:cNvSpPr>
          <p:nvPr/>
        </p:nvSpPr>
        <p:spPr bwMode="auto">
          <a:xfrm>
            <a:off x="1211263" y="1227138"/>
            <a:ext cx="4033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CA" altLang="en-US" sz="1800" b="1">
                <a:latin typeface="Tahoma" panose="020B0604030504040204" pitchFamily="34" charset="0"/>
              </a:rPr>
              <a:t>New Functionality In Production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11175" y="95250"/>
            <a:ext cx="8318500" cy="730250"/>
          </a:xfrm>
        </p:spPr>
        <p:txBody>
          <a:bodyPr/>
          <a:lstStyle/>
          <a:p>
            <a:r>
              <a:rPr lang="en-CA" altLang="en-US" sz="3200" smtClean="0"/>
              <a:t>eLMS Release Schedule</a:t>
            </a:r>
            <a:endParaRPr lang="en-CA" altLang="en-US" sz="3200" b="1" smtClean="0"/>
          </a:p>
        </p:txBody>
      </p:sp>
      <p:sp>
        <p:nvSpPr>
          <p:cNvPr id="13315" name="Content Placeholder 2"/>
          <p:cNvSpPr>
            <a:spLocks noGrp="1"/>
          </p:cNvSpPr>
          <p:nvPr>
            <p:ph idx="1"/>
          </p:nvPr>
        </p:nvSpPr>
        <p:spPr>
          <a:xfrm>
            <a:off x="457200" y="1047750"/>
            <a:ext cx="8483600" cy="5086350"/>
          </a:xfrm>
        </p:spPr>
        <p:txBody>
          <a:bodyPr/>
          <a:lstStyle/>
          <a:p>
            <a:pPr eaLnBrk="1" hangingPunct="1">
              <a:lnSpc>
                <a:spcPct val="80000"/>
              </a:lnSpc>
              <a:spcAft>
                <a:spcPts val="1200"/>
              </a:spcAft>
              <a:buClrTx/>
            </a:pPr>
            <a:endParaRPr lang="en-CA" altLang="en-US" smtClean="0">
              <a:cs typeface="Tahoma" panose="020B0604030504040204" pitchFamily="34" charset="0"/>
            </a:endParaRPr>
          </a:p>
          <a:p>
            <a:endParaRPr lang="en-CA" altLang="en-US" smtClean="0">
              <a:cs typeface="Tahoma" panose="020B0604030504040204" pitchFamily="34" charset="0"/>
            </a:endParaRPr>
          </a:p>
          <a:p>
            <a:endParaRPr lang="en-CA" altLang="en-US" smtClean="0"/>
          </a:p>
        </p:txBody>
      </p:sp>
      <p:sp>
        <p:nvSpPr>
          <p:cNvPr id="13316"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94D2B63A-BB26-40F7-B452-04A42FD9742E}" type="slidenum">
              <a:rPr lang="en-CA" altLang="en-US" sz="1400" smtClean="0">
                <a:latin typeface="Arial" panose="020B0604020202020204" pitchFamily="34" charset="0"/>
              </a:rPr>
              <a:pPr>
                <a:spcBef>
                  <a:spcPct val="0"/>
                </a:spcBef>
                <a:buClrTx/>
                <a:buSzTx/>
                <a:buFontTx/>
                <a:buNone/>
              </a:pPr>
              <a:t>13</a:t>
            </a:fld>
            <a:endParaRPr lang="en-CA" altLang="en-US" sz="1400" smtClean="0">
              <a:latin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02608822"/>
              </p:ext>
            </p:extLst>
          </p:nvPr>
        </p:nvGraphicFramePr>
        <p:xfrm>
          <a:off x="1325563" y="1968500"/>
          <a:ext cx="6523037" cy="3835401"/>
        </p:xfrm>
        <a:graphic>
          <a:graphicData uri="http://schemas.openxmlformats.org/drawingml/2006/table">
            <a:tbl>
              <a:tblPr firstRow="1" firstCol="1" bandRow="1">
                <a:tableStyleId>{5C22544A-7EE6-4342-B048-85BDC9FD1C3A}</a:tableStyleId>
              </a:tblPr>
              <a:tblGrid>
                <a:gridCol w="3447346">
                  <a:extLst>
                    <a:ext uri="{9D8B030D-6E8A-4147-A177-3AD203B41FA5}">
                      <a16:colId xmlns:a16="http://schemas.microsoft.com/office/drawing/2014/main" xmlns="" val="20000"/>
                    </a:ext>
                  </a:extLst>
                </a:gridCol>
                <a:gridCol w="3075691">
                  <a:extLst>
                    <a:ext uri="{9D8B030D-6E8A-4147-A177-3AD203B41FA5}">
                      <a16:colId xmlns:a16="http://schemas.microsoft.com/office/drawing/2014/main" xmlns="" val="20001"/>
                    </a:ext>
                  </a:extLst>
                </a:gridCol>
              </a:tblGrid>
              <a:tr h="643005">
                <a:tc>
                  <a:txBody>
                    <a:bodyPr/>
                    <a:lstStyle/>
                    <a:p>
                      <a:pPr marL="0" marR="0" algn="ctr">
                        <a:spcBef>
                          <a:spcPts val="0"/>
                        </a:spcBef>
                        <a:spcAft>
                          <a:spcPts val="0"/>
                        </a:spcAft>
                      </a:pPr>
                      <a:r>
                        <a:rPr lang="en-US" sz="1800" dirty="0" smtClean="0">
                          <a:effectLst/>
                        </a:rPr>
                        <a:t>Release 3</a:t>
                      </a:r>
                    </a:p>
                    <a:p>
                      <a:pPr marL="0" marR="0" algn="ctr">
                        <a:spcBef>
                          <a:spcPts val="0"/>
                        </a:spcBef>
                        <a:spcAft>
                          <a:spcPts val="0"/>
                        </a:spcAft>
                      </a:pPr>
                      <a:r>
                        <a:rPr lang="en-US" sz="1800" baseline="0" dirty="0" smtClean="0">
                          <a:effectLst/>
                        </a:rPr>
                        <a:t>Early Fall 2017</a:t>
                      </a:r>
                      <a:endParaRPr lang="en-US" sz="1800" dirty="0" smtClean="0">
                        <a:effectLst/>
                      </a:endParaRPr>
                    </a:p>
                  </a:txBody>
                  <a:tcPr marL="68600" marR="68600" marT="0" marB="0">
                    <a:solidFill>
                      <a:srgbClr val="367BF6"/>
                    </a:solidFill>
                  </a:tcPr>
                </a:tc>
                <a:tc>
                  <a:txBody>
                    <a:bodyPr/>
                    <a:lstStyle/>
                    <a:p>
                      <a:pPr marL="0" marR="0" algn="ctr">
                        <a:spcBef>
                          <a:spcPts val="0"/>
                        </a:spcBef>
                        <a:spcAft>
                          <a:spcPts val="0"/>
                        </a:spcAft>
                      </a:pPr>
                      <a:r>
                        <a:rPr lang="en-US" sz="1800" dirty="0" smtClean="0">
                          <a:effectLst/>
                        </a:rPr>
                        <a:t>Release 4</a:t>
                      </a:r>
                    </a:p>
                    <a:p>
                      <a:pPr marL="0" marR="0" algn="ctr">
                        <a:spcBef>
                          <a:spcPts val="0"/>
                        </a:spcBef>
                        <a:spcAft>
                          <a:spcPts val="0"/>
                        </a:spcAft>
                      </a:pPr>
                      <a:r>
                        <a:rPr lang="en-US" sz="1800" baseline="0" dirty="0" smtClean="0">
                          <a:effectLst/>
                        </a:rPr>
                        <a:t>January 2018</a:t>
                      </a:r>
                      <a:endParaRPr lang="en-US" sz="1800" dirty="0" smtClean="0">
                        <a:effectLst/>
                      </a:endParaRPr>
                    </a:p>
                  </a:txBody>
                  <a:tcPr marL="68600" marR="68600" marT="0" marB="0">
                    <a:solidFill>
                      <a:srgbClr val="2A73F6"/>
                    </a:solidFill>
                  </a:tcPr>
                </a:tc>
                <a:extLst>
                  <a:ext uri="{0D108BD9-81ED-4DB2-BD59-A6C34878D82A}">
                    <a16:rowId xmlns:a16="http://schemas.microsoft.com/office/drawing/2014/main" xmlns="" val="10000"/>
                  </a:ext>
                </a:extLst>
              </a:tr>
              <a:tr h="1607513">
                <a:tc>
                  <a:txBody>
                    <a:bodyPr/>
                    <a:lstStyle/>
                    <a:p>
                      <a:pPr marL="285750" indent="-285750">
                        <a:buFont typeface="Arial" panose="020B0604020202020204" pitchFamily="34" charset="0"/>
                        <a:buChar char="•"/>
                      </a:pPr>
                      <a:r>
                        <a:rPr lang="en-CA" sz="1800" b="1" dirty="0" smtClean="0">
                          <a:solidFill>
                            <a:schemeClr val="bg1"/>
                          </a:solidFill>
                          <a:latin typeface="+mn-lt"/>
                        </a:rPr>
                        <a:t>Export</a:t>
                      </a:r>
                    </a:p>
                    <a:p>
                      <a:pPr marL="285750" indent="-285750">
                        <a:buFont typeface="Arial" panose="020B0604020202020204" pitchFamily="34" charset="0"/>
                        <a:buChar char="•"/>
                      </a:pPr>
                      <a:r>
                        <a:rPr lang="en-CA" sz="1800" b="1" dirty="0" smtClean="0">
                          <a:solidFill>
                            <a:schemeClr val="bg1"/>
                          </a:solidFill>
                          <a:latin typeface="+mn-lt"/>
                        </a:rPr>
                        <a:t>In-Transit</a:t>
                      </a:r>
                    </a:p>
                    <a:p>
                      <a:pPr marL="285750" indent="-285750">
                        <a:buFont typeface="Arial" panose="020B0604020202020204" pitchFamily="34" charset="0"/>
                        <a:buChar char="•"/>
                      </a:pPr>
                      <a:r>
                        <a:rPr lang="en-CA" sz="1800" b="1" dirty="0" smtClean="0">
                          <a:solidFill>
                            <a:schemeClr val="bg1"/>
                          </a:solidFill>
                          <a:latin typeface="+mn-lt"/>
                        </a:rPr>
                        <a:t>Security Screening</a:t>
                      </a:r>
                    </a:p>
                  </a:txBody>
                  <a:tcPr marL="68600" marR="68600" marT="0" marB="0">
                    <a:solidFill>
                      <a:srgbClr val="367BF6"/>
                    </a:solidFill>
                  </a:tcPr>
                </a:tc>
                <a:tc>
                  <a:txBody>
                    <a:bodyPr/>
                    <a:lstStyle/>
                    <a:p>
                      <a:pPr marL="285750" indent="-285750">
                        <a:buFont typeface="Arial" panose="020B0604020202020204" pitchFamily="34" charset="0"/>
                        <a:buChar char="•"/>
                      </a:pPr>
                      <a:r>
                        <a:rPr lang="en-CA" sz="1800" b="1" dirty="0" smtClean="0">
                          <a:solidFill>
                            <a:schemeClr val="bg1"/>
                          </a:solidFill>
                          <a:latin typeface="+mn-lt"/>
                        </a:rPr>
                        <a:t>Fireworks</a:t>
                      </a:r>
                    </a:p>
                    <a:p>
                      <a:pPr marL="285750" indent="-285750">
                        <a:buFont typeface="Arial" panose="020B0604020202020204" pitchFamily="34" charset="0"/>
                        <a:buChar char="•"/>
                      </a:pPr>
                      <a:r>
                        <a:rPr lang="en-CA" sz="1800" b="1" dirty="0" smtClean="0">
                          <a:solidFill>
                            <a:schemeClr val="bg1"/>
                          </a:solidFill>
                          <a:latin typeface="+mn-lt"/>
                        </a:rPr>
                        <a:t>Restricted Components</a:t>
                      </a:r>
                    </a:p>
                    <a:p>
                      <a:pPr marL="285750" indent="-285750">
                        <a:buFont typeface="Arial" panose="020B0604020202020204" pitchFamily="34" charset="0"/>
                        <a:buChar char="•"/>
                      </a:pPr>
                      <a:r>
                        <a:rPr lang="en-CA" sz="1800" b="1" dirty="0" smtClean="0">
                          <a:solidFill>
                            <a:schemeClr val="bg1"/>
                          </a:solidFill>
                          <a:latin typeface="+mn-lt"/>
                        </a:rPr>
                        <a:t>Mobile Processing Units</a:t>
                      </a:r>
                    </a:p>
                    <a:p>
                      <a:pPr marL="285750" indent="-285750">
                        <a:buFont typeface="Arial" panose="020B0604020202020204" pitchFamily="34" charset="0"/>
                        <a:buChar char="•"/>
                      </a:pPr>
                      <a:r>
                        <a:rPr lang="en-CA" sz="1800" b="1" dirty="0" smtClean="0">
                          <a:solidFill>
                            <a:schemeClr val="bg1"/>
                          </a:solidFill>
                          <a:latin typeface="+mn-lt"/>
                        </a:rPr>
                        <a:t>Manufacturing </a:t>
                      </a:r>
                    </a:p>
                    <a:p>
                      <a:pPr marL="342900" marR="0" lvl="0" indent="-342900">
                        <a:spcBef>
                          <a:spcPts val="0"/>
                        </a:spcBef>
                        <a:spcAft>
                          <a:spcPts val="0"/>
                        </a:spcAft>
                        <a:buFont typeface="Symbol"/>
                        <a:buChar char=""/>
                      </a:pPr>
                      <a:endParaRPr lang="en-US" sz="1800" b="1" i="0" dirty="0">
                        <a:solidFill>
                          <a:schemeClr val="bg1"/>
                        </a:solidFill>
                        <a:effectLst/>
                        <a:latin typeface="+mn-lt"/>
                        <a:ea typeface="Times New Roman"/>
                        <a:cs typeface="Times New Roman"/>
                      </a:endParaRPr>
                    </a:p>
                  </a:txBody>
                  <a:tcPr marL="68600" marR="68600" marT="0" marB="0">
                    <a:solidFill>
                      <a:srgbClr val="367BF6"/>
                    </a:solidFill>
                  </a:tcPr>
                </a:tc>
                <a:extLst>
                  <a:ext uri="{0D108BD9-81ED-4DB2-BD59-A6C34878D82A}">
                    <a16:rowId xmlns:a16="http://schemas.microsoft.com/office/drawing/2014/main" xmlns="" val="10001"/>
                  </a:ext>
                </a:extLst>
              </a:tr>
              <a:tr h="643005">
                <a:tc gridSpan="2">
                  <a:txBody>
                    <a:bodyPr/>
                    <a:lstStyle/>
                    <a:p>
                      <a:pPr marL="0" marR="0" lvl="0" indent="0" algn="ctr">
                        <a:spcBef>
                          <a:spcPts val="0"/>
                        </a:spcBef>
                        <a:spcAft>
                          <a:spcPts val="0"/>
                        </a:spcAft>
                        <a:buFont typeface="Symbol"/>
                        <a:buNone/>
                      </a:pPr>
                      <a:r>
                        <a:rPr lang="en-US" sz="1800" b="1" i="0" dirty="0" smtClean="0">
                          <a:solidFill>
                            <a:schemeClr val="bg1"/>
                          </a:solidFill>
                          <a:effectLst/>
                          <a:latin typeface="+mn-lt"/>
                          <a:ea typeface="Times New Roman"/>
                          <a:cs typeface="Times New Roman"/>
                        </a:rPr>
                        <a:t>Release 5</a:t>
                      </a:r>
                    </a:p>
                    <a:p>
                      <a:pPr marL="0" marR="0" lvl="0" indent="0" algn="ctr">
                        <a:spcBef>
                          <a:spcPts val="0"/>
                        </a:spcBef>
                        <a:spcAft>
                          <a:spcPts val="0"/>
                        </a:spcAft>
                        <a:buFont typeface="Symbol"/>
                        <a:buNone/>
                      </a:pPr>
                      <a:r>
                        <a:rPr lang="en-US" sz="1800" b="1" i="0" dirty="0" smtClean="0">
                          <a:solidFill>
                            <a:schemeClr val="bg1"/>
                          </a:solidFill>
                          <a:effectLst/>
                          <a:latin typeface="+mn-lt"/>
                          <a:ea typeface="Times New Roman"/>
                          <a:cs typeface="Times New Roman"/>
                        </a:rPr>
                        <a:t>March</a:t>
                      </a:r>
                      <a:r>
                        <a:rPr lang="en-US" sz="1800" b="1" i="0" baseline="0" dirty="0" smtClean="0">
                          <a:solidFill>
                            <a:schemeClr val="bg1"/>
                          </a:solidFill>
                          <a:effectLst/>
                          <a:latin typeface="+mn-lt"/>
                          <a:ea typeface="Times New Roman"/>
                          <a:cs typeface="Times New Roman"/>
                        </a:rPr>
                        <a:t> 2018</a:t>
                      </a:r>
                      <a:endParaRPr lang="en-US" sz="1800" b="1" i="0" dirty="0" smtClean="0">
                        <a:solidFill>
                          <a:schemeClr val="bg1"/>
                        </a:solidFill>
                        <a:effectLst/>
                        <a:latin typeface="+mn-lt"/>
                        <a:ea typeface="Times New Roman"/>
                        <a:cs typeface="Times New Roman"/>
                      </a:endParaRPr>
                    </a:p>
                  </a:txBody>
                  <a:tcPr marL="68600" marR="68600" marT="0" marB="0">
                    <a:solidFill>
                      <a:srgbClr val="367BF6"/>
                    </a:solidFill>
                  </a:tcPr>
                </a:tc>
                <a:tc hMerge="1">
                  <a:txBody>
                    <a:bodyPr/>
                    <a:lstStyle/>
                    <a:p>
                      <a:pPr marL="0" marR="0" lvl="0" indent="0" algn="ctr">
                        <a:spcBef>
                          <a:spcPts val="0"/>
                        </a:spcBef>
                        <a:spcAft>
                          <a:spcPts val="0"/>
                        </a:spcAft>
                        <a:buFont typeface="Symbol"/>
                        <a:buNone/>
                      </a:pPr>
                      <a:endParaRPr lang="en-US" sz="1800" b="1" i="0" dirty="0">
                        <a:solidFill>
                          <a:schemeClr val="bg1"/>
                        </a:solidFill>
                        <a:effectLst/>
                        <a:latin typeface="+mn-lt"/>
                        <a:ea typeface="Times New Roman"/>
                        <a:cs typeface="Times New Roman"/>
                      </a:endParaRPr>
                    </a:p>
                  </a:txBody>
                  <a:tcPr marL="68600" marR="68600" marT="0" marB="0">
                    <a:solidFill>
                      <a:srgbClr val="367BF6"/>
                    </a:solidFill>
                  </a:tcPr>
                </a:tc>
                <a:extLst>
                  <a:ext uri="{0D108BD9-81ED-4DB2-BD59-A6C34878D82A}">
                    <a16:rowId xmlns:a16="http://schemas.microsoft.com/office/drawing/2014/main" xmlns="" val="10002"/>
                  </a:ext>
                </a:extLst>
              </a:tr>
              <a:tr h="941878">
                <a:tc gridSpan="2">
                  <a:txBody>
                    <a:bodyPr/>
                    <a:lstStyle/>
                    <a:p>
                      <a:pPr marL="285750" indent="-285750">
                        <a:buFont typeface="Arial" panose="020B0604020202020204" pitchFamily="34" charset="0"/>
                        <a:buChar char="•"/>
                      </a:pPr>
                      <a:r>
                        <a:rPr lang="en-CA" sz="1800" b="1" dirty="0" smtClean="0">
                          <a:solidFill>
                            <a:schemeClr val="bg1"/>
                          </a:solidFill>
                          <a:latin typeface="+mn-lt"/>
                        </a:rPr>
                        <a:t>Magazines</a:t>
                      </a:r>
                    </a:p>
                    <a:p>
                      <a:pPr marL="285750" indent="-285750">
                        <a:buFont typeface="Arial" panose="020B0604020202020204" pitchFamily="34" charset="0"/>
                        <a:buChar char="•"/>
                      </a:pPr>
                      <a:r>
                        <a:rPr lang="en-CA" sz="1800" b="1" dirty="0" smtClean="0">
                          <a:solidFill>
                            <a:schemeClr val="bg1"/>
                          </a:solidFill>
                          <a:latin typeface="+mn-lt"/>
                        </a:rPr>
                        <a:t>Annual Reporting</a:t>
                      </a:r>
                    </a:p>
                    <a:p>
                      <a:pPr marL="342900" marR="0" lvl="0" indent="-342900">
                        <a:spcBef>
                          <a:spcPts val="0"/>
                        </a:spcBef>
                        <a:spcAft>
                          <a:spcPts val="0"/>
                        </a:spcAft>
                        <a:buFont typeface="Symbol"/>
                        <a:buChar char=""/>
                      </a:pPr>
                      <a:endParaRPr lang="en-US" sz="1800" b="1" i="0" dirty="0">
                        <a:solidFill>
                          <a:schemeClr val="bg1"/>
                        </a:solidFill>
                        <a:effectLst/>
                        <a:latin typeface="+mn-lt"/>
                        <a:ea typeface="Times New Roman"/>
                        <a:cs typeface="Times New Roman"/>
                      </a:endParaRPr>
                    </a:p>
                  </a:txBody>
                  <a:tcPr marL="68600" marR="68600" marT="0" marB="0">
                    <a:solidFill>
                      <a:srgbClr val="367BF6"/>
                    </a:solidFill>
                  </a:tcPr>
                </a:tc>
                <a:tc hMerge="1">
                  <a:txBody>
                    <a:bodyPr/>
                    <a:lstStyle/>
                    <a:p>
                      <a:pPr marL="342900" marR="0" lvl="0" indent="-342900">
                        <a:spcBef>
                          <a:spcPts val="0"/>
                        </a:spcBef>
                        <a:spcAft>
                          <a:spcPts val="0"/>
                        </a:spcAft>
                        <a:buFont typeface="Symbol"/>
                        <a:buChar char=""/>
                      </a:pPr>
                      <a:endParaRPr lang="en-US" sz="1800" b="1" i="0" dirty="0">
                        <a:solidFill>
                          <a:schemeClr val="bg1"/>
                        </a:solidFill>
                        <a:effectLst/>
                        <a:latin typeface="+mn-lt"/>
                        <a:ea typeface="Times New Roman"/>
                        <a:cs typeface="Times New Roman"/>
                      </a:endParaRPr>
                    </a:p>
                  </a:txBody>
                  <a:tcPr marL="68600" marR="68600" marT="0" marB="0">
                    <a:solidFill>
                      <a:srgbClr val="367BF6"/>
                    </a:solidFill>
                  </a:tcPr>
                </a:tc>
                <a:extLst>
                  <a:ext uri="{0D108BD9-81ED-4DB2-BD59-A6C34878D82A}">
                    <a16:rowId xmlns:a16="http://schemas.microsoft.com/office/drawing/2014/main" xmlns="" val="10003"/>
                  </a:ext>
                </a:extLst>
              </a:tr>
            </a:tbl>
          </a:graphicData>
        </a:graphic>
      </p:graphicFrame>
      <p:sp>
        <p:nvSpPr>
          <p:cNvPr id="13332" name="TextBox 1"/>
          <p:cNvSpPr txBox="1">
            <a:spLocks noChangeArrowheads="1"/>
          </p:cNvSpPr>
          <p:nvPr/>
        </p:nvSpPr>
        <p:spPr bwMode="auto">
          <a:xfrm>
            <a:off x="1282700" y="1203325"/>
            <a:ext cx="3641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eaLnBrk="1" hangingPunct="1">
              <a:spcBef>
                <a:spcPct val="0"/>
              </a:spcBef>
              <a:buClrTx/>
              <a:buSzTx/>
              <a:buFontTx/>
              <a:buNone/>
            </a:pPr>
            <a:r>
              <a:rPr lang="en-CA" altLang="en-US" sz="1800" b="1">
                <a:latin typeface="Tahoma" panose="020B0604030504040204" pitchFamily="34" charset="0"/>
              </a:rPr>
              <a:t>Scheduled eLMS Releases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7788"/>
            <a:ext cx="8318500" cy="768350"/>
          </a:xfrm>
        </p:spPr>
        <p:txBody>
          <a:bodyPr/>
          <a:lstStyle/>
          <a:p>
            <a:r>
              <a:rPr lang="en-CA" altLang="en-US" sz="3200" smtClean="0"/>
              <a:t>eLMS Enrollment Process</a:t>
            </a:r>
            <a:endParaRPr lang="en-CA" altLang="en-US" sz="3200" b="1" smtClean="0"/>
          </a:p>
        </p:txBody>
      </p:sp>
      <p:sp>
        <p:nvSpPr>
          <p:cNvPr id="15363" name="Content Placeholder 2"/>
          <p:cNvSpPr>
            <a:spLocks noGrp="1"/>
          </p:cNvSpPr>
          <p:nvPr>
            <p:ph idx="1"/>
          </p:nvPr>
        </p:nvSpPr>
        <p:spPr>
          <a:xfrm>
            <a:off x="457200" y="1030288"/>
            <a:ext cx="8483600" cy="4978400"/>
          </a:xfrm>
        </p:spPr>
        <p:txBody>
          <a:bodyPr/>
          <a:lstStyle/>
          <a:p>
            <a:r>
              <a:rPr lang="en-CA" altLang="en-US" sz="2800" smtClean="0"/>
              <a:t>Users will require either a Government of Canada GCKey or a Partner User Id and password</a:t>
            </a:r>
          </a:p>
          <a:p>
            <a:r>
              <a:rPr lang="en-CA" altLang="en-US" sz="2800" smtClean="0"/>
              <a:t>Registration will include a </a:t>
            </a:r>
            <a:r>
              <a:rPr lang="en-US" altLang="en-US" sz="2800" smtClean="0"/>
              <a:t>‘Request for Enrollment’ to enroll as either a company or an individual and a confirmation of applicant’s email address for email verification</a:t>
            </a:r>
          </a:p>
          <a:p>
            <a:r>
              <a:rPr lang="en-CA" altLang="en-US" sz="2800" smtClean="0"/>
              <a:t>Once an enrollment request is approved, applicants will receive an Enrollment Letter in the mail that provides the User Access Code needed to  complete the enrollment process</a:t>
            </a:r>
          </a:p>
          <a:p>
            <a:endParaRPr lang="en-CA" altLang="en-US" smtClean="0"/>
          </a:p>
        </p:txBody>
      </p:sp>
      <p:sp>
        <p:nvSpPr>
          <p:cNvPr id="15364"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77751FFF-EB30-457D-906E-E33CD421664E}" type="slidenum">
              <a:rPr lang="en-CA" altLang="en-US" sz="1400" smtClean="0">
                <a:latin typeface="Arial" panose="020B0604020202020204" pitchFamily="34" charset="0"/>
              </a:rPr>
              <a:pPr>
                <a:spcBef>
                  <a:spcPct val="0"/>
                </a:spcBef>
                <a:buClrTx/>
                <a:buSzTx/>
                <a:buFontTx/>
                <a:buNone/>
              </a:pPr>
              <a:t>14</a:t>
            </a:fld>
            <a:endParaRPr lang="en-CA" altLang="en-US" sz="140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73689" y="1628800"/>
            <a:ext cx="8318500" cy="2370138"/>
          </a:xfrm>
        </p:spPr>
        <p:txBody>
          <a:bodyPr/>
          <a:lstStyle/>
          <a:p>
            <a:pPr algn="ctr"/>
            <a:r>
              <a:rPr lang="en-CA" altLang="en-US" sz="3600" dirty="0" err="1" smtClean="0"/>
              <a:t>eLMS</a:t>
            </a:r>
            <a:r>
              <a:rPr lang="en-CA" altLang="en-US" sz="3600" dirty="0" smtClean="0"/>
              <a:t>  Sample Screen Shots</a:t>
            </a:r>
            <a:endParaRPr lang="en-US" altLang="en-US" sz="3600" dirty="0" smtClean="0"/>
          </a:p>
        </p:txBody>
      </p:sp>
      <p:sp>
        <p:nvSpPr>
          <p:cNvPr id="16387" name="Slide Number Placeholder 3"/>
          <p:cNvSpPr>
            <a:spLocks noGrp="1"/>
          </p:cNvSpPr>
          <p:nvPr>
            <p:ph type="sldNum" sz="quarter" idx="10"/>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136F21F2-0FBA-4349-9981-3D2EE0B83EC4}" type="slidenum">
              <a:rPr lang="en-CA" altLang="en-US" sz="1400" smtClean="0">
                <a:latin typeface="Arial" panose="020B0604020202020204" pitchFamily="34" charset="0"/>
              </a:rPr>
              <a:pPr>
                <a:spcBef>
                  <a:spcPct val="0"/>
                </a:spcBef>
                <a:buClrTx/>
                <a:buSzTx/>
                <a:buFontTx/>
                <a:buNone/>
              </a:pPr>
              <a:t>15</a:t>
            </a:fld>
            <a:endParaRPr lang="en-CA" altLang="en-US" sz="140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7544" y="29989"/>
            <a:ext cx="8229600" cy="1143000"/>
          </a:xfrm>
        </p:spPr>
        <p:txBody>
          <a:bodyPr/>
          <a:lstStyle/>
          <a:p>
            <a:r>
              <a:rPr lang="en-CA" altLang="en-US" dirty="0" smtClean="0"/>
              <a:t>NRCan </a:t>
            </a:r>
            <a:r>
              <a:rPr lang="en-CA" altLang="en-US" dirty="0" err="1" smtClean="0"/>
              <a:t>eServices</a:t>
            </a:r>
            <a:r>
              <a:rPr lang="en-CA" altLang="en-US" dirty="0" smtClean="0"/>
              <a:t> Sign-In Page</a:t>
            </a:r>
          </a:p>
        </p:txBody>
      </p:sp>
      <p:sp>
        <p:nvSpPr>
          <p:cNvPr id="17411"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687DD05A-465D-4735-ABEE-BA6F7490E5F1}" type="slidenum">
              <a:rPr lang="en-CA" altLang="en-US" sz="1400" smtClean="0">
                <a:latin typeface="Arial" panose="020B0604020202020204" pitchFamily="34" charset="0"/>
              </a:rPr>
              <a:pPr>
                <a:spcBef>
                  <a:spcPct val="0"/>
                </a:spcBef>
                <a:buClrTx/>
                <a:buSzTx/>
                <a:buFontTx/>
                <a:buNone/>
              </a:pPr>
              <a:t>16</a:t>
            </a:fld>
            <a:endParaRPr lang="en-CA" altLang="en-US" sz="1400" smtClean="0">
              <a:latin typeface="Arial" panose="020B0604020202020204" pitchFamily="34" charset="0"/>
            </a:endParaRPr>
          </a:p>
        </p:txBody>
      </p:sp>
      <p:pic>
        <p:nvPicPr>
          <p:cNvPr id="1741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41488" y="1030288"/>
            <a:ext cx="5915025" cy="511016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7544" y="92076"/>
            <a:ext cx="8229600" cy="1143000"/>
          </a:xfrm>
        </p:spPr>
        <p:txBody>
          <a:bodyPr>
            <a:normAutofit fontScale="90000"/>
          </a:bodyPr>
          <a:lstStyle/>
          <a:p>
            <a:r>
              <a:rPr lang="en-CA" altLang="en-US" dirty="0" smtClean="0"/>
              <a:t>Initial </a:t>
            </a:r>
            <a:r>
              <a:rPr lang="en-CA" altLang="en-US" dirty="0" err="1" smtClean="0"/>
              <a:t>eServices</a:t>
            </a:r>
            <a:r>
              <a:rPr lang="en-CA" altLang="en-US" dirty="0" smtClean="0"/>
              <a:t> Sign-In Continued</a:t>
            </a:r>
          </a:p>
        </p:txBody>
      </p:sp>
      <p:sp>
        <p:nvSpPr>
          <p:cNvPr id="18435"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0D270099-1B34-4F52-9C41-40EE962F1C05}" type="slidenum">
              <a:rPr lang="en-CA" altLang="en-US" sz="1400" smtClean="0">
                <a:latin typeface="Arial" panose="020B0604020202020204" pitchFamily="34" charset="0"/>
              </a:rPr>
              <a:pPr>
                <a:spcBef>
                  <a:spcPct val="0"/>
                </a:spcBef>
                <a:buClrTx/>
                <a:buSzTx/>
                <a:buFontTx/>
                <a:buNone/>
              </a:pPr>
              <a:t>17</a:t>
            </a:fld>
            <a:endParaRPr lang="en-CA" altLang="en-US" sz="1400" smtClean="0">
              <a:latin typeface="Arial" panose="020B0604020202020204" pitchFamily="34" charset="0"/>
            </a:endParaRPr>
          </a:p>
        </p:txBody>
      </p:sp>
      <p:pic>
        <p:nvPicPr>
          <p:cNvPr id="18436"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58938" y="1030288"/>
            <a:ext cx="6080125" cy="5110162"/>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67544" y="92076"/>
            <a:ext cx="8229600" cy="1143000"/>
          </a:xfrm>
        </p:spPr>
        <p:txBody>
          <a:bodyPr>
            <a:normAutofit fontScale="90000"/>
          </a:bodyPr>
          <a:lstStyle/>
          <a:p>
            <a:r>
              <a:rPr lang="en-CA" altLang="en-US" dirty="0" smtClean="0"/>
              <a:t>Initial </a:t>
            </a:r>
            <a:r>
              <a:rPr lang="en-CA" altLang="en-US" dirty="0" err="1" smtClean="0"/>
              <a:t>eServices</a:t>
            </a:r>
            <a:r>
              <a:rPr lang="en-CA" altLang="en-US" dirty="0" smtClean="0"/>
              <a:t> Sign-In Continued</a:t>
            </a:r>
          </a:p>
        </p:txBody>
      </p:sp>
      <p:sp>
        <p:nvSpPr>
          <p:cNvPr id="19459"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70DDEE95-CE2F-49F4-886D-A360CBDECA31}" type="slidenum">
              <a:rPr lang="en-CA" altLang="en-US" sz="1400" smtClean="0">
                <a:latin typeface="Arial" panose="020B0604020202020204" pitchFamily="34" charset="0"/>
              </a:rPr>
              <a:pPr>
                <a:spcBef>
                  <a:spcPct val="0"/>
                </a:spcBef>
                <a:buClrTx/>
                <a:buSzTx/>
                <a:buFontTx/>
                <a:buNone/>
              </a:pPr>
              <a:t>18</a:t>
            </a:fld>
            <a:endParaRPr lang="en-CA" altLang="en-US" sz="1400" smtClean="0">
              <a:latin typeface="Arial" panose="020B0604020202020204" pitchFamily="34" charset="0"/>
            </a:endParaRPr>
          </a:p>
        </p:txBody>
      </p:sp>
      <p:pic>
        <p:nvPicPr>
          <p:cNvPr id="1946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66850" y="1030288"/>
            <a:ext cx="6464300" cy="5110162"/>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CA" altLang="en-US" smtClean="0"/>
              <a:t>Initial eServices Sign-In Continued</a:t>
            </a:r>
          </a:p>
        </p:txBody>
      </p:sp>
      <p:sp>
        <p:nvSpPr>
          <p:cNvPr id="20483"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1413701E-5031-4938-84AA-0CD2A0F23EDA}" type="slidenum">
              <a:rPr lang="en-CA" altLang="en-US" sz="1400" smtClean="0">
                <a:latin typeface="Arial" panose="020B0604020202020204" pitchFamily="34" charset="0"/>
              </a:rPr>
              <a:pPr>
                <a:spcBef>
                  <a:spcPct val="0"/>
                </a:spcBef>
                <a:buClrTx/>
                <a:buSzTx/>
                <a:buFontTx/>
                <a:buNone/>
              </a:pPr>
              <a:t>19</a:t>
            </a:fld>
            <a:endParaRPr lang="en-CA" altLang="en-US" sz="1400" smtClean="0">
              <a:latin typeface="Arial" panose="020B0604020202020204" pitchFamily="34" charset="0"/>
            </a:endParaRPr>
          </a:p>
        </p:txBody>
      </p:sp>
      <p:pic>
        <p:nvPicPr>
          <p:cNvPr id="2048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09575" y="1222375"/>
            <a:ext cx="6445250" cy="3517900"/>
          </a:xfrm>
        </p:spPr>
      </p:pic>
      <p:pic>
        <p:nvPicPr>
          <p:cNvPr id="204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981325"/>
            <a:ext cx="546735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body" idx="1"/>
          </p:nvPr>
        </p:nvSpPr>
        <p:spPr>
          <a:xfrm>
            <a:off x="188912" y="692696"/>
            <a:ext cx="8750300" cy="5175250"/>
          </a:xfrm>
        </p:spPr>
        <p:txBody>
          <a:bodyPr>
            <a:normAutofit fontScale="85000" lnSpcReduction="10000"/>
          </a:bodyPr>
          <a:lstStyle/>
          <a:p>
            <a:pPr marL="0" lvl="1" indent="0" eaLnBrk="1" hangingPunct="1">
              <a:buFont typeface="Wingdings" charset="2"/>
              <a:buNone/>
              <a:tabLst>
                <a:tab pos="7358063" algn="l"/>
              </a:tabLst>
              <a:defRPr/>
            </a:pPr>
            <a:endParaRPr lang="en-CA" altLang="en-US" sz="500" b="1" dirty="0" smtClean="0">
              <a:solidFill>
                <a:srgbClr val="0000FF"/>
              </a:solidFill>
              <a:latin typeface="Arial" pitchFamily="34" charset="0"/>
              <a:cs typeface="Arial" pitchFamily="34" charset="0"/>
            </a:endParaRPr>
          </a:p>
          <a:p>
            <a:pPr marL="0" lvl="1" indent="0" eaLnBrk="1" hangingPunct="1">
              <a:buFont typeface="Wingdings" charset="2"/>
              <a:buNone/>
              <a:defRPr/>
            </a:pPr>
            <a:r>
              <a:rPr lang="en-CA" altLang="en-US" b="1" dirty="0" smtClean="0">
                <a:solidFill>
                  <a:srgbClr val="0000FF"/>
                </a:solidFill>
                <a:latin typeface="Arial" pitchFamily="34" charset="0"/>
                <a:cs typeface="Arial" pitchFamily="34" charset="0"/>
              </a:rPr>
              <a:t>ERD Personnel / On-going initiatives				</a:t>
            </a:r>
            <a:r>
              <a:rPr lang="en-CA" altLang="en-US" sz="2000" b="1" u="sng" dirty="0" smtClean="0">
                <a:solidFill>
                  <a:srgbClr val="D60093"/>
                </a:solidFill>
                <a:latin typeface="Arial" pitchFamily="34" charset="0"/>
                <a:cs typeface="Arial" pitchFamily="34" charset="0"/>
              </a:rPr>
              <a:t>J-L Arpin</a:t>
            </a:r>
            <a:endParaRPr lang="en-CA" altLang="en-US" sz="2000" u="sng" dirty="0">
              <a:solidFill>
                <a:srgbClr val="D60093"/>
              </a:solidFill>
              <a:latin typeface="Arial" pitchFamily="34" charset="0"/>
              <a:cs typeface="Arial" pitchFamily="34" charset="0"/>
            </a:endParaRPr>
          </a:p>
          <a:p>
            <a:pPr lvl="1" eaLnBrk="1" hangingPunct="1">
              <a:defRPr/>
            </a:pPr>
            <a:endParaRPr lang="en-CA" altLang="en-US" sz="500" b="1" dirty="0">
              <a:latin typeface="Arial" pitchFamily="34" charset="0"/>
              <a:cs typeface="Arial" pitchFamily="34" charset="0"/>
            </a:endParaRPr>
          </a:p>
          <a:p>
            <a:pPr lvl="1" eaLnBrk="1" hangingPunct="1">
              <a:defRPr/>
            </a:pPr>
            <a:r>
              <a:rPr lang="en-US" altLang="en-US" sz="1800" b="1" dirty="0" smtClean="0">
                <a:latin typeface="Arial" pitchFamily="34" charset="0"/>
                <a:cs typeface="Arial" pitchFamily="34" charset="0"/>
              </a:rPr>
              <a:t>Organization Charts / Personnel</a:t>
            </a:r>
            <a:endParaRPr lang="en-CA" altLang="en-US" sz="1800" b="1" dirty="0" smtClean="0">
              <a:latin typeface="Arial" pitchFamily="34" charset="0"/>
              <a:cs typeface="Arial" pitchFamily="34" charset="0"/>
            </a:endParaRPr>
          </a:p>
          <a:p>
            <a:pPr lvl="1" eaLnBrk="1" hangingPunct="1">
              <a:defRPr/>
            </a:pPr>
            <a:r>
              <a:rPr lang="en-CA" altLang="en-US" sz="1800" b="1" dirty="0" smtClean="0">
                <a:latin typeface="Arial" pitchFamily="34" charset="0"/>
                <a:cs typeface="Arial" pitchFamily="34" charset="0"/>
              </a:rPr>
              <a:t>New </a:t>
            </a:r>
            <a:r>
              <a:rPr lang="en-CA" altLang="en-US" sz="1800" b="1" dirty="0">
                <a:latin typeface="Arial" pitchFamily="34" charset="0"/>
                <a:cs typeface="Arial" pitchFamily="34" charset="0"/>
              </a:rPr>
              <a:t>Licence Management System (LMS) – Current </a:t>
            </a:r>
            <a:r>
              <a:rPr lang="en-CA" altLang="en-US" sz="1800" b="1" dirty="0" smtClean="0">
                <a:latin typeface="Arial" pitchFamily="34" charset="0"/>
                <a:cs typeface="Arial" pitchFamily="34" charset="0"/>
              </a:rPr>
              <a:t>Status (M. Pinco)</a:t>
            </a:r>
            <a:endParaRPr lang="en-CA" altLang="en-US" sz="1800" b="1" dirty="0">
              <a:solidFill>
                <a:srgbClr val="FF0000"/>
              </a:solidFill>
              <a:latin typeface="Arial" pitchFamily="34" charset="0"/>
              <a:cs typeface="Arial" pitchFamily="34" charset="0"/>
            </a:endParaRPr>
          </a:p>
          <a:p>
            <a:pPr lvl="1" eaLnBrk="1" hangingPunct="1">
              <a:defRPr/>
            </a:pPr>
            <a:r>
              <a:rPr lang="en-CA" altLang="en-US" sz="1800" b="1" i="1" dirty="0" smtClean="0">
                <a:latin typeface="Arial" pitchFamily="34" charset="0"/>
                <a:cs typeface="Arial" pitchFamily="34" charset="0"/>
              </a:rPr>
              <a:t>Explosives </a:t>
            </a:r>
            <a:r>
              <a:rPr lang="en-CA" altLang="en-US" sz="1800" b="1" i="1" dirty="0">
                <a:latin typeface="Arial" pitchFamily="34" charset="0"/>
                <a:cs typeface="Arial" pitchFamily="34" charset="0"/>
              </a:rPr>
              <a:t>Regulations, 2013 </a:t>
            </a:r>
            <a:r>
              <a:rPr lang="en-CA" altLang="en-US" sz="1800" b="1" dirty="0">
                <a:latin typeface="Arial" pitchFamily="34" charset="0"/>
                <a:cs typeface="Arial" pitchFamily="34" charset="0"/>
              </a:rPr>
              <a:t>/ </a:t>
            </a:r>
            <a:r>
              <a:rPr lang="en-CA" altLang="en-US" sz="1800" b="1" dirty="0" smtClean="0">
                <a:latin typeface="Arial" pitchFamily="34" charset="0"/>
                <a:cs typeface="Arial" pitchFamily="34" charset="0"/>
              </a:rPr>
              <a:t>Amendment 2</a:t>
            </a:r>
          </a:p>
          <a:p>
            <a:pPr lvl="1" eaLnBrk="1" hangingPunct="1">
              <a:defRPr/>
            </a:pPr>
            <a:r>
              <a:rPr lang="en-US" altLang="en-US" sz="1800" b="1" dirty="0" smtClean="0">
                <a:latin typeface="Arial" pitchFamily="34" charset="0"/>
                <a:cs typeface="Arial" pitchFamily="34" charset="0"/>
              </a:rPr>
              <a:t>Regulatory Cooperation Council</a:t>
            </a:r>
          </a:p>
          <a:p>
            <a:pPr lvl="1" eaLnBrk="1" hangingPunct="1">
              <a:defRPr/>
            </a:pPr>
            <a:r>
              <a:rPr lang="en-US" altLang="en-US" sz="1800" b="1" dirty="0" smtClean="0">
                <a:latin typeface="Arial" pitchFamily="34" charset="0"/>
                <a:cs typeface="Arial" pitchFamily="34" charset="0"/>
              </a:rPr>
              <a:t>Budget 2017</a:t>
            </a:r>
          </a:p>
          <a:p>
            <a:pPr lvl="1" eaLnBrk="1" hangingPunct="1">
              <a:defRPr/>
            </a:pPr>
            <a:r>
              <a:rPr lang="en-US" altLang="en-US" sz="1800" b="1" i="1" dirty="0" smtClean="0">
                <a:latin typeface="Arial" pitchFamily="34" charset="0"/>
                <a:cs typeface="Arial" pitchFamily="34" charset="0"/>
              </a:rPr>
              <a:t>Explosives Regulations, 2013 </a:t>
            </a:r>
            <a:r>
              <a:rPr lang="en-US" altLang="en-US" sz="1800" b="1" dirty="0" smtClean="0">
                <a:latin typeface="Arial" pitchFamily="34" charset="0"/>
                <a:cs typeface="Arial" pitchFamily="34" charset="0"/>
              </a:rPr>
              <a:t>/ Amendment 3</a:t>
            </a:r>
            <a:endParaRPr lang="en-CA" altLang="en-US" sz="1800" b="1" dirty="0">
              <a:latin typeface="Arial" pitchFamily="34" charset="0"/>
              <a:cs typeface="Arial" pitchFamily="34" charset="0"/>
            </a:endParaRPr>
          </a:p>
          <a:p>
            <a:pPr marL="457200" lvl="1" indent="0" eaLnBrk="1" hangingPunct="1">
              <a:buFont typeface="Wingdings" charset="2"/>
              <a:buNone/>
              <a:defRPr/>
            </a:pPr>
            <a:endParaRPr lang="en-CA" altLang="en-US" sz="1800" b="1" dirty="0">
              <a:solidFill>
                <a:srgbClr val="FF0000"/>
              </a:solidFill>
              <a:latin typeface="Arial" pitchFamily="34" charset="0"/>
              <a:cs typeface="Arial" pitchFamily="34" charset="0"/>
            </a:endParaRPr>
          </a:p>
          <a:p>
            <a:pPr marL="0" lvl="1" indent="0" eaLnBrk="1" hangingPunct="1">
              <a:buFont typeface="Wingdings" charset="2"/>
              <a:buNone/>
              <a:tabLst>
                <a:tab pos="7358063" algn="l"/>
              </a:tabLst>
              <a:defRPr/>
            </a:pPr>
            <a:r>
              <a:rPr lang="en-CA" altLang="en-US" b="1" dirty="0" smtClean="0">
                <a:solidFill>
                  <a:srgbClr val="0000FF"/>
                </a:solidFill>
                <a:latin typeface="Arial" pitchFamily="34" charset="0"/>
                <a:cs typeface="Arial" pitchFamily="34" charset="0"/>
              </a:rPr>
              <a:t>General Update (Licensing &amp; Inspections)	</a:t>
            </a:r>
            <a:r>
              <a:rPr lang="en-CA" altLang="en-US" sz="2000" b="1" u="sng" dirty="0" smtClean="0">
                <a:solidFill>
                  <a:srgbClr val="D60093"/>
                </a:solidFill>
                <a:latin typeface="Arial" pitchFamily="34" charset="0"/>
                <a:cs typeface="Arial" pitchFamily="34" charset="0"/>
              </a:rPr>
              <a:t>D. </a:t>
            </a:r>
            <a:r>
              <a:rPr lang="en-CA" altLang="en-US" sz="2000" b="1" u="sng" dirty="0" err="1" smtClean="0">
                <a:solidFill>
                  <a:srgbClr val="D60093"/>
                </a:solidFill>
                <a:latin typeface="Arial" pitchFamily="34" charset="0"/>
                <a:cs typeface="Arial" pitchFamily="34" charset="0"/>
              </a:rPr>
              <a:t>Hilliker</a:t>
            </a:r>
            <a:endParaRPr lang="en-CA" altLang="en-US" sz="500" b="1" dirty="0" smtClean="0">
              <a:latin typeface="Arial" pitchFamily="34" charset="0"/>
              <a:cs typeface="Arial" pitchFamily="34" charset="0"/>
            </a:endParaRPr>
          </a:p>
          <a:p>
            <a:pPr lvl="1" eaLnBrk="1" hangingPunct="1">
              <a:defRPr/>
            </a:pPr>
            <a:r>
              <a:rPr lang="en-CA" altLang="en-US" sz="1800" b="1" dirty="0" smtClean="0">
                <a:latin typeface="Arial" pitchFamily="34" charset="0"/>
                <a:cs typeface="Arial" pitchFamily="34" charset="0"/>
              </a:rPr>
              <a:t>Activity Statistics / Licences Breakdown</a:t>
            </a:r>
          </a:p>
          <a:p>
            <a:pPr lvl="1" eaLnBrk="1" hangingPunct="1">
              <a:defRPr/>
            </a:pPr>
            <a:r>
              <a:rPr lang="en-CA" altLang="en-US" sz="1800" b="1" dirty="0" smtClean="0">
                <a:latin typeface="Arial" pitchFamily="34" charset="0"/>
                <a:cs typeface="Arial" pitchFamily="34" charset="0"/>
              </a:rPr>
              <a:t>Accidents / Incidents</a:t>
            </a:r>
          </a:p>
          <a:p>
            <a:pPr marL="457200" lvl="1" indent="0" eaLnBrk="1" hangingPunct="1">
              <a:buNone/>
              <a:defRPr/>
            </a:pPr>
            <a:endParaRPr lang="en-CA" altLang="en-US" sz="1800" b="1" dirty="0" smtClean="0">
              <a:latin typeface="Arial" pitchFamily="34" charset="0"/>
              <a:cs typeface="Arial" pitchFamily="34" charset="0"/>
            </a:endParaRPr>
          </a:p>
          <a:p>
            <a:pPr marL="0" lvl="1" indent="0">
              <a:buNone/>
              <a:tabLst>
                <a:tab pos="7358063" algn="l"/>
              </a:tabLst>
              <a:defRPr/>
            </a:pPr>
            <a:r>
              <a:rPr lang="en-CA" altLang="en-US" b="1" dirty="0" smtClean="0">
                <a:solidFill>
                  <a:srgbClr val="0000FF"/>
                </a:solidFill>
                <a:latin typeface="Arial" pitchFamily="34" charset="0"/>
                <a:cs typeface="Arial" pitchFamily="34" charset="0"/>
              </a:rPr>
              <a:t>Standards and Guidelines	</a:t>
            </a:r>
            <a:r>
              <a:rPr lang="en-CA" altLang="en-US" sz="2000" b="1" u="sng" dirty="0" smtClean="0">
                <a:solidFill>
                  <a:srgbClr val="D60093"/>
                </a:solidFill>
                <a:latin typeface="Arial" pitchFamily="34" charset="0"/>
                <a:cs typeface="Arial" pitchFamily="34" charset="0"/>
              </a:rPr>
              <a:t>S. Dionne</a:t>
            </a:r>
            <a:endParaRPr lang="en-CA" altLang="en-US" sz="500" b="1" dirty="0">
              <a:latin typeface="Arial" pitchFamily="34" charset="0"/>
              <a:cs typeface="Arial" pitchFamily="34" charset="0"/>
            </a:endParaRPr>
          </a:p>
          <a:p>
            <a:pPr lvl="1">
              <a:defRPr/>
            </a:pPr>
            <a:r>
              <a:rPr lang="en-CA" altLang="en-US" sz="1800" b="1" dirty="0" smtClean="0">
                <a:latin typeface="Arial" pitchFamily="34" charset="0"/>
                <a:cs typeface="Arial" pitchFamily="34" charset="0"/>
              </a:rPr>
              <a:t>Bulk Guidelines</a:t>
            </a:r>
            <a:endParaRPr lang="en-CA" altLang="en-US" sz="1800" b="1" dirty="0">
              <a:latin typeface="Arial" pitchFamily="34" charset="0"/>
              <a:cs typeface="Arial" pitchFamily="34" charset="0"/>
            </a:endParaRPr>
          </a:p>
          <a:p>
            <a:pPr lvl="1">
              <a:defRPr/>
            </a:pPr>
            <a:r>
              <a:rPr lang="en-CA" altLang="en-US" sz="1800" b="1" dirty="0" smtClean="0">
                <a:latin typeface="Arial" pitchFamily="34" charset="0"/>
                <a:cs typeface="Arial" pitchFamily="34" charset="0"/>
              </a:rPr>
              <a:t>Compatibility Guidelines</a:t>
            </a:r>
            <a:endParaRPr lang="en-CA" altLang="en-US" sz="1800" b="1" dirty="0">
              <a:latin typeface="Arial" pitchFamily="34" charset="0"/>
              <a:cs typeface="Arial" pitchFamily="34" charset="0"/>
            </a:endParaRPr>
          </a:p>
          <a:p>
            <a:pPr marL="0" indent="0">
              <a:buNone/>
              <a:defRPr/>
            </a:pPr>
            <a:endParaRPr lang="en-CA" altLang="en-US" sz="2200" b="1" dirty="0" smtClean="0">
              <a:latin typeface="Arial" pitchFamily="34" charset="0"/>
              <a:cs typeface="Arial" pitchFamily="34" charset="0"/>
            </a:endParaRPr>
          </a:p>
          <a:p>
            <a:pPr marL="0" indent="0" eaLnBrk="1" hangingPunct="1">
              <a:buFont typeface="Wingdings" charset="2"/>
              <a:buNone/>
              <a:defRPr/>
            </a:pPr>
            <a:r>
              <a:rPr lang="en-CA" altLang="en-US" sz="2800" b="1" dirty="0" smtClean="0">
                <a:solidFill>
                  <a:srgbClr val="0000FF"/>
                </a:solidFill>
                <a:latin typeface="Arial" pitchFamily="34" charset="0"/>
                <a:cs typeface="Arial" pitchFamily="34" charset="0"/>
              </a:rPr>
              <a:t>CEAEC List of items (15)</a:t>
            </a:r>
            <a:endParaRPr lang="en-CA" altLang="en-US" sz="2800" b="1" dirty="0" smtClean="0">
              <a:solidFill>
                <a:srgbClr val="FF0000"/>
              </a:solidFill>
              <a:latin typeface="Arial" pitchFamily="34" charset="0"/>
              <a:cs typeface="Arial" pitchFamily="34" charset="0"/>
            </a:endParaRPr>
          </a:p>
        </p:txBody>
      </p:sp>
      <p:sp>
        <p:nvSpPr>
          <p:cNvPr id="15363" name="Title 1"/>
          <p:cNvSpPr>
            <a:spLocks noGrp="1"/>
          </p:cNvSpPr>
          <p:nvPr>
            <p:ph type="title"/>
          </p:nvPr>
        </p:nvSpPr>
        <p:spPr>
          <a:xfrm>
            <a:off x="-7938" y="34925"/>
            <a:ext cx="9144001" cy="1143000"/>
          </a:xfrm>
        </p:spPr>
        <p:txBody>
          <a:bodyPr/>
          <a:lstStyle/>
          <a:p>
            <a:pPr algn="ctr"/>
            <a:r>
              <a:rPr lang="en-CA" altLang="en-US" sz="3200" smtClean="0"/>
              <a:t>Agenda</a:t>
            </a:r>
            <a:endParaRPr lang="en-CA" altLang="en-US" sz="200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2</a:t>
            </a:fld>
            <a:endParaRPr lang="en-CA"/>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CA" altLang="en-US" smtClean="0"/>
              <a:t>Initial eServices Sign-In Continued</a:t>
            </a:r>
          </a:p>
        </p:txBody>
      </p:sp>
      <p:sp>
        <p:nvSpPr>
          <p:cNvPr id="21507"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6DB26DEB-ABA5-4DF4-A7CC-28EEA77F1AF8}" type="slidenum">
              <a:rPr lang="en-CA" altLang="en-US" sz="1400" smtClean="0">
                <a:latin typeface="Arial" panose="020B0604020202020204" pitchFamily="34" charset="0"/>
              </a:rPr>
              <a:pPr>
                <a:spcBef>
                  <a:spcPct val="0"/>
                </a:spcBef>
                <a:buClrTx/>
                <a:buSzTx/>
                <a:buFontTx/>
                <a:buNone/>
              </a:pPr>
              <a:t>20</a:t>
            </a:fld>
            <a:endParaRPr lang="en-CA" altLang="en-US" sz="1400" smtClean="0">
              <a:latin typeface="Arial" panose="020B0604020202020204" pitchFamily="34" charset="0"/>
            </a:endParaRPr>
          </a:p>
        </p:txBody>
      </p:sp>
      <p:pic>
        <p:nvPicPr>
          <p:cNvPr id="2150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5763" y="1319213"/>
            <a:ext cx="7196137" cy="2357437"/>
          </a:xfrm>
        </p:spPr>
      </p:pic>
      <p:pic>
        <p:nvPicPr>
          <p:cNvPr id="2150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238500"/>
            <a:ext cx="6629400" cy="290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7544" y="92076"/>
            <a:ext cx="8229600" cy="1143000"/>
          </a:xfrm>
        </p:spPr>
        <p:txBody>
          <a:bodyPr/>
          <a:lstStyle/>
          <a:p>
            <a:r>
              <a:rPr lang="en-CA" altLang="en-US" sz="3200" dirty="0" smtClean="0"/>
              <a:t>Explosives Services – Option Page</a:t>
            </a:r>
            <a:endParaRPr lang="en-US" altLang="en-US" sz="3200" dirty="0" smtClean="0"/>
          </a:p>
        </p:txBody>
      </p:sp>
      <p:sp>
        <p:nvSpPr>
          <p:cNvPr id="22531"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BEF1CAFE-FC29-47E6-8B9D-6D4B10A381BD}" type="slidenum">
              <a:rPr lang="en-CA" altLang="en-US" sz="1400" smtClean="0">
                <a:latin typeface="Arial" panose="020B0604020202020204" pitchFamily="34" charset="0"/>
              </a:rPr>
              <a:pPr>
                <a:spcBef>
                  <a:spcPct val="0"/>
                </a:spcBef>
                <a:buClrTx/>
                <a:buSzTx/>
                <a:buFontTx/>
                <a:buNone/>
              </a:pPr>
              <a:t>21</a:t>
            </a:fld>
            <a:endParaRPr lang="en-CA" altLang="en-US" sz="1400" smtClean="0">
              <a:latin typeface="Arial" panose="020B0604020202020204" pitchFamily="34" charset="0"/>
            </a:endParaRPr>
          </a:p>
        </p:txBody>
      </p:sp>
      <p:pic>
        <p:nvPicPr>
          <p:cNvPr id="2253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44650" y="1030288"/>
            <a:ext cx="6108700" cy="5110162"/>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7544" y="9698"/>
            <a:ext cx="8229600" cy="1143000"/>
          </a:xfrm>
        </p:spPr>
        <p:txBody>
          <a:bodyPr/>
          <a:lstStyle/>
          <a:p>
            <a:r>
              <a:rPr lang="en-CA" altLang="en-US" dirty="0" smtClean="0"/>
              <a:t>Authorized Products Search</a:t>
            </a:r>
          </a:p>
        </p:txBody>
      </p:sp>
      <p:sp>
        <p:nvSpPr>
          <p:cNvPr id="23555" name="Slide Number Placeholder 2"/>
          <p:cNvSpPr>
            <a:spLocks noGrp="1"/>
          </p:cNvSpPr>
          <p:nvPr>
            <p:ph type="sldNum" sz="quarter" idx="10"/>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0EB90539-E0C0-4E85-91DA-7CC204F71F39}" type="slidenum">
              <a:rPr lang="en-CA" altLang="en-US" sz="1400" smtClean="0">
                <a:latin typeface="Arial" panose="020B0604020202020204" pitchFamily="34" charset="0"/>
              </a:rPr>
              <a:pPr>
                <a:spcBef>
                  <a:spcPct val="0"/>
                </a:spcBef>
                <a:buClrTx/>
                <a:buSzTx/>
                <a:buFontTx/>
                <a:buNone/>
              </a:pPr>
              <a:t>22</a:t>
            </a:fld>
            <a:endParaRPr lang="en-CA" altLang="en-US" sz="1400" smtClean="0">
              <a:latin typeface="Arial" panose="020B0604020202020204" pitchFamily="34" charset="0"/>
            </a:endParaRP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269" y="908720"/>
            <a:ext cx="7550150"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7544" y="50007"/>
            <a:ext cx="8318500" cy="814388"/>
          </a:xfrm>
        </p:spPr>
        <p:txBody>
          <a:bodyPr/>
          <a:lstStyle/>
          <a:p>
            <a:r>
              <a:rPr lang="en-CA" altLang="en-US" dirty="0" smtClean="0"/>
              <a:t>Authorized Products Search</a:t>
            </a:r>
          </a:p>
        </p:txBody>
      </p:sp>
      <p:sp>
        <p:nvSpPr>
          <p:cNvPr id="24579" name="Slide Number Placeholder 2"/>
          <p:cNvSpPr>
            <a:spLocks noGrp="1"/>
          </p:cNvSpPr>
          <p:nvPr>
            <p:ph type="sldNum" sz="quarter" idx="10"/>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C5F63005-3743-4AB3-8B5B-4A0E4CB917A0}" type="slidenum">
              <a:rPr lang="en-CA" altLang="en-US" sz="1400" smtClean="0">
                <a:latin typeface="Arial" panose="020B0604020202020204" pitchFamily="34" charset="0"/>
              </a:rPr>
              <a:pPr>
                <a:spcBef>
                  <a:spcPct val="0"/>
                </a:spcBef>
                <a:buClrTx/>
                <a:buSzTx/>
                <a:buFontTx/>
                <a:buNone/>
              </a:pPr>
              <a:t>23</a:t>
            </a:fld>
            <a:endParaRPr lang="en-CA" altLang="en-US" sz="1400" smtClean="0">
              <a:latin typeface="Arial" panose="020B0604020202020204" pitchFamily="34" charset="0"/>
            </a:endParaRP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319" y="853865"/>
            <a:ext cx="7600950"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27038" y="92076"/>
            <a:ext cx="8229600" cy="1143000"/>
          </a:xfrm>
        </p:spPr>
        <p:txBody>
          <a:bodyPr/>
          <a:lstStyle/>
          <a:p>
            <a:r>
              <a:rPr lang="en-CA" altLang="en-US" dirty="0" smtClean="0"/>
              <a:t>Authorized Products Search</a:t>
            </a:r>
          </a:p>
        </p:txBody>
      </p:sp>
      <p:sp>
        <p:nvSpPr>
          <p:cNvPr id="25603" name="Slide Number Placeholder 2"/>
          <p:cNvSpPr>
            <a:spLocks noGrp="1"/>
          </p:cNvSpPr>
          <p:nvPr>
            <p:ph type="sldNum" sz="quarter" idx="10"/>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17C1E1AF-5BD6-4629-9C24-3EAE26DFBB7E}" type="slidenum">
              <a:rPr lang="en-CA" altLang="en-US" sz="1400" smtClean="0">
                <a:latin typeface="Arial" panose="020B0604020202020204" pitchFamily="34" charset="0"/>
              </a:rPr>
              <a:pPr>
                <a:spcBef>
                  <a:spcPct val="0"/>
                </a:spcBef>
                <a:buClrTx/>
                <a:buSzTx/>
                <a:buFontTx/>
                <a:buNone/>
              </a:pPr>
              <a:t>24</a:t>
            </a:fld>
            <a:endParaRPr lang="en-CA" altLang="en-US" sz="1400" smtClean="0">
              <a:latin typeface="Arial" panose="020B0604020202020204" pitchFamily="34" charset="0"/>
            </a:endParaRP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80728"/>
            <a:ext cx="7575550" cy="514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7544" y="92076"/>
            <a:ext cx="8229600" cy="1143000"/>
          </a:xfrm>
        </p:spPr>
        <p:txBody>
          <a:bodyPr/>
          <a:lstStyle/>
          <a:p>
            <a:r>
              <a:rPr lang="en-CA" altLang="en-US" sz="3200" dirty="0" smtClean="0"/>
              <a:t>Explosives Services – Option Page</a:t>
            </a:r>
            <a:endParaRPr lang="en-US" altLang="en-US" sz="3200" dirty="0" smtClean="0"/>
          </a:p>
        </p:txBody>
      </p:sp>
      <p:sp>
        <p:nvSpPr>
          <p:cNvPr id="26627"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1143DA4F-D0E7-4385-AF13-40B482DC4A2C}" type="slidenum">
              <a:rPr lang="en-CA" altLang="en-US" sz="1400" smtClean="0">
                <a:latin typeface="Arial" panose="020B0604020202020204" pitchFamily="34" charset="0"/>
              </a:rPr>
              <a:pPr>
                <a:spcBef>
                  <a:spcPct val="0"/>
                </a:spcBef>
                <a:buClrTx/>
                <a:buSzTx/>
                <a:buFontTx/>
                <a:buNone/>
              </a:pPr>
              <a:t>25</a:t>
            </a:fld>
            <a:endParaRPr lang="en-CA" altLang="en-US" sz="1400" smtClean="0">
              <a:latin typeface="Arial" panose="020B0604020202020204" pitchFamily="34" charset="0"/>
            </a:endParaRPr>
          </a:p>
        </p:txBody>
      </p:sp>
      <p:pic>
        <p:nvPicPr>
          <p:cNvPr id="2662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44650" y="1030288"/>
            <a:ext cx="6108700" cy="5110162"/>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54224" y="0"/>
            <a:ext cx="8229600" cy="1143000"/>
          </a:xfrm>
        </p:spPr>
        <p:txBody>
          <a:bodyPr/>
          <a:lstStyle/>
          <a:p>
            <a:r>
              <a:rPr lang="en-CA" altLang="en-US" dirty="0" smtClean="0"/>
              <a:t>Enrol </a:t>
            </a:r>
            <a:r>
              <a:rPr lang="en-CA" altLang="en-US" dirty="0"/>
              <a:t>a</a:t>
            </a:r>
            <a:r>
              <a:rPr lang="en-CA" altLang="en-US" dirty="0" smtClean="0"/>
              <a:t> Company</a:t>
            </a:r>
          </a:p>
        </p:txBody>
      </p:sp>
      <p:sp>
        <p:nvSpPr>
          <p:cNvPr id="27651" name="Slide Number Placeholder 2"/>
          <p:cNvSpPr>
            <a:spLocks noGrp="1"/>
          </p:cNvSpPr>
          <p:nvPr>
            <p:ph type="sldNum" sz="quarter" idx="10"/>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FA5ADBE8-6868-45AF-BB11-A181F4BD0AF1}" type="slidenum">
              <a:rPr lang="en-CA" altLang="en-US" sz="1400" smtClean="0">
                <a:latin typeface="Arial" panose="020B0604020202020204" pitchFamily="34" charset="0"/>
              </a:rPr>
              <a:pPr>
                <a:spcBef>
                  <a:spcPct val="0"/>
                </a:spcBef>
                <a:buClrTx/>
                <a:buSzTx/>
                <a:buFontTx/>
                <a:buNone/>
              </a:pPr>
              <a:t>26</a:t>
            </a:fld>
            <a:endParaRPr lang="en-CA" altLang="en-US" sz="1400" smtClean="0">
              <a:latin typeface="Arial" panose="020B0604020202020204" pitchFamily="34" charset="0"/>
            </a:endParaRP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5" y="1028700"/>
            <a:ext cx="5387975"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67544" y="92076"/>
            <a:ext cx="8229600" cy="1143000"/>
          </a:xfrm>
        </p:spPr>
        <p:txBody>
          <a:bodyPr/>
          <a:lstStyle/>
          <a:p>
            <a:r>
              <a:rPr lang="en-CA" altLang="en-US" dirty="0" smtClean="0"/>
              <a:t>Enrol a Company</a:t>
            </a:r>
          </a:p>
        </p:txBody>
      </p:sp>
      <p:sp>
        <p:nvSpPr>
          <p:cNvPr id="28675" name="Slide Number Placeholder 2"/>
          <p:cNvSpPr>
            <a:spLocks noGrp="1"/>
          </p:cNvSpPr>
          <p:nvPr>
            <p:ph type="sldNum" sz="quarter" idx="10"/>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F5FE22C7-583E-404B-8916-C5AD39424E47}" type="slidenum">
              <a:rPr lang="en-CA" altLang="en-US" sz="1400" smtClean="0">
                <a:latin typeface="Arial" panose="020B0604020202020204" pitchFamily="34" charset="0"/>
              </a:rPr>
              <a:pPr>
                <a:spcBef>
                  <a:spcPct val="0"/>
                </a:spcBef>
                <a:buClrTx/>
                <a:buSzTx/>
                <a:buFontTx/>
                <a:buNone/>
              </a:pPr>
              <a:t>27</a:t>
            </a:fld>
            <a:endParaRPr lang="en-CA" altLang="en-US" sz="1400" smtClean="0">
              <a:latin typeface="Arial" panose="020B0604020202020204" pitchFamily="34" charset="0"/>
            </a:endParaRP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b="20171"/>
          <a:stretch>
            <a:fillRect/>
          </a:stretch>
        </p:blipFill>
        <p:spPr bwMode="auto">
          <a:xfrm>
            <a:off x="1907704" y="1052736"/>
            <a:ext cx="5060950"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CA" altLang="en-US" dirty="0" smtClean="0"/>
              <a:t>Enrol a Company</a:t>
            </a:r>
          </a:p>
        </p:txBody>
      </p:sp>
      <p:sp>
        <p:nvSpPr>
          <p:cNvPr id="29699" name="Slide Number Placeholder 2"/>
          <p:cNvSpPr>
            <a:spLocks noGrp="1"/>
          </p:cNvSpPr>
          <p:nvPr>
            <p:ph type="sldNum" sz="quarter" idx="10"/>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439954EE-CFE0-4329-B70E-07308A1EAA23}" type="slidenum">
              <a:rPr lang="en-CA" altLang="en-US" sz="1400" smtClean="0">
                <a:latin typeface="Arial" panose="020B0604020202020204" pitchFamily="34" charset="0"/>
              </a:rPr>
              <a:pPr>
                <a:spcBef>
                  <a:spcPct val="0"/>
                </a:spcBef>
                <a:buClrTx/>
                <a:buSzTx/>
                <a:buFontTx/>
                <a:buNone/>
              </a:pPr>
              <a:t>28</a:t>
            </a:fld>
            <a:endParaRPr lang="en-CA" altLang="en-US" sz="1400" smtClean="0">
              <a:latin typeface="Arial" panose="020B0604020202020204" pitchFamily="34" charset="0"/>
            </a:endParaRPr>
          </a:p>
        </p:txBody>
      </p:sp>
      <p:pic>
        <p:nvPicPr>
          <p:cNvPr id="297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7809022" cy="3626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CA" altLang="en-US" dirty="0" smtClean="0"/>
              <a:t>Enrol a Company</a:t>
            </a:r>
          </a:p>
        </p:txBody>
      </p:sp>
      <p:sp>
        <p:nvSpPr>
          <p:cNvPr id="30723" name="Slide Number Placeholder 2"/>
          <p:cNvSpPr>
            <a:spLocks noGrp="1"/>
          </p:cNvSpPr>
          <p:nvPr>
            <p:ph type="sldNum" sz="quarter" idx="10"/>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C4E3EF9E-9AAD-4F21-9E2D-0DFAE436DC65}" type="slidenum">
              <a:rPr lang="en-CA" altLang="en-US" sz="1400" smtClean="0">
                <a:latin typeface="Arial" panose="020B0604020202020204" pitchFamily="34" charset="0"/>
              </a:rPr>
              <a:pPr>
                <a:spcBef>
                  <a:spcPct val="0"/>
                </a:spcBef>
                <a:buClrTx/>
                <a:buSzTx/>
                <a:buFontTx/>
                <a:buNone/>
              </a:pPr>
              <a:t>29</a:t>
            </a:fld>
            <a:endParaRPr lang="en-CA" altLang="en-US" sz="1400" smtClean="0">
              <a:latin typeface="Arial" panose="020B0604020202020204" pitchFamily="34" charset="0"/>
            </a:endParaRP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1271588"/>
            <a:ext cx="533400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3295650"/>
            <a:ext cx="56388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2501900"/>
            <a:ext cx="9144000" cy="1128713"/>
          </a:xfrm>
        </p:spPr>
        <p:txBody>
          <a:bodyPr>
            <a:normAutofit fontScale="90000"/>
          </a:bodyPr>
          <a:lstStyle/>
          <a:p>
            <a:pPr algn="ctr"/>
            <a:r>
              <a:rPr lang="en-CA" altLang="en-US" sz="4000" dirty="0" smtClean="0"/>
              <a:t>Organization Charts / </a:t>
            </a:r>
            <a:br>
              <a:rPr lang="en-CA" altLang="en-US" sz="4000" dirty="0" smtClean="0"/>
            </a:br>
            <a:r>
              <a:rPr lang="en-CA" altLang="en-US" sz="4000" dirty="0" smtClean="0"/>
              <a:t>On-going Initiatives</a:t>
            </a:r>
          </a:p>
        </p:txBody>
      </p:sp>
      <p:sp>
        <p:nvSpPr>
          <p:cNvPr id="2" name="Slide Number Placeholder 1"/>
          <p:cNvSpPr>
            <a:spLocks noGrp="1"/>
          </p:cNvSpPr>
          <p:nvPr>
            <p:ph type="sldNum" sz="quarter" idx="12"/>
          </p:nvPr>
        </p:nvSpPr>
        <p:spPr/>
        <p:txBody>
          <a:bodyPr/>
          <a:lstStyle/>
          <a:p>
            <a:fld id="{E0D4D67D-6CD0-4F9C-AF73-23D04D3E675B}" type="slidenum">
              <a:rPr lang="en-CA" smtClean="0"/>
              <a:t>3</a:t>
            </a:fld>
            <a:endParaRPr lang="en-C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CA" altLang="en-US" sz="3200" dirty="0" smtClean="0"/>
              <a:t>Enrol as an Individual</a:t>
            </a:r>
            <a:endParaRPr lang="en-US" altLang="en-US" sz="3200" dirty="0" smtClean="0"/>
          </a:p>
        </p:txBody>
      </p:sp>
      <p:sp>
        <p:nvSpPr>
          <p:cNvPr id="31747"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3BA1BE76-6333-4806-955D-AC4A508C80F9}" type="slidenum">
              <a:rPr lang="en-CA" altLang="en-US" sz="1400" smtClean="0">
                <a:latin typeface="Arial" panose="020B0604020202020204" pitchFamily="34" charset="0"/>
              </a:rPr>
              <a:pPr>
                <a:spcBef>
                  <a:spcPct val="0"/>
                </a:spcBef>
                <a:buClrTx/>
                <a:buSzTx/>
                <a:buFontTx/>
                <a:buNone/>
              </a:pPr>
              <a:t>30</a:t>
            </a:fld>
            <a:endParaRPr lang="en-CA" altLang="en-US" sz="1400" smtClean="0">
              <a:latin typeface="Arial" panose="020B0604020202020204" pitchFamily="34" charset="0"/>
            </a:endParaRPr>
          </a:p>
        </p:txBody>
      </p:sp>
      <p:pic>
        <p:nvPicPr>
          <p:cNvPr id="3174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43608" y="1052736"/>
            <a:ext cx="7278688" cy="46736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33948" y="53752"/>
            <a:ext cx="8229600" cy="1143000"/>
          </a:xfrm>
        </p:spPr>
        <p:txBody>
          <a:bodyPr/>
          <a:lstStyle/>
          <a:p>
            <a:r>
              <a:rPr lang="en-CA" altLang="en-US" dirty="0" smtClean="0"/>
              <a:t>Enrolment Activation</a:t>
            </a:r>
          </a:p>
        </p:txBody>
      </p:sp>
      <p:sp>
        <p:nvSpPr>
          <p:cNvPr id="32771" name="Content Placeholder 2"/>
          <p:cNvSpPr>
            <a:spLocks noGrp="1"/>
          </p:cNvSpPr>
          <p:nvPr>
            <p:ph idx="1"/>
          </p:nvPr>
        </p:nvSpPr>
        <p:spPr>
          <a:xfrm>
            <a:off x="438419" y="980728"/>
            <a:ext cx="8229600" cy="4525963"/>
          </a:xfrm>
        </p:spPr>
        <p:txBody>
          <a:bodyPr/>
          <a:lstStyle/>
          <a:p>
            <a:r>
              <a:rPr lang="en-CA" altLang="en-US" dirty="0" smtClean="0"/>
              <a:t>Once Enrolment Letter Received</a:t>
            </a:r>
          </a:p>
          <a:p>
            <a:r>
              <a:rPr lang="en-CA" altLang="en-US" dirty="0" smtClean="0"/>
              <a:t>Sign into Explosives Services</a:t>
            </a:r>
          </a:p>
          <a:p>
            <a:endParaRPr lang="en-CA" altLang="en-US" dirty="0" smtClean="0"/>
          </a:p>
        </p:txBody>
      </p:sp>
      <p:sp>
        <p:nvSpPr>
          <p:cNvPr id="32772"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7FF97A6C-28F2-44F3-8DDF-013B6610A8BB}" type="slidenum">
              <a:rPr lang="en-CA" altLang="en-US" sz="1400" smtClean="0">
                <a:latin typeface="Arial" panose="020B0604020202020204" pitchFamily="34" charset="0"/>
              </a:rPr>
              <a:pPr>
                <a:spcBef>
                  <a:spcPct val="0"/>
                </a:spcBef>
                <a:buClrTx/>
                <a:buSzTx/>
                <a:buFontTx/>
                <a:buNone/>
              </a:pPr>
              <a:t>31</a:t>
            </a:fld>
            <a:endParaRPr lang="en-CA" altLang="en-US" sz="1400" smtClean="0">
              <a:latin typeface="Arial" panose="020B0604020202020204" pitchFamily="34" charset="0"/>
            </a:endParaRPr>
          </a:p>
        </p:txBody>
      </p:sp>
      <p:pic>
        <p:nvPicPr>
          <p:cNvPr id="327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335" y="2085444"/>
            <a:ext cx="6854825" cy="393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CA" altLang="en-US" smtClean="0"/>
              <a:t>Enrolment Activation</a:t>
            </a:r>
          </a:p>
        </p:txBody>
      </p:sp>
      <p:sp>
        <p:nvSpPr>
          <p:cNvPr id="33795"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DFCDC0CF-49CF-4F30-99AA-41565EE64D1D}" type="slidenum">
              <a:rPr lang="en-CA" altLang="en-US" sz="1400" smtClean="0">
                <a:latin typeface="Arial" panose="020B0604020202020204" pitchFamily="34" charset="0"/>
              </a:rPr>
              <a:pPr>
                <a:spcBef>
                  <a:spcPct val="0"/>
                </a:spcBef>
                <a:buClrTx/>
                <a:buSzTx/>
                <a:buFontTx/>
                <a:buNone/>
              </a:pPr>
              <a:t>32</a:t>
            </a:fld>
            <a:endParaRPr lang="en-CA" altLang="en-US" sz="1400" smtClean="0">
              <a:latin typeface="Arial" panose="020B0604020202020204" pitchFamily="34" charset="0"/>
            </a:endParaRPr>
          </a:p>
        </p:txBody>
      </p:sp>
      <p:pic>
        <p:nvPicPr>
          <p:cNvPr id="3379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0934"/>
          <a:stretch>
            <a:fillRect/>
          </a:stretch>
        </p:blipFill>
        <p:spPr>
          <a:xfrm>
            <a:off x="1043608" y="1700808"/>
            <a:ext cx="6994525" cy="2722562"/>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4484"/>
            <a:ext cx="8229600" cy="1143000"/>
          </a:xfrm>
        </p:spPr>
        <p:txBody>
          <a:bodyPr/>
          <a:lstStyle/>
          <a:p>
            <a:r>
              <a:rPr lang="en-CA" altLang="en-US" dirty="0" smtClean="0"/>
              <a:t>Enrolment Activation</a:t>
            </a:r>
          </a:p>
        </p:txBody>
      </p:sp>
      <p:sp>
        <p:nvSpPr>
          <p:cNvPr id="34819" name="Content Placeholder 2"/>
          <p:cNvSpPr>
            <a:spLocks noGrp="1"/>
          </p:cNvSpPr>
          <p:nvPr>
            <p:ph idx="1"/>
          </p:nvPr>
        </p:nvSpPr>
        <p:spPr>
          <a:xfrm>
            <a:off x="493075" y="980728"/>
            <a:ext cx="8229600" cy="4525963"/>
          </a:xfrm>
        </p:spPr>
        <p:txBody>
          <a:bodyPr/>
          <a:lstStyle/>
          <a:p>
            <a:r>
              <a:rPr lang="en-CA" altLang="en-US" dirty="0" smtClean="0"/>
              <a:t>Enter Email</a:t>
            </a:r>
          </a:p>
          <a:p>
            <a:r>
              <a:rPr lang="en-CA" altLang="en-US" dirty="0" smtClean="0"/>
              <a:t>Enter Activation Code</a:t>
            </a:r>
          </a:p>
        </p:txBody>
      </p:sp>
      <p:sp>
        <p:nvSpPr>
          <p:cNvPr id="34820"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CAA700A7-6C89-42F5-A98B-84B0BE9FA1CB}" type="slidenum">
              <a:rPr lang="en-CA" altLang="en-US" sz="1400" smtClean="0">
                <a:latin typeface="Arial" panose="020B0604020202020204" pitchFamily="34" charset="0"/>
              </a:rPr>
              <a:pPr>
                <a:spcBef>
                  <a:spcPct val="0"/>
                </a:spcBef>
                <a:buClrTx/>
                <a:buSzTx/>
                <a:buFontTx/>
                <a:buNone/>
              </a:pPr>
              <a:t>33</a:t>
            </a:fld>
            <a:endParaRPr lang="en-CA" altLang="en-US" sz="1400" smtClean="0">
              <a:latin typeface="Arial" panose="020B0604020202020204" pitchFamily="34" charset="0"/>
            </a:endParaRPr>
          </a:p>
        </p:txBody>
      </p:sp>
      <p:pic>
        <p:nvPicPr>
          <p:cNvPr id="348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2098941"/>
            <a:ext cx="72390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CA" altLang="en-US" smtClean="0"/>
              <a:t>Enrolment Activation</a:t>
            </a:r>
          </a:p>
        </p:txBody>
      </p:sp>
      <p:sp>
        <p:nvSpPr>
          <p:cNvPr id="35843"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4FC3A0DB-2A1F-48EA-A526-161AA1536B17}" type="slidenum">
              <a:rPr lang="en-CA" altLang="en-US" sz="1400" smtClean="0">
                <a:latin typeface="Arial" panose="020B0604020202020204" pitchFamily="34" charset="0"/>
              </a:rPr>
              <a:pPr>
                <a:spcBef>
                  <a:spcPct val="0"/>
                </a:spcBef>
                <a:buClrTx/>
                <a:buSzTx/>
                <a:buFontTx/>
                <a:buNone/>
              </a:pPr>
              <a:t>34</a:t>
            </a:fld>
            <a:endParaRPr lang="en-CA" altLang="en-US" sz="1400" smtClean="0">
              <a:latin typeface="Arial" panose="020B0604020202020204" pitchFamily="34" charset="0"/>
            </a:endParaRPr>
          </a:p>
        </p:txBody>
      </p:sp>
      <p:sp>
        <p:nvSpPr>
          <p:cNvPr id="35844" name="Content Placeholder 5"/>
          <p:cNvSpPr>
            <a:spLocks noGrp="1"/>
          </p:cNvSpPr>
          <p:nvPr>
            <p:ph idx="1"/>
          </p:nvPr>
        </p:nvSpPr>
        <p:spPr/>
        <p:txBody>
          <a:bodyPr/>
          <a:lstStyle/>
          <a:p>
            <a:r>
              <a:rPr lang="en-CA" altLang="en-US" smtClean="0"/>
              <a:t>Enter Email Confirmation</a:t>
            </a:r>
          </a:p>
        </p:txBody>
      </p:sp>
      <p:pic>
        <p:nvPicPr>
          <p:cNvPr id="358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554163"/>
            <a:ext cx="5791200" cy="292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675" y="3192463"/>
            <a:ext cx="4886325"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88950" y="92076"/>
            <a:ext cx="8229600" cy="1143000"/>
          </a:xfrm>
        </p:spPr>
        <p:txBody>
          <a:bodyPr/>
          <a:lstStyle/>
          <a:p>
            <a:r>
              <a:rPr lang="en-CA" altLang="en-US" dirty="0" smtClean="0"/>
              <a:t>Explosives Services Home Page</a:t>
            </a:r>
          </a:p>
        </p:txBody>
      </p:sp>
      <p:sp>
        <p:nvSpPr>
          <p:cNvPr id="36867"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866D9391-3277-463D-82A0-1540F50FC2E1}" type="slidenum">
              <a:rPr lang="en-CA" altLang="en-US" sz="1400" smtClean="0">
                <a:latin typeface="Arial" panose="020B0604020202020204" pitchFamily="34" charset="0"/>
              </a:rPr>
              <a:pPr>
                <a:spcBef>
                  <a:spcPct val="0"/>
                </a:spcBef>
                <a:buClrTx/>
                <a:buSzTx/>
                <a:buFontTx/>
                <a:buNone/>
              </a:pPr>
              <a:t>35</a:t>
            </a:fld>
            <a:endParaRPr lang="en-CA" altLang="en-US" sz="1400" smtClean="0">
              <a:latin typeface="Arial" panose="020B0604020202020204" pitchFamily="34" charset="0"/>
            </a:endParaRPr>
          </a:p>
        </p:txBody>
      </p:sp>
      <p:pic>
        <p:nvPicPr>
          <p:cNvPr id="3686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33487" y="980728"/>
            <a:ext cx="6740525" cy="5110162"/>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7544" y="-114299"/>
            <a:ext cx="8229600" cy="1143000"/>
          </a:xfrm>
        </p:spPr>
        <p:txBody>
          <a:bodyPr/>
          <a:lstStyle/>
          <a:p>
            <a:r>
              <a:rPr lang="en-CA" altLang="en-US" dirty="0" smtClean="0"/>
              <a:t>My Companies Page</a:t>
            </a:r>
          </a:p>
        </p:txBody>
      </p:sp>
      <p:sp>
        <p:nvSpPr>
          <p:cNvPr id="37891"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C06AB6BB-96A3-40BE-95C4-D32CA3BA39D3}" type="slidenum">
              <a:rPr lang="en-CA" altLang="en-US" sz="1400" smtClean="0">
                <a:latin typeface="Arial" panose="020B0604020202020204" pitchFamily="34" charset="0"/>
              </a:rPr>
              <a:pPr>
                <a:spcBef>
                  <a:spcPct val="0"/>
                </a:spcBef>
                <a:buClrTx/>
                <a:buSzTx/>
                <a:buFontTx/>
                <a:buNone/>
              </a:pPr>
              <a:t>36</a:t>
            </a:fld>
            <a:endParaRPr lang="en-CA" altLang="en-US" sz="1400" smtClean="0">
              <a:latin typeface="Arial" panose="020B0604020202020204" pitchFamily="34" charset="0"/>
            </a:endParaRPr>
          </a:p>
        </p:txBody>
      </p:sp>
      <p:pic>
        <p:nvPicPr>
          <p:cNvPr id="3789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85144" y="836712"/>
            <a:ext cx="5994400" cy="5110162"/>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7544" y="92076"/>
            <a:ext cx="8229600" cy="1143000"/>
          </a:xfrm>
        </p:spPr>
        <p:txBody>
          <a:bodyPr/>
          <a:lstStyle/>
          <a:p>
            <a:r>
              <a:rPr lang="en-CA" altLang="en-US" dirty="0" smtClean="0"/>
              <a:t>Home Page</a:t>
            </a:r>
          </a:p>
        </p:txBody>
      </p:sp>
      <p:sp>
        <p:nvSpPr>
          <p:cNvPr id="38915"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FE3A8937-6798-4234-952C-62D00E2FE061}" type="slidenum">
              <a:rPr lang="en-CA" altLang="en-US" sz="1400" smtClean="0">
                <a:latin typeface="Arial" panose="020B0604020202020204" pitchFamily="34" charset="0"/>
              </a:rPr>
              <a:pPr>
                <a:spcBef>
                  <a:spcPct val="0"/>
                </a:spcBef>
                <a:buClrTx/>
                <a:buSzTx/>
                <a:buFontTx/>
                <a:buNone/>
              </a:pPr>
              <a:t>37</a:t>
            </a:fld>
            <a:endParaRPr lang="en-CA" altLang="en-US" sz="1400" smtClean="0">
              <a:latin typeface="Arial" panose="020B0604020202020204" pitchFamily="34" charset="0"/>
            </a:endParaRPr>
          </a:p>
        </p:txBody>
      </p:sp>
      <p:pic>
        <p:nvPicPr>
          <p:cNvPr id="6" name="Picture 5"/>
          <p:cNvPicPr/>
          <p:nvPr/>
        </p:nvPicPr>
        <p:blipFill>
          <a:blip r:embed="rId2"/>
          <a:stretch>
            <a:fillRect/>
          </a:stretch>
        </p:blipFill>
        <p:spPr>
          <a:xfrm>
            <a:off x="1600200" y="1051560"/>
            <a:ext cx="5943600" cy="475488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7544" y="92076"/>
            <a:ext cx="8229600" cy="1143000"/>
          </a:xfrm>
        </p:spPr>
        <p:txBody>
          <a:bodyPr>
            <a:normAutofit fontScale="90000"/>
          </a:bodyPr>
          <a:lstStyle/>
          <a:p>
            <a:r>
              <a:rPr lang="en-CA" altLang="en-US" dirty="0"/>
              <a:t>My Companies Licence, Permit or </a:t>
            </a:r>
            <a:r>
              <a:rPr lang="en-CA" altLang="en-US" dirty="0" smtClean="0"/>
              <a:t>Certificate</a:t>
            </a:r>
          </a:p>
        </p:txBody>
      </p:sp>
      <p:sp>
        <p:nvSpPr>
          <p:cNvPr id="38915"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FE3A8937-6798-4234-952C-62D00E2FE061}" type="slidenum">
              <a:rPr lang="en-CA" altLang="en-US" sz="1400" smtClean="0">
                <a:latin typeface="Arial" panose="020B0604020202020204" pitchFamily="34" charset="0"/>
              </a:rPr>
              <a:pPr>
                <a:spcBef>
                  <a:spcPct val="0"/>
                </a:spcBef>
                <a:buClrTx/>
                <a:buSzTx/>
                <a:buFontTx/>
                <a:buNone/>
              </a:pPr>
              <a:t>38</a:t>
            </a:fld>
            <a:endParaRPr lang="en-CA" altLang="en-US" sz="1400" smtClean="0">
              <a:latin typeface="Arial" panose="020B0604020202020204" pitchFamily="34" charset="0"/>
            </a:endParaRPr>
          </a:p>
        </p:txBody>
      </p:sp>
      <p:pic>
        <p:nvPicPr>
          <p:cNvPr id="5" name="Picture 4"/>
          <p:cNvPicPr/>
          <p:nvPr/>
        </p:nvPicPr>
        <p:blipFill>
          <a:blip r:embed="rId2"/>
          <a:stretch>
            <a:fillRect/>
          </a:stretch>
        </p:blipFill>
        <p:spPr>
          <a:xfrm>
            <a:off x="1610544" y="1196752"/>
            <a:ext cx="5943600" cy="4754880"/>
          </a:xfrm>
          <a:prstGeom prst="rect">
            <a:avLst/>
          </a:prstGeom>
        </p:spPr>
      </p:pic>
    </p:spTree>
    <p:extLst>
      <p:ext uri="{BB962C8B-B14F-4D97-AF65-F5344CB8AC3E}">
        <p14:creationId xmlns:p14="http://schemas.microsoft.com/office/powerpoint/2010/main" val="3476166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7544" y="92076"/>
            <a:ext cx="8229600" cy="1143000"/>
          </a:xfrm>
        </p:spPr>
        <p:txBody>
          <a:bodyPr>
            <a:normAutofit fontScale="90000"/>
          </a:bodyPr>
          <a:lstStyle/>
          <a:p>
            <a:r>
              <a:rPr lang="en-CA" altLang="en-US" dirty="0"/>
              <a:t>My Companies Licence, Permit or </a:t>
            </a:r>
            <a:r>
              <a:rPr lang="en-CA" altLang="en-US" dirty="0" smtClean="0"/>
              <a:t>Certificate - Application</a:t>
            </a:r>
          </a:p>
        </p:txBody>
      </p:sp>
      <p:sp>
        <p:nvSpPr>
          <p:cNvPr id="38915"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FE3A8937-6798-4234-952C-62D00E2FE061}" type="slidenum">
              <a:rPr lang="en-CA" altLang="en-US" sz="1400" smtClean="0">
                <a:latin typeface="Arial" panose="020B0604020202020204" pitchFamily="34" charset="0"/>
              </a:rPr>
              <a:pPr>
                <a:spcBef>
                  <a:spcPct val="0"/>
                </a:spcBef>
                <a:buClrTx/>
                <a:buSzTx/>
                <a:buFontTx/>
                <a:buNone/>
              </a:pPr>
              <a:t>39</a:t>
            </a:fld>
            <a:endParaRPr lang="en-CA" altLang="en-US" sz="1400" smtClean="0">
              <a:latin typeface="Arial" panose="020B0604020202020204" pitchFamily="34" charset="0"/>
            </a:endParaRPr>
          </a:p>
        </p:txBody>
      </p:sp>
      <p:pic>
        <p:nvPicPr>
          <p:cNvPr id="6" name="Picture 5"/>
          <p:cNvPicPr/>
          <p:nvPr/>
        </p:nvPicPr>
        <p:blipFill>
          <a:blip r:embed="rId2"/>
          <a:stretch>
            <a:fillRect/>
          </a:stretch>
        </p:blipFill>
        <p:spPr>
          <a:xfrm>
            <a:off x="1610544" y="1235076"/>
            <a:ext cx="5943600" cy="4754880"/>
          </a:xfrm>
          <a:prstGeom prst="rect">
            <a:avLst/>
          </a:prstGeom>
        </p:spPr>
      </p:pic>
    </p:spTree>
    <p:extLst>
      <p:ext uri="{BB962C8B-B14F-4D97-AF65-F5344CB8AC3E}">
        <p14:creationId xmlns:p14="http://schemas.microsoft.com/office/powerpoint/2010/main" val="2516178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462414104"/>
              </p:ext>
            </p:extLst>
          </p:nvPr>
        </p:nvGraphicFramePr>
        <p:xfrm>
          <a:off x="457200" y="1196752"/>
          <a:ext cx="821925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41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6188" y="404813"/>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itle 1"/>
          <p:cNvSpPr>
            <a:spLocks noGrp="1"/>
          </p:cNvSpPr>
          <p:nvPr>
            <p:ph type="title"/>
          </p:nvPr>
        </p:nvSpPr>
        <p:spPr>
          <a:xfrm>
            <a:off x="0" y="274638"/>
            <a:ext cx="9144000" cy="1143000"/>
          </a:xfrm>
        </p:spPr>
        <p:txBody>
          <a:bodyPr/>
          <a:lstStyle/>
          <a:p>
            <a:pPr algn="ctr"/>
            <a:r>
              <a:rPr lang="en-CA" altLang="en-US" sz="3200" smtClean="0"/>
              <a:t>ESSB Organizational Chart</a:t>
            </a:r>
            <a:endParaRPr lang="en-CA" altLang="en-US" sz="200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4</a:t>
            </a:fld>
            <a:endParaRPr lang="en-CA"/>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7544" y="92076"/>
            <a:ext cx="8229600" cy="1143000"/>
          </a:xfrm>
        </p:spPr>
        <p:txBody>
          <a:bodyPr>
            <a:normAutofit fontScale="90000"/>
          </a:bodyPr>
          <a:lstStyle/>
          <a:p>
            <a:r>
              <a:rPr lang="en-CA" altLang="en-US" dirty="0" smtClean="0"/>
              <a:t>My Personal Licences, Permits and Certificates</a:t>
            </a:r>
          </a:p>
        </p:txBody>
      </p:sp>
      <p:sp>
        <p:nvSpPr>
          <p:cNvPr id="38915"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FE3A8937-6798-4234-952C-62D00E2FE061}" type="slidenum">
              <a:rPr lang="en-CA" altLang="en-US" sz="1400" smtClean="0">
                <a:latin typeface="Arial" panose="020B0604020202020204" pitchFamily="34" charset="0"/>
              </a:rPr>
              <a:pPr>
                <a:spcBef>
                  <a:spcPct val="0"/>
                </a:spcBef>
                <a:buClrTx/>
                <a:buSzTx/>
                <a:buFontTx/>
                <a:buNone/>
              </a:pPr>
              <a:t>40</a:t>
            </a:fld>
            <a:endParaRPr lang="en-CA" altLang="en-US" sz="1400" smtClean="0">
              <a:latin typeface="Arial" panose="020B0604020202020204" pitchFamily="34" charset="0"/>
            </a:endParaRPr>
          </a:p>
        </p:txBody>
      </p:sp>
      <p:pic>
        <p:nvPicPr>
          <p:cNvPr id="5" name="Picture 4"/>
          <p:cNvPicPr/>
          <p:nvPr/>
        </p:nvPicPr>
        <p:blipFill>
          <a:blip r:embed="rId2"/>
          <a:stretch>
            <a:fillRect/>
          </a:stretch>
        </p:blipFill>
        <p:spPr>
          <a:xfrm>
            <a:off x="1610544" y="1222121"/>
            <a:ext cx="5943600" cy="4754880"/>
          </a:xfrm>
          <a:prstGeom prst="rect">
            <a:avLst/>
          </a:prstGeom>
        </p:spPr>
      </p:pic>
    </p:spTree>
    <p:extLst>
      <p:ext uri="{BB962C8B-B14F-4D97-AF65-F5344CB8AC3E}">
        <p14:creationId xmlns:p14="http://schemas.microsoft.com/office/powerpoint/2010/main" val="7782291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7544" y="92076"/>
            <a:ext cx="8229600" cy="1143000"/>
          </a:xfrm>
        </p:spPr>
        <p:txBody>
          <a:bodyPr>
            <a:normAutofit fontScale="90000"/>
          </a:bodyPr>
          <a:lstStyle/>
          <a:p>
            <a:r>
              <a:rPr lang="en-CA" altLang="en-US" dirty="0" smtClean="0"/>
              <a:t>My Personal Licences, Permits and Certificates - Application</a:t>
            </a:r>
          </a:p>
        </p:txBody>
      </p:sp>
      <p:sp>
        <p:nvSpPr>
          <p:cNvPr id="38915"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FE3A8937-6798-4234-952C-62D00E2FE061}" type="slidenum">
              <a:rPr lang="en-CA" altLang="en-US" sz="1400" smtClean="0">
                <a:latin typeface="Arial" panose="020B0604020202020204" pitchFamily="34" charset="0"/>
              </a:rPr>
              <a:pPr>
                <a:spcBef>
                  <a:spcPct val="0"/>
                </a:spcBef>
                <a:buClrTx/>
                <a:buSzTx/>
                <a:buFontTx/>
                <a:buNone/>
              </a:pPr>
              <a:t>41</a:t>
            </a:fld>
            <a:endParaRPr lang="en-CA" altLang="en-US" sz="1400" smtClean="0">
              <a:latin typeface="Arial" panose="020B0604020202020204" pitchFamily="34" charset="0"/>
            </a:endParaRPr>
          </a:p>
        </p:txBody>
      </p:sp>
      <p:pic>
        <p:nvPicPr>
          <p:cNvPr id="6" name="Picture 5"/>
          <p:cNvPicPr/>
          <p:nvPr/>
        </p:nvPicPr>
        <p:blipFill>
          <a:blip r:embed="rId2"/>
          <a:stretch>
            <a:fillRect/>
          </a:stretch>
        </p:blipFill>
        <p:spPr>
          <a:xfrm>
            <a:off x="1610544" y="1209911"/>
            <a:ext cx="5943600" cy="4754880"/>
          </a:xfrm>
          <a:prstGeom prst="rect">
            <a:avLst/>
          </a:prstGeom>
        </p:spPr>
      </p:pic>
    </p:spTree>
    <p:extLst>
      <p:ext uri="{BB962C8B-B14F-4D97-AF65-F5344CB8AC3E}">
        <p14:creationId xmlns:p14="http://schemas.microsoft.com/office/powerpoint/2010/main" val="40760444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a:bodyPr>
          <a:lstStyle/>
          <a:p>
            <a:r>
              <a:rPr lang="en-CA" altLang="en-US" dirty="0" smtClean="0"/>
              <a:t>Screening</a:t>
            </a:r>
          </a:p>
        </p:txBody>
      </p:sp>
      <p:sp>
        <p:nvSpPr>
          <p:cNvPr id="56323"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7E3D1E96-5522-472F-A24C-074146BA7088}" type="slidenum">
              <a:rPr lang="en-CA" altLang="en-US" sz="1400" smtClean="0">
                <a:latin typeface="Arial" panose="020B0604020202020204" pitchFamily="34" charset="0"/>
              </a:rPr>
              <a:pPr>
                <a:spcBef>
                  <a:spcPct val="0"/>
                </a:spcBef>
                <a:buClrTx/>
                <a:buSzTx/>
                <a:buFontTx/>
                <a:buNone/>
              </a:pPr>
              <a:t>42</a:t>
            </a:fld>
            <a:endParaRPr lang="en-CA" altLang="en-US" sz="1400" smtClean="0">
              <a:latin typeface="Arial" panose="020B0604020202020204" pitchFamily="34" charset="0"/>
            </a:endParaRPr>
          </a:p>
        </p:txBody>
      </p:sp>
      <p:sp>
        <p:nvSpPr>
          <p:cNvPr id="2" name="Content Placeholder 1"/>
          <p:cNvSpPr>
            <a:spLocks noGrp="1"/>
          </p:cNvSpPr>
          <p:nvPr>
            <p:ph idx="1"/>
          </p:nvPr>
        </p:nvSpPr>
        <p:spPr/>
        <p:txBody>
          <a:bodyPr>
            <a:normAutofit fontScale="62500" lnSpcReduction="20000"/>
          </a:bodyPr>
          <a:lstStyle/>
          <a:p>
            <a:r>
              <a:rPr lang="en-CA" b="1" dirty="0"/>
              <a:t>How do I apply for an Approval Letter?</a:t>
            </a:r>
            <a:endParaRPr lang="en-CA" dirty="0"/>
          </a:p>
          <a:p>
            <a:r>
              <a:rPr lang="en-CA" dirty="0"/>
              <a:t>To apply for an approval letter, you must first enrol as an individual. Once you have </a:t>
            </a:r>
            <a:r>
              <a:rPr lang="en-CA" dirty="0" smtClean="0"/>
              <a:t>completed the enrollment</a:t>
            </a:r>
            <a:r>
              <a:rPr lang="en-CA" dirty="0"/>
              <a:t>, select "My Personal Licences, Permits and Certificates" from the left menu. Select "Apply for a NEW Licence, Permit or Certificate" and select "Security Screening Approval Letter".</a:t>
            </a:r>
          </a:p>
          <a:p>
            <a:r>
              <a:rPr lang="en-CA" b="1" dirty="0"/>
              <a:t>How can I let my employer see my approval letter?</a:t>
            </a:r>
            <a:endParaRPr lang="en-CA" dirty="0"/>
          </a:p>
          <a:p>
            <a:r>
              <a:rPr lang="en-CA" dirty="0"/>
              <a:t>As part of the application process, you are asked if you wish to share your approval letter with your employer. There are two options, a copy can be mailed to your employer, or you can share it online with your employer. If you select to share your letter online with your employer, only the employer’s security officer will be permitted to view the letter. If the company has not been enrolled in the Electronic Licence Management System (</a:t>
            </a:r>
            <a:r>
              <a:rPr lang="en-CA" dirty="0" err="1"/>
              <a:t>eLMS</a:t>
            </a:r>
            <a:r>
              <a:rPr lang="en-CA" dirty="0"/>
              <a:t>) and assigned a security officer, your letter will not be available to your employer to view even if you selected this option.</a:t>
            </a:r>
          </a:p>
          <a:p>
            <a:endParaRPr lang="en-CA" dirty="0"/>
          </a:p>
        </p:txBody>
      </p:sp>
    </p:spTree>
    <p:extLst>
      <p:ext uri="{BB962C8B-B14F-4D97-AF65-F5344CB8AC3E}">
        <p14:creationId xmlns:p14="http://schemas.microsoft.com/office/powerpoint/2010/main" val="16141393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1"/>
          </p:nvPr>
        </p:nvSpPr>
        <p:spPr/>
        <p:txBody>
          <a:bodyPr/>
          <a:lstStyle/>
          <a:p>
            <a:pPr marL="0" indent="0" algn="ctr">
              <a:buFont typeface="Wingdings" panose="05000000000000000000" pitchFamily="2" charset="2"/>
              <a:buNone/>
            </a:pPr>
            <a:endParaRPr lang="en-CA" altLang="en-US" sz="6000" smtClean="0"/>
          </a:p>
          <a:p>
            <a:pPr marL="0" indent="0" algn="ctr">
              <a:buFont typeface="Wingdings" panose="05000000000000000000" pitchFamily="2" charset="2"/>
              <a:buNone/>
            </a:pPr>
            <a:r>
              <a:rPr lang="en-CA" altLang="en-US" sz="6000" smtClean="0"/>
              <a:t>Questions?</a:t>
            </a:r>
            <a:endParaRPr lang="en-US" altLang="en-US" sz="6000" smtClean="0"/>
          </a:p>
        </p:txBody>
      </p:sp>
      <p:sp>
        <p:nvSpPr>
          <p:cNvPr id="57347"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1F72BD4B-2292-4962-9073-50C1EA557EFF}" type="slidenum">
              <a:rPr lang="en-CA" altLang="en-US" sz="1400" smtClean="0">
                <a:latin typeface="Arial" panose="020B0604020202020204" pitchFamily="34" charset="0"/>
              </a:rPr>
              <a:pPr>
                <a:spcBef>
                  <a:spcPct val="0"/>
                </a:spcBef>
                <a:buClrTx/>
                <a:buSzTx/>
                <a:buFontTx/>
                <a:buNone/>
              </a:pPr>
              <a:t>43</a:t>
            </a:fld>
            <a:endParaRPr lang="en-CA" altLang="en-US" sz="140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74638"/>
            <a:ext cx="9144000" cy="1143000"/>
          </a:xfrm>
        </p:spPr>
        <p:txBody>
          <a:bodyPr>
            <a:normAutofit/>
          </a:bodyPr>
          <a:lstStyle/>
          <a:p>
            <a:pPr algn="ctr"/>
            <a:r>
              <a:rPr lang="en-CA" altLang="en-US" sz="3200" dirty="0" smtClean="0">
                <a:latin typeface="Arial" pitchFamily="34" charset="0"/>
                <a:cs typeface="Arial" pitchFamily="34" charset="0"/>
              </a:rPr>
              <a:t>Explosives Regulations (ER) – Amendment 2</a:t>
            </a:r>
            <a:br>
              <a:rPr lang="en-CA" altLang="en-US" sz="3200" dirty="0" smtClean="0">
                <a:latin typeface="Arial" pitchFamily="34" charset="0"/>
                <a:cs typeface="Arial" pitchFamily="34" charset="0"/>
              </a:rPr>
            </a:br>
            <a:endParaRPr lang="en-CA" altLang="en-US" sz="1700" dirty="0" smtClean="0">
              <a:solidFill>
                <a:srgbClr val="D60093"/>
              </a:solidFill>
              <a:latin typeface="Arial" pitchFamily="34" charset="0"/>
              <a:cs typeface="Arial" pitchFamily="34" charset="0"/>
            </a:endParaRPr>
          </a:p>
        </p:txBody>
      </p:sp>
      <p:sp>
        <p:nvSpPr>
          <p:cNvPr id="23555" name="Content Placeholder 5"/>
          <p:cNvSpPr>
            <a:spLocks noGrp="1"/>
          </p:cNvSpPr>
          <p:nvPr>
            <p:ph idx="1"/>
          </p:nvPr>
        </p:nvSpPr>
        <p:spPr>
          <a:xfrm>
            <a:off x="195263" y="1184275"/>
            <a:ext cx="8783637" cy="5260975"/>
          </a:xfrm>
        </p:spPr>
        <p:txBody>
          <a:bodyPr/>
          <a:lstStyle/>
          <a:p>
            <a:pPr>
              <a:buFont typeface="Wingdings" pitchFamily="2" charset="2"/>
              <a:buChar char="§"/>
            </a:pPr>
            <a:r>
              <a:rPr lang="en-US" altLang="en-US" sz="2400" dirty="0" smtClean="0"/>
              <a:t>Amendment 1 in 2016</a:t>
            </a:r>
          </a:p>
          <a:p>
            <a:pPr lvl="1">
              <a:buFont typeface="Wingdings" pitchFamily="2" charset="2"/>
              <a:buChar char="§"/>
            </a:pPr>
            <a:r>
              <a:rPr lang="en-US" altLang="en-US" sz="2000" dirty="0" smtClean="0"/>
              <a:t>Updates to the references </a:t>
            </a:r>
          </a:p>
          <a:p>
            <a:pPr lvl="2">
              <a:buFont typeface="Wingdings" pitchFamily="2" charset="2"/>
              <a:buChar char="§"/>
            </a:pPr>
            <a:r>
              <a:rPr lang="en-US" altLang="en-US" sz="1600" dirty="0" smtClean="0"/>
              <a:t>Magazine Standards</a:t>
            </a:r>
          </a:p>
          <a:p>
            <a:pPr lvl="2">
              <a:buFont typeface="Wingdings" pitchFamily="2" charset="2"/>
              <a:buChar char="§"/>
            </a:pPr>
            <a:r>
              <a:rPr lang="en-US" altLang="en-US" sz="1600" dirty="0" smtClean="0"/>
              <a:t>Quantity-Distance Principles</a:t>
            </a:r>
          </a:p>
          <a:p>
            <a:pPr lvl="1">
              <a:buFont typeface="Wingdings" pitchFamily="2" charset="2"/>
              <a:buChar char="§"/>
            </a:pPr>
            <a:r>
              <a:rPr lang="en-US" altLang="en-US" sz="2000" dirty="0" smtClean="0"/>
              <a:t>Series of administrative amendments</a:t>
            </a:r>
          </a:p>
          <a:p>
            <a:pPr>
              <a:buFont typeface="Wingdings" pitchFamily="2" charset="2"/>
              <a:buChar char="§"/>
            </a:pPr>
            <a:r>
              <a:rPr lang="en-US" altLang="en-US" sz="2400" dirty="0" smtClean="0"/>
              <a:t>Amendment 2 </a:t>
            </a:r>
          </a:p>
          <a:p>
            <a:pPr lvl="1">
              <a:buFont typeface="Wingdings" pitchFamily="2" charset="2"/>
              <a:buChar char="§"/>
            </a:pPr>
            <a:r>
              <a:rPr lang="en-US" altLang="en-US" sz="2000" dirty="0" smtClean="0"/>
              <a:t>Main objective is to amend Part 9 for Port Surveys </a:t>
            </a:r>
          </a:p>
          <a:p>
            <a:pPr lvl="2">
              <a:buFont typeface="Wingdings" pitchFamily="2" charset="2"/>
              <a:buChar char="§"/>
            </a:pPr>
            <a:r>
              <a:rPr lang="en-US" altLang="en-US" sz="1600" dirty="0" smtClean="0"/>
              <a:t>Allowance for using Risk Assessment techniques</a:t>
            </a:r>
          </a:p>
          <a:p>
            <a:pPr lvl="2">
              <a:buFont typeface="Wingdings" pitchFamily="2" charset="2"/>
              <a:buChar char="§"/>
            </a:pPr>
            <a:r>
              <a:rPr lang="en-US" altLang="en-US" sz="1600" dirty="0" smtClean="0"/>
              <a:t>CFTR will be amended in parallel</a:t>
            </a:r>
          </a:p>
          <a:p>
            <a:pPr lvl="1">
              <a:buFont typeface="Wingdings" pitchFamily="2" charset="2"/>
              <a:buChar char="§"/>
            </a:pPr>
            <a:r>
              <a:rPr lang="en-US" altLang="en-US" sz="2000" dirty="0" smtClean="0"/>
              <a:t>Series of minor amendments being considered </a:t>
            </a:r>
          </a:p>
          <a:p>
            <a:pPr lvl="2">
              <a:buFont typeface="Wingdings" pitchFamily="2" charset="2"/>
              <a:buChar char="§"/>
            </a:pPr>
            <a:r>
              <a:rPr lang="en-US" altLang="en-US" sz="1600" dirty="0" smtClean="0"/>
              <a:t>List of proposals made by CEAEC were reviewed </a:t>
            </a:r>
            <a:endParaRPr lang="en-CA" altLang="en-US" dirty="0" smtClean="0"/>
          </a:p>
          <a:p>
            <a:pPr lvl="1">
              <a:buFont typeface="Wingdings" pitchFamily="2" charset="2"/>
              <a:buChar char="§"/>
            </a:pPr>
            <a:r>
              <a:rPr lang="en-US" altLang="en-US" sz="2000" dirty="0" smtClean="0"/>
              <a:t>Regulatory drafting was completed – Gazette process underway  </a:t>
            </a:r>
          </a:p>
        </p:txBody>
      </p:sp>
      <p:sp>
        <p:nvSpPr>
          <p:cNvPr id="2" name="Slide Number Placeholder 1"/>
          <p:cNvSpPr>
            <a:spLocks noGrp="1"/>
          </p:cNvSpPr>
          <p:nvPr>
            <p:ph type="sldNum" sz="quarter" idx="12"/>
          </p:nvPr>
        </p:nvSpPr>
        <p:spPr/>
        <p:txBody>
          <a:bodyPr/>
          <a:lstStyle/>
          <a:p>
            <a:fld id="{E0D4D67D-6CD0-4F9C-AF73-23D04D3E675B}" type="slidenum">
              <a:rPr lang="en-CA" smtClean="0"/>
              <a:t>44</a:t>
            </a:fld>
            <a:endParaRPr lang="en-CA"/>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274638"/>
            <a:ext cx="9144000" cy="1143000"/>
          </a:xfrm>
        </p:spPr>
        <p:txBody>
          <a:bodyPr/>
          <a:lstStyle/>
          <a:p>
            <a:pPr algn="ctr"/>
            <a:r>
              <a:rPr lang="en-CA" altLang="en-US" sz="3200" smtClean="0">
                <a:latin typeface="Arial" pitchFamily="34" charset="0"/>
                <a:cs typeface="Arial" pitchFamily="34" charset="0"/>
              </a:rPr>
              <a:t>Port Surveys</a:t>
            </a:r>
            <a:br>
              <a:rPr lang="en-CA" altLang="en-US" sz="3200" smtClean="0">
                <a:latin typeface="Arial" pitchFamily="34" charset="0"/>
                <a:cs typeface="Arial" pitchFamily="34" charset="0"/>
              </a:rPr>
            </a:br>
            <a:endParaRPr lang="en-CA" altLang="en-US" sz="1700" smtClean="0">
              <a:solidFill>
                <a:srgbClr val="D60093"/>
              </a:solidFill>
              <a:latin typeface="Arial" pitchFamily="34" charset="0"/>
              <a:cs typeface="Arial" pitchFamily="34" charset="0"/>
            </a:endParaRPr>
          </a:p>
        </p:txBody>
      </p:sp>
      <p:sp>
        <p:nvSpPr>
          <p:cNvPr id="22531" name="Content Placeholder 5"/>
          <p:cNvSpPr>
            <a:spLocks noGrp="1"/>
          </p:cNvSpPr>
          <p:nvPr>
            <p:ph idx="1"/>
          </p:nvPr>
        </p:nvSpPr>
        <p:spPr>
          <a:xfrm>
            <a:off x="195263" y="1184275"/>
            <a:ext cx="8783637" cy="5260975"/>
          </a:xfrm>
        </p:spPr>
        <p:txBody>
          <a:bodyPr/>
          <a:lstStyle/>
          <a:p>
            <a:pPr>
              <a:buFont typeface="Wingdings" pitchFamily="2" charset="2"/>
              <a:buChar char="§"/>
            </a:pPr>
            <a:r>
              <a:rPr lang="en-US" altLang="en-US" sz="2400" smtClean="0"/>
              <a:t>Current regulatory requirements</a:t>
            </a:r>
          </a:p>
          <a:p>
            <a:pPr lvl="1">
              <a:buFont typeface="Wingdings" pitchFamily="2" charset="2"/>
              <a:buChar char="§"/>
            </a:pPr>
            <a:r>
              <a:rPr lang="en-US" altLang="en-US" sz="2400" smtClean="0"/>
              <a:t>S. 155 of </a:t>
            </a:r>
            <a:r>
              <a:rPr lang="en-US" altLang="en-US" sz="2400" i="1" smtClean="0"/>
              <a:t>Cargo, Fumigation and Tackle Regulations </a:t>
            </a:r>
            <a:r>
              <a:rPr lang="en-US" altLang="en-US" sz="2400" smtClean="0"/>
              <a:t>require:</a:t>
            </a:r>
          </a:p>
          <a:p>
            <a:pPr lvl="2">
              <a:buFont typeface="Wingdings" pitchFamily="2" charset="2"/>
              <a:buChar char="§"/>
            </a:pPr>
            <a:r>
              <a:rPr lang="en-US" altLang="en-US" sz="2000" smtClean="0"/>
              <a:t>Inspection to be conducted by an Inspector of Explosives as per Q-D manual as if a licence is issued under the </a:t>
            </a:r>
            <a:r>
              <a:rPr lang="en-US" altLang="en-US" sz="2000" i="1" smtClean="0"/>
              <a:t>Explosives Act</a:t>
            </a:r>
          </a:p>
          <a:p>
            <a:pPr lvl="2">
              <a:buFont typeface="Wingdings" pitchFamily="2" charset="2"/>
              <a:buChar char="§"/>
            </a:pPr>
            <a:r>
              <a:rPr lang="en-US" altLang="en-US" sz="2000" smtClean="0"/>
              <a:t>Issue: assessment of loading/unloading is done as if it were for fixed facilities</a:t>
            </a:r>
          </a:p>
          <a:p>
            <a:pPr>
              <a:buFont typeface="Wingdings" pitchFamily="2" charset="2"/>
              <a:buChar char="§"/>
            </a:pPr>
            <a:r>
              <a:rPr lang="en-US" altLang="en-US" sz="2400" smtClean="0"/>
              <a:t>Case Study of Port of Halifax, with IMESAFR completed in October – using an hourly risk approach to better address short-duration activity</a:t>
            </a:r>
          </a:p>
          <a:p>
            <a:pPr>
              <a:buFont typeface="Wingdings" pitchFamily="2" charset="2"/>
              <a:buChar char="§"/>
            </a:pPr>
            <a:r>
              <a:rPr lang="en-US" altLang="en-US" sz="2400" smtClean="0"/>
              <a:t>Regulatory initiative underway to amend ER, 2013 &amp; CFTR – acceptance of risk based surveys </a:t>
            </a:r>
          </a:p>
          <a:p>
            <a:pPr lvl="1">
              <a:buFont typeface="Wingdings" pitchFamily="2" charset="2"/>
              <a:buChar char="§"/>
            </a:pPr>
            <a:endParaRPr lang="en-CA" altLang="en-US" sz="200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45</a:t>
            </a:fld>
            <a:endParaRPr lang="en-CA"/>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509588"/>
            <a:ext cx="9144000" cy="1143000"/>
          </a:xfrm>
        </p:spPr>
        <p:txBody>
          <a:bodyPr>
            <a:normAutofit fontScale="90000"/>
          </a:bodyPr>
          <a:lstStyle/>
          <a:p>
            <a:pPr algn="ctr"/>
            <a:r>
              <a:rPr lang="en-CA" altLang="en-US" sz="3200" smtClean="0">
                <a:latin typeface="Arial" pitchFamily="34" charset="0"/>
                <a:cs typeface="Arial" pitchFamily="34" charset="0"/>
              </a:rPr>
              <a:t>U.S. – Canada Regulatory Cooperation Council</a:t>
            </a:r>
            <a:br>
              <a:rPr lang="en-CA" altLang="en-US" sz="3200" smtClean="0">
                <a:latin typeface="Arial" pitchFamily="34" charset="0"/>
                <a:cs typeface="Arial" pitchFamily="34" charset="0"/>
              </a:rPr>
            </a:br>
            <a:r>
              <a:rPr lang="en-CA" altLang="en-US" sz="3200" smtClean="0">
                <a:latin typeface="Arial" pitchFamily="34" charset="0"/>
                <a:cs typeface="Arial" pitchFamily="34" charset="0"/>
              </a:rPr>
              <a:t>Regulatory Partnership</a:t>
            </a:r>
            <a:endParaRPr lang="en-CA" altLang="en-US" sz="1700" smtClean="0">
              <a:solidFill>
                <a:srgbClr val="D60093"/>
              </a:solidFill>
              <a:latin typeface="Arial" pitchFamily="34" charset="0"/>
              <a:cs typeface="Arial" pitchFamily="34" charset="0"/>
            </a:endParaRPr>
          </a:p>
        </p:txBody>
      </p:sp>
      <p:sp>
        <p:nvSpPr>
          <p:cNvPr id="24579" name="Content Placeholder 5"/>
          <p:cNvSpPr>
            <a:spLocks noGrp="1"/>
          </p:cNvSpPr>
          <p:nvPr>
            <p:ph idx="1"/>
          </p:nvPr>
        </p:nvSpPr>
        <p:spPr>
          <a:xfrm>
            <a:off x="257175" y="1881188"/>
            <a:ext cx="8783638" cy="5260975"/>
          </a:xfrm>
        </p:spPr>
        <p:txBody>
          <a:bodyPr/>
          <a:lstStyle/>
          <a:p>
            <a:pPr>
              <a:spcBef>
                <a:spcPct val="0"/>
              </a:spcBef>
              <a:buFont typeface="Wingdings" pitchFamily="2" charset="2"/>
              <a:buNone/>
            </a:pPr>
            <a:endParaRPr lang="en-US" altLang="en-US" sz="1000" b="1" u="sng" smtClean="0">
              <a:latin typeface="Arial" pitchFamily="34" charset="0"/>
              <a:cs typeface="Arial" pitchFamily="34" charset="0"/>
            </a:endParaRPr>
          </a:p>
          <a:p>
            <a:pPr>
              <a:buFont typeface="Wingdings" pitchFamily="2" charset="2"/>
              <a:buChar char="§"/>
            </a:pPr>
            <a:r>
              <a:rPr lang="en-US" altLang="en-US" sz="2400" smtClean="0"/>
              <a:t>Explosives Classification Initiative</a:t>
            </a:r>
          </a:p>
          <a:p>
            <a:pPr lvl="1">
              <a:buFont typeface="Wingdings" pitchFamily="2" charset="2"/>
              <a:buChar char="§"/>
            </a:pPr>
            <a:r>
              <a:rPr lang="en-US" altLang="en-US" sz="2000" smtClean="0"/>
              <a:t>Workplan was updated (PHMSA / ESSB)</a:t>
            </a:r>
          </a:p>
          <a:p>
            <a:pPr lvl="2">
              <a:buFont typeface="Wingdings" pitchFamily="2" charset="2"/>
              <a:buChar char="§"/>
            </a:pPr>
            <a:r>
              <a:rPr lang="en-US" altLang="en-US" sz="1600" smtClean="0">
                <a:hlinkClick r:id="rId3"/>
              </a:rPr>
              <a:t>http://www.nrcan.gc.ca/explosives/regulatory-partnership/17312</a:t>
            </a:r>
            <a:r>
              <a:rPr lang="en-US" altLang="en-US" sz="1600" smtClean="0"/>
              <a:t> </a:t>
            </a:r>
          </a:p>
          <a:p>
            <a:pPr lvl="1">
              <a:buFont typeface="Wingdings" pitchFamily="2" charset="2"/>
              <a:buChar char="§"/>
            </a:pPr>
            <a:r>
              <a:rPr lang="en-US" altLang="en-US" sz="2000" smtClean="0"/>
              <a:t>Recent focus:</a:t>
            </a:r>
          </a:p>
          <a:p>
            <a:pPr lvl="2">
              <a:buFont typeface="Wingdings" pitchFamily="2" charset="2"/>
              <a:buChar char="§"/>
            </a:pPr>
            <a:r>
              <a:rPr lang="en-US" altLang="en-US" sz="1600" smtClean="0"/>
              <a:t>Revision of Chapter 2.1 GHS / Explosives</a:t>
            </a:r>
          </a:p>
          <a:p>
            <a:pPr lvl="2">
              <a:buFont typeface="Wingdings" pitchFamily="2" charset="2"/>
              <a:buChar char="§"/>
            </a:pPr>
            <a:r>
              <a:rPr lang="en-US" altLang="en-US" sz="1600" smtClean="0"/>
              <a:t>Revision of UN MTC; amendments for GHS needs</a:t>
            </a:r>
          </a:p>
        </p:txBody>
      </p:sp>
      <p:sp>
        <p:nvSpPr>
          <p:cNvPr id="2" name="Slide Number Placeholder 1"/>
          <p:cNvSpPr>
            <a:spLocks noGrp="1"/>
          </p:cNvSpPr>
          <p:nvPr>
            <p:ph type="sldNum" sz="quarter" idx="12"/>
          </p:nvPr>
        </p:nvSpPr>
        <p:spPr/>
        <p:txBody>
          <a:bodyPr/>
          <a:lstStyle/>
          <a:p>
            <a:fld id="{E0D4D67D-6CD0-4F9C-AF73-23D04D3E675B}" type="slidenum">
              <a:rPr lang="en-CA" smtClean="0"/>
              <a:t>46</a:t>
            </a:fld>
            <a:endParaRPr lang="en-CA"/>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509588"/>
            <a:ext cx="9144000" cy="1143000"/>
          </a:xfrm>
        </p:spPr>
        <p:txBody>
          <a:bodyPr/>
          <a:lstStyle/>
          <a:p>
            <a:pPr algn="ctr"/>
            <a:r>
              <a:rPr lang="en-CA" altLang="en-US" sz="3200" smtClean="0">
                <a:latin typeface="Arial" pitchFamily="34" charset="0"/>
                <a:cs typeface="Arial" pitchFamily="34" charset="0"/>
              </a:rPr>
              <a:t>Budget 2017</a:t>
            </a:r>
            <a:endParaRPr lang="en-CA" altLang="en-US" sz="1700" smtClean="0">
              <a:solidFill>
                <a:srgbClr val="D60093"/>
              </a:solidFill>
              <a:latin typeface="Arial" pitchFamily="34" charset="0"/>
              <a:cs typeface="Arial" pitchFamily="34" charset="0"/>
            </a:endParaRPr>
          </a:p>
        </p:txBody>
      </p:sp>
      <p:sp>
        <p:nvSpPr>
          <p:cNvPr id="25603" name="Content Placeholder 5"/>
          <p:cNvSpPr>
            <a:spLocks noGrp="1"/>
          </p:cNvSpPr>
          <p:nvPr>
            <p:ph idx="1"/>
          </p:nvPr>
        </p:nvSpPr>
        <p:spPr>
          <a:xfrm>
            <a:off x="257175" y="1556792"/>
            <a:ext cx="8783638" cy="5260975"/>
          </a:xfrm>
        </p:spPr>
        <p:txBody>
          <a:bodyPr/>
          <a:lstStyle/>
          <a:p>
            <a:pPr>
              <a:spcBef>
                <a:spcPct val="0"/>
              </a:spcBef>
              <a:buFont typeface="Wingdings" pitchFamily="2" charset="2"/>
              <a:buNone/>
            </a:pPr>
            <a:endParaRPr lang="en-US" altLang="en-US" sz="1000" b="1" u="sng" dirty="0" smtClean="0">
              <a:latin typeface="Arial" pitchFamily="34" charset="0"/>
              <a:cs typeface="Arial" pitchFamily="34" charset="0"/>
            </a:endParaRPr>
          </a:p>
          <a:p>
            <a:pPr>
              <a:buFont typeface="Wingdings" pitchFamily="2" charset="2"/>
              <a:buChar char="§"/>
            </a:pPr>
            <a:r>
              <a:rPr lang="en-US" altLang="en-US" sz="2400" dirty="0" smtClean="0"/>
              <a:t>Enhancing explosives safety (security) including stronger measures / restrictions on commercial explosives and precursor chemicals ($9M over 5 years)</a:t>
            </a:r>
          </a:p>
          <a:p>
            <a:pPr>
              <a:buFont typeface="Wingdings" pitchFamily="2" charset="2"/>
              <a:buChar char="§"/>
            </a:pPr>
            <a:r>
              <a:rPr lang="en-US" altLang="en-US" sz="2400" dirty="0" smtClean="0"/>
              <a:t>Primary focus:</a:t>
            </a:r>
          </a:p>
          <a:p>
            <a:pPr lvl="1">
              <a:buFont typeface="Wingdings" pitchFamily="2" charset="2"/>
              <a:buChar char="§"/>
            </a:pPr>
            <a:r>
              <a:rPr lang="en-US" altLang="en-US" sz="2000" dirty="0" smtClean="0"/>
              <a:t>Increase the number of inspections of sites enrolled</a:t>
            </a:r>
          </a:p>
          <a:p>
            <a:pPr lvl="1">
              <a:buFont typeface="Wingdings" pitchFamily="2" charset="2"/>
              <a:buChar char="§"/>
            </a:pPr>
            <a:r>
              <a:rPr lang="en-US" altLang="en-US" sz="2000" dirty="0" smtClean="0"/>
              <a:t>Conduct more S&amp;T work - specialists and scientists to monitor emerging threats, help support policies and provide assistance</a:t>
            </a:r>
          </a:p>
          <a:p>
            <a:pPr lvl="1">
              <a:buFont typeface="Wingdings" pitchFamily="2" charset="2"/>
              <a:buChar char="§"/>
            </a:pPr>
            <a:r>
              <a:rPr lang="en-US" altLang="en-US" sz="2000" dirty="0" smtClean="0"/>
              <a:t>Develop policies, address regulatory initiatives and conduct outreach activities</a:t>
            </a:r>
          </a:p>
        </p:txBody>
      </p:sp>
      <p:sp>
        <p:nvSpPr>
          <p:cNvPr id="2" name="Slide Number Placeholder 1"/>
          <p:cNvSpPr>
            <a:spLocks noGrp="1"/>
          </p:cNvSpPr>
          <p:nvPr>
            <p:ph type="sldNum" sz="quarter" idx="12"/>
          </p:nvPr>
        </p:nvSpPr>
        <p:spPr/>
        <p:txBody>
          <a:bodyPr/>
          <a:lstStyle/>
          <a:p>
            <a:fld id="{E0D4D67D-6CD0-4F9C-AF73-23D04D3E675B}" type="slidenum">
              <a:rPr lang="en-CA" smtClean="0"/>
              <a:t>47</a:t>
            </a:fld>
            <a:endParaRPr lang="en-CA"/>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74638"/>
            <a:ext cx="9144000" cy="1143000"/>
          </a:xfrm>
        </p:spPr>
        <p:txBody>
          <a:bodyPr>
            <a:normAutofit/>
          </a:bodyPr>
          <a:lstStyle/>
          <a:p>
            <a:pPr algn="ctr"/>
            <a:r>
              <a:rPr lang="en-CA" altLang="en-US" sz="3200" dirty="0" smtClean="0">
                <a:latin typeface="Arial" pitchFamily="34" charset="0"/>
                <a:cs typeface="Arial" pitchFamily="34" charset="0"/>
              </a:rPr>
              <a:t>Explosives Regulations (ER) – Amendment 3</a:t>
            </a:r>
            <a:br>
              <a:rPr lang="en-CA" altLang="en-US" sz="3200" dirty="0" smtClean="0">
                <a:latin typeface="Arial" pitchFamily="34" charset="0"/>
                <a:cs typeface="Arial" pitchFamily="34" charset="0"/>
              </a:rPr>
            </a:br>
            <a:endParaRPr lang="en-CA" altLang="en-US" sz="1700" dirty="0" smtClean="0">
              <a:solidFill>
                <a:srgbClr val="D60093"/>
              </a:solidFill>
              <a:latin typeface="Arial" pitchFamily="34" charset="0"/>
              <a:cs typeface="Arial" pitchFamily="34" charset="0"/>
            </a:endParaRPr>
          </a:p>
        </p:txBody>
      </p:sp>
      <p:sp>
        <p:nvSpPr>
          <p:cNvPr id="23555" name="Content Placeholder 5"/>
          <p:cNvSpPr>
            <a:spLocks noGrp="1"/>
          </p:cNvSpPr>
          <p:nvPr>
            <p:ph idx="1"/>
          </p:nvPr>
        </p:nvSpPr>
        <p:spPr>
          <a:xfrm>
            <a:off x="195263" y="1184275"/>
            <a:ext cx="8783637" cy="5260975"/>
          </a:xfrm>
        </p:spPr>
        <p:txBody>
          <a:bodyPr/>
          <a:lstStyle/>
          <a:p>
            <a:pPr>
              <a:buFont typeface="Wingdings" pitchFamily="2" charset="2"/>
              <a:buChar char="§"/>
            </a:pPr>
            <a:r>
              <a:rPr lang="en-US" altLang="en-US" sz="2400" dirty="0" smtClean="0"/>
              <a:t>Amendment 3 </a:t>
            </a:r>
          </a:p>
          <a:p>
            <a:pPr lvl="1">
              <a:buFont typeface="Wingdings" pitchFamily="2" charset="2"/>
              <a:buChar char="§"/>
            </a:pPr>
            <a:r>
              <a:rPr lang="en-US" altLang="en-US" sz="2000" dirty="0" smtClean="0"/>
              <a:t>Part 20 – Restricted Components </a:t>
            </a:r>
          </a:p>
          <a:p>
            <a:pPr lvl="2">
              <a:buFont typeface="Wingdings" pitchFamily="2" charset="2"/>
              <a:buChar char="§"/>
            </a:pPr>
            <a:r>
              <a:rPr lang="en-US" altLang="en-US" sz="1600" dirty="0" smtClean="0"/>
              <a:t>Review of the list </a:t>
            </a:r>
          </a:p>
          <a:p>
            <a:pPr lvl="2">
              <a:buFont typeface="Wingdings" pitchFamily="2" charset="2"/>
              <a:buChar char="§"/>
            </a:pPr>
            <a:r>
              <a:rPr lang="en-US" altLang="en-US" sz="1600" dirty="0" smtClean="0"/>
              <a:t>Review of regulatory requirements</a:t>
            </a:r>
          </a:p>
          <a:p>
            <a:pPr lvl="1">
              <a:buFont typeface="Wingdings" pitchFamily="2" charset="2"/>
              <a:buChar char="§"/>
            </a:pPr>
            <a:r>
              <a:rPr lang="en-US" altLang="en-US" sz="2000" dirty="0" smtClean="0"/>
              <a:t>Miscellaneous amendments</a:t>
            </a:r>
          </a:p>
          <a:p>
            <a:pPr lvl="2">
              <a:buFont typeface="Wingdings" pitchFamily="2" charset="2"/>
              <a:buChar char="§"/>
            </a:pPr>
            <a:r>
              <a:rPr lang="en-US" altLang="en-US" sz="1600" dirty="0" smtClean="0"/>
              <a:t>CEAEC input being sought</a:t>
            </a:r>
          </a:p>
          <a:p>
            <a:pPr>
              <a:buFont typeface="Wingdings" pitchFamily="2" charset="2"/>
              <a:buChar char="§"/>
            </a:pPr>
            <a:r>
              <a:rPr lang="en-US" altLang="en-US" sz="2400" dirty="0" smtClean="0"/>
              <a:t>Future Amendments / Review </a:t>
            </a:r>
          </a:p>
          <a:p>
            <a:pPr lvl="1">
              <a:buFont typeface="Wingdings" pitchFamily="2" charset="2"/>
              <a:buChar char="§"/>
            </a:pPr>
            <a:r>
              <a:rPr lang="en-US" altLang="en-US" sz="2000" dirty="0" smtClean="0"/>
              <a:t>Seeking views</a:t>
            </a:r>
          </a:p>
        </p:txBody>
      </p:sp>
      <p:sp>
        <p:nvSpPr>
          <p:cNvPr id="2" name="Slide Number Placeholder 1"/>
          <p:cNvSpPr>
            <a:spLocks noGrp="1"/>
          </p:cNvSpPr>
          <p:nvPr>
            <p:ph type="sldNum" sz="quarter" idx="12"/>
          </p:nvPr>
        </p:nvSpPr>
        <p:spPr/>
        <p:txBody>
          <a:bodyPr/>
          <a:lstStyle/>
          <a:p>
            <a:fld id="{E0D4D67D-6CD0-4F9C-AF73-23D04D3E675B}" type="slidenum">
              <a:rPr lang="en-CA" smtClean="0"/>
              <a:t>48</a:t>
            </a:fld>
            <a:endParaRPr lang="en-CA"/>
          </a:p>
        </p:txBody>
      </p:sp>
    </p:spTree>
    <p:extLst>
      <p:ext uri="{BB962C8B-B14F-4D97-AF65-F5344CB8AC3E}">
        <p14:creationId xmlns:p14="http://schemas.microsoft.com/office/powerpoint/2010/main" val="17611991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74638"/>
            <a:ext cx="9144000" cy="1143000"/>
          </a:xfrm>
        </p:spPr>
        <p:txBody>
          <a:bodyPr>
            <a:normAutofit/>
          </a:bodyPr>
          <a:lstStyle/>
          <a:p>
            <a:pPr algn="ctr"/>
            <a:r>
              <a:rPr lang="en-CA" altLang="en-US" sz="3200" dirty="0" smtClean="0">
                <a:latin typeface="Arial" pitchFamily="34" charset="0"/>
                <a:cs typeface="Arial" pitchFamily="34" charset="0"/>
              </a:rPr>
              <a:t>Part 20 – List of Restricted Components</a:t>
            </a:r>
            <a:br>
              <a:rPr lang="en-CA" altLang="en-US" sz="3200" dirty="0" smtClean="0">
                <a:latin typeface="Arial" pitchFamily="34" charset="0"/>
                <a:cs typeface="Arial" pitchFamily="34" charset="0"/>
              </a:rPr>
            </a:br>
            <a:endParaRPr lang="en-CA" altLang="en-US" sz="1700" dirty="0" smtClean="0">
              <a:solidFill>
                <a:srgbClr val="D60093"/>
              </a:solidFill>
              <a:latin typeface="Arial" pitchFamily="34" charset="0"/>
              <a:cs typeface="Arial" pitchFamily="34" charset="0"/>
            </a:endParaRPr>
          </a:p>
        </p:txBody>
      </p:sp>
      <p:sp>
        <p:nvSpPr>
          <p:cNvPr id="23555" name="Content Placeholder 5"/>
          <p:cNvSpPr>
            <a:spLocks noGrp="1"/>
          </p:cNvSpPr>
          <p:nvPr>
            <p:ph idx="1"/>
          </p:nvPr>
        </p:nvSpPr>
        <p:spPr>
          <a:xfrm>
            <a:off x="180181" y="908720"/>
            <a:ext cx="8783637" cy="4824536"/>
          </a:xfrm>
        </p:spPr>
        <p:txBody>
          <a:bodyPr>
            <a:normAutofit/>
          </a:bodyPr>
          <a:lstStyle/>
          <a:p>
            <a:pPr marL="0" indent="0">
              <a:buNone/>
            </a:pPr>
            <a:endParaRPr lang="en-US" altLang="en-US" sz="1800" dirty="0" smtClean="0"/>
          </a:p>
          <a:p>
            <a:pPr marL="0" indent="0">
              <a:buNone/>
            </a:pPr>
            <a:r>
              <a:rPr lang="en-US" altLang="en-US" sz="1800" dirty="0" smtClean="0"/>
              <a:t>The following components are prescribed for the purpose of the definition </a:t>
            </a:r>
            <a:r>
              <a:rPr lang="en-US" altLang="en-US" sz="1800" i="1" dirty="0" smtClean="0"/>
              <a:t>restricted component</a:t>
            </a:r>
            <a:r>
              <a:rPr lang="en-US" altLang="en-US" sz="1800" dirty="0" smtClean="0"/>
              <a:t> in section 2 of the Explosives Act:</a:t>
            </a:r>
          </a:p>
          <a:p>
            <a:pPr marL="0" indent="0">
              <a:buNone/>
            </a:pPr>
            <a:endParaRPr lang="en-US" altLang="en-US" sz="1800" dirty="0"/>
          </a:p>
          <a:p>
            <a:pPr>
              <a:buFont typeface="Wingdings" pitchFamily="2" charset="2"/>
              <a:buChar char="§"/>
            </a:pPr>
            <a:r>
              <a:rPr lang="en-US" altLang="en-US" sz="1800" dirty="0" smtClean="0"/>
              <a:t>Ammonium nitrate in solid form at a concentration of at least 28% nitrogen</a:t>
            </a:r>
          </a:p>
          <a:p>
            <a:pPr>
              <a:buFont typeface="Wingdings" pitchFamily="2" charset="2"/>
              <a:buChar char="§"/>
            </a:pPr>
            <a:r>
              <a:rPr lang="en-US" altLang="en-US" sz="1800" dirty="0" smtClean="0"/>
              <a:t>Hydrogen peroxide at a concentration of at least 30%</a:t>
            </a:r>
          </a:p>
          <a:p>
            <a:pPr>
              <a:buFont typeface="Wingdings" pitchFamily="2" charset="2"/>
              <a:buChar char="§"/>
            </a:pPr>
            <a:r>
              <a:rPr lang="en-US" altLang="en-US" sz="1800" dirty="0" smtClean="0"/>
              <a:t>Nitromethane, UN 1261</a:t>
            </a:r>
          </a:p>
          <a:p>
            <a:pPr>
              <a:buFont typeface="Wingdings" pitchFamily="2" charset="2"/>
              <a:buChar char="§"/>
            </a:pPr>
            <a:r>
              <a:rPr lang="en-US" altLang="en-US" sz="1800" dirty="0" smtClean="0"/>
              <a:t>Potassium chlorate, UN 1485</a:t>
            </a:r>
          </a:p>
          <a:p>
            <a:pPr>
              <a:buFont typeface="Wingdings" pitchFamily="2" charset="2"/>
              <a:buChar char="§"/>
            </a:pPr>
            <a:r>
              <a:rPr lang="en-US" altLang="en-US" sz="1800" dirty="0" smtClean="0"/>
              <a:t>Potassium perchlorate, UN 1489</a:t>
            </a:r>
          </a:p>
          <a:p>
            <a:pPr>
              <a:buFont typeface="Wingdings" pitchFamily="2" charset="2"/>
              <a:buChar char="§"/>
            </a:pPr>
            <a:r>
              <a:rPr lang="en-US" altLang="en-US" sz="1800" dirty="0" smtClean="0"/>
              <a:t>Sodium chlorate</a:t>
            </a:r>
            <a:r>
              <a:rPr lang="en-US" altLang="en-US" sz="1800" dirty="0"/>
              <a:t> </a:t>
            </a:r>
            <a:r>
              <a:rPr lang="en-US" altLang="en-US" sz="1800" dirty="0" smtClean="0"/>
              <a:t>in solid form, UN 1495</a:t>
            </a:r>
          </a:p>
          <a:p>
            <a:pPr>
              <a:buFont typeface="Wingdings" pitchFamily="2" charset="2"/>
              <a:buChar char="§"/>
            </a:pPr>
            <a:r>
              <a:rPr lang="en-US" altLang="en-US" sz="1800" dirty="0" smtClean="0"/>
              <a:t>Nitric acid</a:t>
            </a:r>
            <a:r>
              <a:rPr lang="en-US" altLang="en-US" sz="1800" dirty="0"/>
              <a:t> </a:t>
            </a:r>
            <a:r>
              <a:rPr lang="en-US" altLang="en-US" sz="1800" dirty="0" smtClean="0"/>
              <a:t>at a concentration of at least 75%</a:t>
            </a:r>
          </a:p>
          <a:p>
            <a:pPr>
              <a:buFont typeface="Wingdings" pitchFamily="2" charset="2"/>
              <a:buChar char="§"/>
            </a:pPr>
            <a:r>
              <a:rPr lang="en-US" altLang="en-US" sz="1800" dirty="0" smtClean="0"/>
              <a:t>Potassium nitrate, UN 1486</a:t>
            </a:r>
          </a:p>
          <a:p>
            <a:pPr>
              <a:buFont typeface="Wingdings" pitchFamily="2" charset="2"/>
              <a:buChar char="§"/>
            </a:pPr>
            <a:r>
              <a:rPr lang="en-US" altLang="en-US" sz="1800" dirty="0" smtClean="0"/>
              <a:t>Potassium nitrate and sodium nitrate mixture, UN 1499</a:t>
            </a:r>
          </a:p>
          <a:p>
            <a:pPr>
              <a:buFont typeface="Wingdings" pitchFamily="2" charset="2"/>
              <a:buChar char="§"/>
            </a:pPr>
            <a:r>
              <a:rPr lang="en-US" altLang="en-US" sz="1800" dirty="0" smtClean="0"/>
              <a:t>Sodium nitrate</a:t>
            </a:r>
            <a:r>
              <a:rPr lang="en-US" altLang="en-US" sz="1800" dirty="0"/>
              <a:t> </a:t>
            </a:r>
            <a:r>
              <a:rPr lang="en-US" altLang="en-US" sz="1800" dirty="0" smtClean="0"/>
              <a:t>in solid form, UN 1498</a:t>
            </a:r>
          </a:p>
        </p:txBody>
      </p:sp>
      <p:sp>
        <p:nvSpPr>
          <p:cNvPr id="2" name="Slide Number Placeholder 1"/>
          <p:cNvSpPr>
            <a:spLocks noGrp="1"/>
          </p:cNvSpPr>
          <p:nvPr>
            <p:ph type="sldNum" sz="quarter" idx="12"/>
          </p:nvPr>
        </p:nvSpPr>
        <p:spPr/>
        <p:txBody>
          <a:bodyPr/>
          <a:lstStyle/>
          <a:p>
            <a:fld id="{E0D4D67D-6CD0-4F9C-AF73-23D04D3E675B}" type="slidenum">
              <a:rPr lang="en-CA" smtClean="0"/>
              <a:t>49</a:t>
            </a:fld>
            <a:endParaRPr lang="en-CA" dirty="0"/>
          </a:p>
        </p:txBody>
      </p:sp>
    </p:spTree>
    <p:extLst>
      <p:ext uri="{BB962C8B-B14F-4D97-AF65-F5344CB8AC3E}">
        <p14:creationId xmlns:p14="http://schemas.microsoft.com/office/powerpoint/2010/main" val="349960163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481078105"/>
              </p:ext>
            </p:extLst>
          </p:nvPr>
        </p:nvGraphicFramePr>
        <p:xfrm>
          <a:off x="-64514" y="1304859"/>
          <a:ext cx="9144000" cy="4721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43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9150" y="298450"/>
            <a:ext cx="18669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itle 1"/>
          <p:cNvSpPr>
            <a:spLocks noGrp="1"/>
          </p:cNvSpPr>
          <p:nvPr>
            <p:ph type="title"/>
          </p:nvPr>
        </p:nvSpPr>
        <p:spPr>
          <a:xfrm>
            <a:off x="0" y="274638"/>
            <a:ext cx="9144000" cy="1143000"/>
          </a:xfrm>
        </p:spPr>
        <p:txBody>
          <a:bodyPr/>
          <a:lstStyle/>
          <a:p>
            <a:pPr algn="ctr"/>
            <a:r>
              <a:rPr lang="en-CA" altLang="en-US" sz="3200" smtClean="0"/>
              <a:t>ERD Organizational Chart</a:t>
            </a:r>
            <a:endParaRPr lang="en-CA" altLang="en-US" sz="2000" smtClean="0"/>
          </a:p>
        </p:txBody>
      </p:sp>
      <p:sp>
        <p:nvSpPr>
          <p:cNvPr id="18437" name="TextBox 9"/>
          <p:cNvSpPr txBox="1">
            <a:spLocks noChangeArrowheads="1"/>
          </p:cNvSpPr>
          <p:nvPr/>
        </p:nvSpPr>
        <p:spPr bwMode="auto">
          <a:xfrm>
            <a:off x="6808788" y="3200400"/>
            <a:ext cx="2212975" cy="1569660"/>
          </a:xfrm>
          <a:prstGeom prst="rect">
            <a:avLst/>
          </a:prstGeom>
          <a:solidFill>
            <a:schemeClr val="bg1"/>
          </a:solidFill>
          <a:ln w="44450">
            <a:solidFill>
              <a:srgbClr val="B40000"/>
            </a:solidFill>
            <a:miter lim="800000"/>
            <a:headEnd/>
            <a:tailEnd/>
          </a:ln>
        </p:spPr>
        <p:txBody>
          <a:bodyP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r>
              <a:rPr lang="en-CA" altLang="en-US" sz="1200" dirty="0">
                <a:latin typeface="Arial" pitchFamily="34" charset="0"/>
              </a:rPr>
              <a:t>- </a:t>
            </a:r>
            <a:r>
              <a:rPr lang="en-CA" altLang="en-US" sz="1200" dirty="0" smtClean="0">
                <a:latin typeface="Arial" pitchFamily="34" charset="0"/>
              </a:rPr>
              <a:t>Authorization / Import </a:t>
            </a:r>
            <a:r>
              <a:rPr lang="en-CA" altLang="en-US" sz="1200" dirty="0">
                <a:latin typeface="Arial" pitchFamily="34" charset="0"/>
              </a:rPr>
              <a:t>/ Export / In-transit  </a:t>
            </a:r>
          </a:p>
          <a:p>
            <a:pPr eaLnBrk="1" hangingPunct="1">
              <a:spcBef>
                <a:spcPct val="0"/>
              </a:spcBef>
              <a:buClrTx/>
              <a:buFontTx/>
              <a:buChar char="-"/>
            </a:pPr>
            <a:r>
              <a:rPr lang="en-CA" altLang="en-US" sz="1200" dirty="0">
                <a:latin typeface="Arial" pitchFamily="34" charset="0"/>
              </a:rPr>
              <a:t> Storage / </a:t>
            </a:r>
            <a:r>
              <a:rPr lang="en-CA" altLang="en-US" sz="1200" dirty="0" smtClean="0">
                <a:latin typeface="Arial" pitchFamily="34" charset="0"/>
              </a:rPr>
              <a:t>QD</a:t>
            </a:r>
          </a:p>
          <a:p>
            <a:pPr eaLnBrk="1" hangingPunct="1">
              <a:spcBef>
                <a:spcPct val="0"/>
              </a:spcBef>
              <a:buClrTx/>
              <a:buFontTx/>
              <a:buChar char="-"/>
            </a:pPr>
            <a:r>
              <a:rPr lang="en-CA" altLang="en-US" sz="1200" dirty="0">
                <a:latin typeface="Arial" pitchFamily="34" charset="0"/>
              </a:rPr>
              <a:t> </a:t>
            </a:r>
            <a:r>
              <a:rPr lang="en-CA" altLang="en-US" sz="1200" dirty="0" smtClean="0">
                <a:latin typeface="Arial" pitchFamily="34" charset="0"/>
              </a:rPr>
              <a:t>Standards / Guidelines</a:t>
            </a:r>
            <a:endParaRPr lang="en-CA" altLang="en-US" sz="1200" dirty="0">
              <a:latin typeface="Arial" pitchFamily="34" charset="0"/>
            </a:endParaRPr>
          </a:p>
          <a:p>
            <a:pPr eaLnBrk="1" hangingPunct="1">
              <a:spcBef>
                <a:spcPct val="0"/>
              </a:spcBef>
              <a:buClrTx/>
              <a:buFontTx/>
              <a:buChar char="-"/>
            </a:pPr>
            <a:r>
              <a:rPr lang="en-CA" altLang="en-US" sz="1200" dirty="0">
                <a:latin typeface="Arial" pitchFamily="34" charset="0"/>
              </a:rPr>
              <a:t> </a:t>
            </a:r>
            <a:r>
              <a:rPr lang="en-CA" altLang="en-US" sz="1200" dirty="0" smtClean="0">
                <a:latin typeface="Arial" pitchFamily="34" charset="0"/>
              </a:rPr>
              <a:t>Transport</a:t>
            </a:r>
            <a:endParaRPr lang="en-CA" altLang="en-US" sz="1200" dirty="0">
              <a:latin typeface="Arial" pitchFamily="34" charset="0"/>
            </a:endParaRPr>
          </a:p>
          <a:p>
            <a:pPr eaLnBrk="1" hangingPunct="1">
              <a:spcBef>
                <a:spcPct val="0"/>
              </a:spcBef>
              <a:buClrTx/>
              <a:buFontTx/>
              <a:buChar char="-"/>
            </a:pPr>
            <a:r>
              <a:rPr lang="en-CA" altLang="en-US" sz="1200" dirty="0">
                <a:latin typeface="Arial" pitchFamily="34" charset="0"/>
              </a:rPr>
              <a:t> Fireworks Program</a:t>
            </a:r>
          </a:p>
          <a:p>
            <a:pPr eaLnBrk="1" hangingPunct="1">
              <a:spcBef>
                <a:spcPct val="0"/>
              </a:spcBef>
              <a:buClrTx/>
              <a:buFontTx/>
              <a:buChar char="-"/>
            </a:pPr>
            <a:r>
              <a:rPr lang="en-CA" altLang="en-US" sz="1200" dirty="0">
                <a:latin typeface="Arial" pitchFamily="34" charset="0"/>
              </a:rPr>
              <a:t> Security Screening</a:t>
            </a:r>
          </a:p>
          <a:p>
            <a:pPr eaLnBrk="1" hangingPunct="1">
              <a:spcBef>
                <a:spcPct val="0"/>
              </a:spcBef>
              <a:buClrTx/>
              <a:buNone/>
            </a:pPr>
            <a:endParaRPr lang="en-CA" altLang="en-US" sz="1200" dirty="0">
              <a:latin typeface="Arial" pitchFamily="34" charset="0"/>
            </a:endParaRPr>
          </a:p>
        </p:txBody>
      </p:sp>
      <p:cxnSp>
        <p:nvCxnSpPr>
          <p:cNvPr id="12" name="Elbow Connector 11"/>
          <p:cNvCxnSpPr/>
          <p:nvPr/>
        </p:nvCxnSpPr>
        <p:spPr>
          <a:xfrm>
            <a:off x="5946775" y="3546475"/>
            <a:ext cx="847725" cy="269875"/>
          </a:xfrm>
          <a:prstGeom prst="bentConnector3">
            <a:avLst>
              <a:gd name="adj1" fmla="val 116"/>
            </a:avLst>
          </a:prstGeom>
          <a:ln>
            <a:solidFill>
              <a:srgbClr val="B40000"/>
            </a:solidFill>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E0D4D67D-6CD0-4F9C-AF73-23D04D3E675B}" type="slidenum">
              <a:rPr lang="en-CA" smtClean="0"/>
              <a:t>5</a:t>
            </a:fld>
            <a:endParaRPr lang="en-CA"/>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9"/>
            <a:ext cx="8686800" cy="1143000"/>
          </a:xfrm>
        </p:spPr>
        <p:txBody>
          <a:bodyPr>
            <a:normAutofit/>
          </a:bodyPr>
          <a:lstStyle/>
          <a:p>
            <a:r>
              <a:rPr lang="en-CA" altLang="en-US" sz="3200" dirty="0" smtClean="0">
                <a:latin typeface="Arial" pitchFamily="34" charset="0"/>
                <a:cs typeface="Arial" pitchFamily="34" charset="0"/>
              </a:rPr>
              <a:t>Restricted Components List Review </a:t>
            </a:r>
            <a:endParaRPr lang="en-CA" sz="3200" dirty="0"/>
          </a:p>
        </p:txBody>
      </p:sp>
      <p:sp>
        <p:nvSpPr>
          <p:cNvPr id="3" name="Content Placeholder 2"/>
          <p:cNvSpPr>
            <a:spLocks noGrp="1"/>
          </p:cNvSpPr>
          <p:nvPr>
            <p:ph idx="1"/>
          </p:nvPr>
        </p:nvSpPr>
        <p:spPr>
          <a:xfrm>
            <a:off x="457200" y="1430703"/>
            <a:ext cx="8229600" cy="4104456"/>
          </a:xfrm>
        </p:spPr>
        <p:txBody>
          <a:bodyPr>
            <a:normAutofit/>
          </a:bodyPr>
          <a:lstStyle/>
          <a:p>
            <a:pPr>
              <a:buFont typeface="Wingdings" pitchFamily="2" charset="2"/>
              <a:buChar char="§"/>
            </a:pPr>
            <a:r>
              <a:rPr lang="en-US" altLang="en-US" sz="2400" dirty="0" smtClean="0"/>
              <a:t>Current list is based on a 1995 US study</a:t>
            </a:r>
          </a:p>
          <a:p>
            <a:pPr>
              <a:buFont typeface="Wingdings" pitchFamily="2" charset="2"/>
              <a:buChar char="§"/>
            </a:pPr>
            <a:r>
              <a:rPr lang="en-US" altLang="en-US" sz="2400" dirty="0" smtClean="0"/>
              <a:t>Being reviewed based on current lists of Allies and organizations e.g.:</a:t>
            </a:r>
          </a:p>
          <a:p>
            <a:pPr lvl="1">
              <a:buFont typeface="Wingdings" pitchFamily="2" charset="2"/>
              <a:buChar char="§"/>
            </a:pPr>
            <a:r>
              <a:rPr lang="en-US" altLang="en-US" sz="2000" dirty="0" smtClean="0"/>
              <a:t>World Customs Organization – </a:t>
            </a:r>
            <a:r>
              <a:rPr lang="en-US" altLang="en-US" sz="2000" dirty="0" err="1" smtClean="0"/>
              <a:t>Programme</a:t>
            </a:r>
            <a:r>
              <a:rPr lang="en-US" altLang="en-US" sz="2000" dirty="0" smtClean="0"/>
              <a:t> Global Shield</a:t>
            </a:r>
          </a:p>
          <a:p>
            <a:pPr lvl="1">
              <a:buFont typeface="Wingdings" pitchFamily="2" charset="2"/>
              <a:buChar char="§"/>
            </a:pPr>
            <a:r>
              <a:rPr lang="en-US" altLang="en-US" sz="2000" dirty="0" smtClean="0"/>
              <a:t>European Union explosives precursors regulated list</a:t>
            </a:r>
          </a:p>
          <a:p>
            <a:pPr lvl="1">
              <a:buFont typeface="Wingdings" pitchFamily="2" charset="2"/>
              <a:buChar char="§"/>
            </a:pPr>
            <a:r>
              <a:rPr lang="en-US" altLang="en-US" sz="2000" dirty="0" smtClean="0"/>
              <a:t>US CFATS</a:t>
            </a:r>
          </a:p>
          <a:p>
            <a:pPr>
              <a:buFont typeface="Wingdings" pitchFamily="2" charset="2"/>
              <a:buChar char="§"/>
            </a:pPr>
            <a:r>
              <a:rPr lang="en-US" sz="2400" dirty="0" smtClean="0"/>
              <a:t>Review</a:t>
            </a:r>
            <a:r>
              <a:rPr lang="en-US" dirty="0" smtClean="0"/>
              <a:t> </a:t>
            </a:r>
            <a:r>
              <a:rPr lang="en-US" sz="2400" dirty="0" smtClean="0"/>
              <a:t>is also being done based on recent years incidents</a:t>
            </a:r>
          </a:p>
          <a:p>
            <a:pPr>
              <a:buFont typeface="Wingdings" pitchFamily="2" charset="2"/>
              <a:buChar char="§"/>
            </a:pPr>
            <a:r>
              <a:rPr lang="en-US" sz="2400" dirty="0" smtClean="0"/>
              <a:t>Thresholds being reviewed</a:t>
            </a:r>
          </a:p>
          <a:p>
            <a:pPr>
              <a:buFont typeface="Wingdings" pitchFamily="2" charset="2"/>
              <a:buChar char="§"/>
            </a:pPr>
            <a:r>
              <a:rPr lang="en-US" sz="2400" dirty="0" smtClean="0"/>
              <a:t>List of </a:t>
            </a:r>
            <a:r>
              <a:rPr lang="en-US" sz="2400" b="1" dirty="0" smtClean="0"/>
              <a:t>unregulated chemicals of concern</a:t>
            </a:r>
            <a:r>
              <a:rPr lang="en-US" sz="2400" dirty="0" smtClean="0"/>
              <a:t> being considered </a:t>
            </a:r>
            <a:endParaRPr lang="en-CA" sz="2400" dirty="0"/>
          </a:p>
        </p:txBody>
      </p:sp>
      <p:sp>
        <p:nvSpPr>
          <p:cNvPr id="4" name="Slide Number Placeholder 3"/>
          <p:cNvSpPr>
            <a:spLocks noGrp="1"/>
          </p:cNvSpPr>
          <p:nvPr>
            <p:ph type="sldNum" sz="quarter" idx="12"/>
          </p:nvPr>
        </p:nvSpPr>
        <p:spPr/>
        <p:txBody>
          <a:bodyPr/>
          <a:lstStyle/>
          <a:p>
            <a:fld id="{E0D4D67D-6CD0-4F9C-AF73-23D04D3E675B}" type="slidenum">
              <a:rPr lang="en-CA" smtClean="0"/>
              <a:t>50</a:t>
            </a:fld>
            <a:endParaRPr lang="en-CA" dirty="0"/>
          </a:p>
        </p:txBody>
      </p:sp>
    </p:spTree>
    <p:extLst>
      <p:ext uri="{BB962C8B-B14F-4D97-AF65-F5344CB8AC3E}">
        <p14:creationId xmlns:p14="http://schemas.microsoft.com/office/powerpoint/2010/main" val="18369066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751" y="-171400"/>
            <a:ext cx="8602216" cy="1102697"/>
          </a:xfrm>
        </p:spPr>
        <p:txBody>
          <a:bodyPr>
            <a:normAutofit fontScale="90000"/>
          </a:bodyPr>
          <a:lstStyle/>
          <a:p>
            <a:r>
              <a:rPr lang="fr-CA" i="1" dirty="0" err="1" smtClean="0">
                <a:solidFill>
                  <a:srgbClr val="FF0000"/>
                </a:solidFill>
              </a:rPr>
              <a:t>Proposed</a:t>
            </a:r>
            <a:r>
              <a:rPr lang="fr-CA" dirty="0" smtClean="0"/>
              <a:t> List of </a:t>
            </a:r>
            <a:r>
              <a:rPr lang="fr-CA" dirty="0" err="1" smtClean="0"/>
              <a:t>Regulated</a:t>
            </a:r>
            <a:r>
              <a:rPr lang="fr-CA" dirty="0" smtClean="0"/>
              <a:t> </a:t>
            </a:r>
            <a:r>
              <a:rPr lang="fr-CA" dirty="0" err="1" smtClean="0"/>
              <a:t>Chemicals</a:t>
            </a:r>
            <a:endParaRPr lang="en-CA"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744343838"/>
              </p:ext>
            </p:extLst>
          </p:nvPr>
        </p:nvGraphicFramePr>
        <p:xfrm>
          <a:off x="251520" y="764704"/>
          <a:ext cx="8604447" cy="5467466"/>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xmlns="" val="4204780866"/>
                    </a:ext>
                  </a:extLst>
                </a:gridCol>
                <a:gridCol w="1954675">
                  <a:extLst>
                    <a:ext uri="{9D8B030D-6E8A-4147-A177-3AD203B41FA5}">
                      <a16:colId xmlns:a16="http://schemas.microsoft.com/office/drawing/2014/main" xmlns="" val="196043522"/>
                    </a:ext>
                  </a:extLst>
                </a:gridCol>
                <a:gridCol w="2293797">
                  <a:extLst>
                    <a:ext uri="{9D8B030D-6E8A-4147-A177-3AD203B41FA5}">
                      <a16:colId xmlns:a16="http://schemas.microsoft.com/office/drawing/2014/main" xmlns="" val="3292189159"/>
                    </a:ext>
                  </a:extLst>
                </a:gridCol>
                <a:gridCol w="2195735">
                  <a:extLst>
                    <a:ext uri="{9D8B030D-6E8A-4147-A177-3AD203B41FA5}">
                      <a16:colId xmlns:a16="http://schemas.microsoft.com/office/drawing/2014/main" xmlns="" val="3510334532"/>
                    </a:ext>
                  </a:extLst>
                </a:gridCol>
              </a:tblGrid>
              <a:tr h="529706">
                <a:tc>
                  <a:txBody>
                    <a:bodyPr/>
                    <a:lstStyle/>
                    <a:p>
                      <a:pPr algn="ctr"/>
                      <a:r>
                        <a:rPr lang="fr-CA" sz="1400" dirty="0" err="1" smtClean="0"/>
                        <a:t>Precursor</a:t>
                      </a:r>
                      <a:r>
                        <a:rPr lang="fr-CA" sz="1400" dirty="0" smtClean="0"/>
                        <a:t> </a:t>
                      </a:r>
                      <a:r>
                        <a:rPr lang="fr-CA" sz="1400" dirty="0" err="1" smtClean="0"/>
                        <a:t>Chemicals</a:t>
                      </a:r>
                      <a:endParaRPr lang="en-CA" sz="1400" dirty="0"/>
                    </a:p>
                  </a:txBody>
                  <a:tcPr anchor="ctr"/>
                </a:tc>
                <a:tc>
                  <a:txBody>
                    <a:bodyPr/>
                    <a:lstStyle/>
                    <a:p>
                      <a:pPr algn="ctr"/>
                      <a:r>
                        <a:rPr lang="fr-CA" sz="1400" dirty="0" smtClean="0"/>
                        <a:t>Canada</a:t>
                      </a:r>
                    </a:p>
                    <a:p>
                      <a:pPr algn="ctr"/>
                      <a:r>
                        <a:rPr lang="fr-CA" sz="1400" dirty="0" smtClean="0"/>
                        <a:t>ER, 2013</a:t>
                      </a:r>
                      <a:endParaRPr lang="en-CA" sz="1400" dirty="0"/>
                    </a:p>
                  </a:txBody>
                  <a:tcPr anchor="ctr"/>
                </a:tc>
                <a:tc>
                  <a:txBody>
                    <a:bodyPr/>
                    <a:lstStyle/>
                    <a:p>
                      <a:pPr algn="ctr"/>
                      <a:r>
                        <a:rPr lang="fr-CA" sz="1400" dirty="0" smtClean="0"/>
                        <a:t>World</a:t>
                      </a:r>
                      <a:r>
                        <a:rPr lang="fr-CA" sz="1400" baseline="0" dirty="0" smtClean="0"/>
                        <a:t> Customs </a:t>
                      </a:r>
                      <a:r>
                        <a:rPr lang="fr-CA" sz="1400" baseline="0" dirty="0" err="1" smtClean="0"/>
                        <a:t>Organization</a:t>
                      </a:r>
                      <a:r>
                        <a:rPr lang="fr-CA" sz="1400" dirty="0" smtClean="0"/>
                        <a:t> Programme Global </a:t>
                      </a:r>
                      <a:r>
                        <a:rPr lang="fr-CA" sz="1400" dirty="0" err="1" smtClean="0"/>
                        <a:t>Shield</a:t>
                      </a:r>
                      <a:endParaRPr lang="en-CA" sz="1400" dirty="0"/>
                    </a:p>
                  </a:txBody>
                  <a:tcPr anchor="ctr"/>
                </a:tc>
                <a:tc>
                  <a:txBody>
                    <a:bodyPr/>
                    <a:lstStyle/>
                    <a:p>
                      <a:pPr algn="ctr"/>
                      <a:r>
                        <a:rPr lang="fr-CA" sz="1400" dirty="0" err="1" smtClean="0"/>
                        <a:t>European</a:t>
                      </a:r>
                      <a:r>
                        <a:rPr lang="fr-CA" sz="1400" dirty="0" smtClean="0"/>
                        <a:t> Union</a:t>
                      </a:r>
                      <a:r>
                        <a:rPr lang="fr-CA" sz="1400" baseline="0" dirty="0" smtClean="0"/>
                        <a:t> </a:t>
                      </a:r>
                      <a:r>
                        <a:rPr lang="fr-CA" sz="1400" baseline="0" dirty="0" err="1" smtClean="0"/>
                        <a:t>Regulation</a:t>
                      </a:r>
                      <a:r>
                        <a:rPr lang="fr-CA" sz="1400" baseline="0" dirty="0" smtClean="0"/>
                        <a:t> No. 98/2013</a:t>
                      </a:r>
                      <a:endParaRPr lang="en-CA" sz="1400" dirty="0"/>
                    </a:p>
                  </a:txBody>
                  <a:tcPr anchor="ctr"/>
                </a:tc>
                <a:extLst>
                  <a:ext uri="{0D108BD9-81ED-4DB2-BD59-A6C34878D82A}">
                    <a16:rowId xmlns:a16="http://schemas.microsoft.com/office/drawing/2014/main" xmlns="" val="1536492129"/>
                  </a:ext>
                </a:extLst>
              </a:tr>
              <a:tr h="258604">
                <a:tc>
                  <a:txBody>
                    <a:bodyPr/>
                    <a:lstStyle/>
                    <a:p>
                      <a:r>
                        <a:rPr lang="fr-CA" sz="1200" b="1" dirty="0" smtClean="0"/>
                        <a:t>Ammonium Nitrate</a:t>
                      </a:r>
                      <a:endParaRPr lang="en-CA" sz="1200" b="1"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xmlns="" val="794698793"/>
                  </a:ext>
                </a:extLst>
              </a:tr>
              <a:tr h="258604">
                <a:tc>
                  <a:txBody>
                    <a:bodyPr/>
                    <a:lstStyle/>
                    <a:p>
                      <a:r>
                        <a:rPr lang="fr-CA" sz="1200" b="1" dirty="0" err="1" smtClean="0"/>
                        <a:t>Acetic</a:t>
                      </a:r>
                      <a:r>
                        <a:rPr lang="fr-CA" sz="1200" b="1" dirty="0" smtClean="0"/>
                        <a:t> Anhydride</a:t>
                      </a:r>
                    </a:p>
                  </a:txBody>
                  <a:tcPr/>
                </a:tc>
                <a:tc>
                  <a:txBody>
                    <a:bodyPr/>
                    <a:lstStyle/>
                    <a:p>
                      <a:pPr algn="ctr"/>
                      <a:endParaRPr lang="en-CA" sz="1200" dirty="0"/>
                    </a:p>
                  </a:txBody>
                  <a:tcPr/>
                </a:tc>
                <a:tc>
                  <a:txBody>
                    <a:bodyPr/>
                    <a:lstStyle/>
                    <a:p>
                      <a:pPr algn="ctr"/>
                      <a:r>
                        <a:rPr lang="fr-CA" sz="1200" dirty="0" smtClean="0"/>
                        <a:t>X</a:t>
                      </a:r>
                      <a:endParaRPr lang="en-CA" sz="1200" dirty="0"/>
                    </a:p>
                  </a:txBody>
                  <a:tcPr/>
                </a:tc>
                <a:tc>
                  <a:txBody>
                    <a:bodyPr/>
                    <a:lstStyle/>
                    <a:p>
                      <a:pPr algn="ctr"/>
                      <a:endParaRPr lang="en-CA" sz="1200" dirty="0"/>
                    </a:p>
                  </a:txBody>
                  <a:tcPr/>
                </a:tc>
                <a:extLst>
                  <a:ext uri="{0D108BD9-81ED-4DB2-BD59-A6C34878D82A}">
                    <a16:rowId xmlns:a16="http://schemas.microsoft.com/office/drawing/2014/main" xmlns="" val="2713845912"/>
                  </a:ext>
                </a:extLst>
              </a:tr>
              <a:tr h="258604">
                <a:tc>
                  <a:txBody>
                    <a:bodyPr/>
                    <a:lstStyle/>
                    <a:p>
                      <a:r>
                        <a:rPr lang="fr-CA" sz="1200" b="1" dirty="0" err="1" smtClean="0">
                          <a:solidFill>
                            <a:srgbClr val="FF0000"/>
                          </a:solidFill>
                        </a:rPr>
                        <a:t>Acetone</a:t>
                      </a:r>
                      <a:endParaRPr lang="en-CA" sz="1200" b="1" dirty="0">
                        <a:solidFill>
                          <a:srgbClr val="FF0000"/>
                        </a:solidFill>
                      </a:endParaRPr>
                    </a:p>
                  </a:txBody>
                  <a:tcPr/>
                </a:tc>
                <a:tc>
                  <a:txBody>
                    <a:bodyPr/>
                    <a:lstStyle/>
                    <a:p>
                      <a:pPr algn="ctr"/>
                      <a:endParaRPr lang="en-CA" sz="1200" b="1" dirty="0">
                        <a:solidFill>
                          <a:srgbClr val="FF0000"/>
                        </a:solidFill>
                      </a:endParaRPr>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xmlns="" val="1541456956"/>
                  </a:ext>
                </a:extLst>
              </a:tr>
              <a:tr h="258604">
                <a:tc>
                  <a:txBody>
                    <a:bodyPr/>
                    <a:lstStyle/>
                    <a:p>
                      <a:r>
                        <a:rPr lang="fr-CA" sz="1200" b="1" dirty="0" err="1" smtClean="0"/>
                        <a:t>Urea</a:t>
                      </a:r>
                      <a:endParaRPr lang="en-CA" sz="1200" b="1" dirty="0"/>
                    </a:p>
                  </a:txBody>
                  <a:tcPr/>
                </a:tc>
                <a:tc>
                  <a:txBody>
                    <a:bodyPr/>
                    <a:lstStyle/>
                    <a:p>
                      <a:pPr algn="ctr"/>
                      <a:endParaRPr lang="en-CA" sz="1200" dirty="0"/>
                    </a:p>
                  </a:txBody>
                  <a:tcPr/>
                </a:tc>
                <a:tc>
                  <a:txBody>
                    <a:bodyPr/>
                    <a:lstStyle/>
                    <a:p>
                      <a:pPr algn="ctr"/>
                      <a:r>
                        <a:rPr lang="fr-CA" sz="1200" dirty="0" smtClean="0"/>
                        <a:t>X</a:t>
                      </a:r>
                      <a:endParaRPr lang="en-CA" sz="1200" dirty="0"/>
                    </a:p>
                  </a:txBody>
                  <a:tcPr/>
                </a:tc>
                <a:tc>
                  <a:txBody>
                    <a:bodyPr/>
                    <a:lstStyle/>
                    <a:p>
                      <a:pPr algn="ctr"/>
                      <a:endParaRPr lang="en-CA" sz="1200" dirty="0"/>
                    </a:p>
                  </a:txBody>
                  <a:tcPr/>
                </a:tc>
                <a:extLst>
                  <a:ext uri="{0D108BD9-81ED-4DB2-BD59-A6C34878D82A}">
                    <a16:rowId xmlns:a16="http://schemas.microsoft.com/office/drawing/2014/main" xmlns="" val="259122200"/>
                  </a:ext>
                </a:extLst>
              </a:tr>
              <a:tr h="258604">
                <a:tc>
                  <a:txBody>
                    <a:bodyPr/>
                    <a:lstStyle/>
                    <a:p>
                      <a:r>
                        <a:rPr lang="en-CA" sz="1200" b="1" dirty="0" smtClean="0">
                          <a:solidFill>
                            <a:srgbClr val="FF0000"/>
                          </a:solidFill>
                        </a:rPr>
                        <a:t>Aluminium Powder &amp; Flakes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CA" sz="1200" b="1" dirty="0" smtClean="0">
                        <a:solidFill>
                          <a:srgbClr val="FF0000"/>
                        </a:solidFill>
                      </a:endParaRPr>
                    </a:p>
                  </a:txBody>
                  <a:tcPr/>
                </a:tc>
                <a:tc>
                  <a:txBody>
                    <a:bodyPr/>
                    <a:lstStyle/>
                    <a:p>
                      <a:pPr algn="ctr"/>
                      <a:r>
                        <a:rPr lang="fr-CA" sz="1200" dirty="0" smtClean="0"/>
                        <a:t>X</a:t>
                      </a:r>
                      <a:endParaRPr lang="en-CA" sz="1200" dirty="0"/>
                    </a:p>
                  </a:txBody>
                  <a:tcPr/>
                </a:tc>
                <a:tc>
                  <a:txBody>
                    <a:bodyPr/>
                    <a:lstStyle/>
                    <a:p>
                      <a:pPr algn="ctr"/>
                      <a:endParaRPr lang="en-CA" sz="1200" dirty="0"/>
                    </a:p>
                  </a:txBody>
                  <a:tcPr/>
                </a:tc>
                <a:extLst>
                  <a:ext uri="{0D108BD9-81ED-4DB2-BD59-A6C34878D82A}">
                    <a16:rowId xmlns:a16="http://schemas.microsoft.com/office/drawing/2014/main" xmlns="" val="3369549871"/>
                  </a:ext>
                </a:extLst>
              </a:tr>
              <a:tr h="258604">
                <a:tc>
                  <a:txBody>
                    <a:bodyPr/>
                    <a:lstStyle/>
                    <a:p>
                      <a:r>
                        <a:rPr lang="en-CA" sz="1200" b="1" dirty="0" smtClean="0"/>
                        <a:t>Hydrogen Peroxide</a:t>
                      </a:r>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xmlns="" val="2544321707"/>
                  </a:ext>
                </a:extLst>
              </a:tr>
              <a:tr h="258604">
                <a:tc>
                  <a:txBody>
                    <a:bodyPr/>
                    <a:lstStyle/>
                    <a:p>
                      <a:r>
                        <a:rPr lang="fr-CA" sz="1200" b="1" dirty="0" err="1" smtClean="0"/>
                        <a:t>Nitric</a:t>
                      </a:r>
                      <a:r>
                        <a:rPr lang="fr-CA" sz="1200" b="1" dirty="0" smtClean="0"/>
                        <a:t> Acid</a:t>
                      </a:r>
                      <a:endParaRPr lang="en-CA" sz="1200" b="1"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xmlns="" val="3808288627"/>
                  </a:ext>
                </a:extLst>
              </a:tr>
              <a:tr h="258604">
                <a:tc>
                  <a:txBody>
                    <a:bodyPr/>
                    <a:lstStyle/>
                    <a:p>
                      <a:r>
                        <a:rPr lang="fr-CA" sz="1200" b="1" dirty="0" err="1" smtClean="0"/>
                        <a:t>Nitromethane</a:t>
                      </a:r>
                      <a:endParaRPr lang="en-CA" sz="1200" b="1"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xmlns="" val="4092449551"/>
                  </a:ext>
                </a:extLst>
              </a:tr>
              <a:tr h="258604">
                <a:tc>
                  <a:txBody>
                    <a:bodyPr/>
                    <a:lstStyle/>
                    <a:p>
                      <a:r>
                        <a:rPr lang="fr-CA" sz="1200" b="1" dirty="0" smtClean="0"/>
                        <a:t>Potassium Chlorate</a:t>
                      </a:r>
                      <a:endParaRPr lang="en-CA" sz="1200" b="1" dirty="0"/>
                    </a:p>
                  </a:txBody>
                  <a:tcPr/>
                </a:tc>
                <a:tc>
                  <a:txBody>
                    <a:bodyPr/>
                    <a:lstStyle/>
                    <a:p>
                      <a:pPr algn="ctr"/>
                      <a:r>
                        <a:rPr lang="fr-CA" sz="1200" dirty="0" smtClean="0"/>
                        <a:t>X</a:t>
                      </a:r>
                      <a:endParaRPr lang="en-CA" sz="12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smtClean="0">
                          <a:ln>
                            <a:noFill/>
                          </a:ln>
                          <a:solidFill>
                            <a:prstClr val="black"/>
                          </a:solidFill>
                          <a:effectLst/>
                          <a:uLnTx/>
                          <a:uFillTx/>
                          <a:latin typeface="Calibri"/>
                          <a:ea typeface="+mn-ea"/>
                          <a:cs typeface="+mn-cs"/>
                        </a:rPr>
                        <a:t>X</a:t>
                      </a: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smtClean="0">
                          <a:ln>
                            <a:noFill/>
                          </a:ln>
                          <a:solidFill>
                            <a:prstClr val="black"/>
                          </a:solidFill>
                          <a:effectLst/>
                          <a:uLnTx/>
                          <a:uFillTx/>
                          <a:latin typeface="Calibri"/>
                          <a:ea typeface="+mn-ea"/>
                          <a:cs typeface="+mn-cs"/>
                        </a:rPr>
                        <a:t>X</a:t>
                      </a:r>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xmlns="" val="1631540494"/>
                  </a:ext>
                </a:extLst>
              </a:tr>
              <a:tr h="258604">
                <a:tc>
                  <a:txBody>
                    <a:bodyPr/>
                    <a:lstStyle/>
                    <a:p>
                      <a:r>
                        <a:rPr lang="fr-CA" sz="1200" b="1" dirty="0" smtClean="0"/>
                        <a:t>Potassium Nitrate</a:t>
                      </a:r>
                      <a:endParaRPr lang="en-CA" sz="1200" b="1"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xmlns="" val="1962365109"/>
                  </a:ext>
                </a:extLst>
              </a:tr>
              <a:tr h="258604">
                <a:tc>
                  <a:txBody>
                    <a:bodyPr/>
                    <a:lstStyle/>
                    <a:p>
                      <a:r>
                        <a:rPr lang="fr-CA" sz="1200" b="1" dirty="0" smtClean="0"/>
                        <a:t>Potassium Perchlorate</a:t>
                      </a:r>
                      <a:endParaRPr lang="en-CA" sz="1200" b="1"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xmlns="" val="2984235975"/>
                  </a:ext>
                </a:extLst>
              </a:tr>
              <a:tr h="258604">
                <a:tc>
                  <a:txBody>
                    <a:bodyPr/>
                    <a:lstStyle/>
                    <a:p>
                      <a:r>
                        <a:rPr lang="fr-CA" sz="1200" b="1" dirty="0" smtClean="0"/>
                        <a:t>Sodium Chlorate</a:t>
                      </a:r>
                      <a:endParaRPr lang="en-CA" sz="1200" b="1"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xmlns="" val="1698701091"/>
                  </a:ext>
                </a:extLst>
              </a:tr>
              <a:tr h="258604">
                <a:tc>
                  <a:txBody>
                    <a:bodyPr/>
                    <a:lstStyle/>
                    <a:p>
                      <a:r>
                        <a:rPr lang="fr-CA" sz="1200" b="1" dirty="0" smtClean="0"/>
                        <a:t>Sodium Nitrate</a:t>
                      </a:r>
                      <a:endParaRPr lang="en-CA" sz="1200" b="1"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xmlns="" val="4137165115"/>
                  </a:ext>
                </a:extLst>
              </a:tr>
              <a:tr h="258604">
                <a:tc>
                  <a:txBody>
                    <a:bodyPr/>
                    <a:lstStyle/>
                    <a:p>
                      <a:r>
                        <a:rPr lang="fr-CA" sz="1200" b="1" dirty="0" smtClean="0"/>
                        <a:t>Sodium</a:t>
                      </a:r>
                      <a:r>
                        <a:rPr lang="fr-CA" sz="1200" b="1" baseline="0" dirty="0" smtClean="0"/>
                        <a:t> Perchlorate</a:t>
                      </a:r>
                      <a:endParaRPr lang="en-CA" sz="1200" b="1" dirty="0"/>
                    </a:p>
                  </a:txBody>
                  <a:tcPr/>
                </a:tc>
                <a:tc>
                  <a:txBody>
                    <a:bodyPr/>
                    <a:lstStyle/>
                    <a:p>
                      <a:pPr algn="ctr"/>
                      <a:endParaRPr lang="en-CA" sz="1200" dirty="0"/>
                    </a:p>
                  </a:txBody>
                  <a:tcPr/>
                </a:tc>
                <a:tc>
                  <a:txBody>
                    <a:bodyPr/>
                    <a:lstStyle/>
                    <a:p>
                      <a:pPr algn="ct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xmlns="" val="189977477"/>
                  </a:ext>
                </a:extLst>
              </a:tr>
              <a:tr h="258604">
                <a:tc>
                  <a:txBody>
                    <a:bodyPr/>
                    <a:lstStyle/>
                    <a:p>
                      <a:r>
                        <a:rPr lang="fr-CA" sz="1200" b="1" dirty="0" smtClean="0">
                          <a:solidFill>
                            <a:srgbClr val="FF0000"/>
                          </a:solidFill>
                        </a:rPr>
                        <a:t>Calcium</a:t>
                      </a:r>
                      <a:r>
                        <a:rPr lang="fr-CA" sz="1200" b="1" baseline="0" dirty="0" smtClean="0">
                          <a:solidFill>
                            <a:srgbClr val="FF0000"/>
                          </a:solidFill>
                        </a:rPr>
                        <a:t> Ammonium Nitrate</a:t>
                      </a:r>
                      <a:endParaRPr lang="en-CA" sz="1200" b="1"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CA" sz="1200" b="1" dirty="0" smtClean="0">
                        <a:solidFill>
                          <a:srgbClr val="FF0000"/>
                        </a:solidFill>
                      </a:endParaRPr>
                    </a:p>
                  </a:txBody>
                  <a:tcPr/>
                </a:tc>
                <a:tc>
                  <a:txBody>
                    <a:bodyPr/>
                    <a:lstStyle/>
                    <a:p>
                      <a:pPr algn="ctr"/>
                      <a:r>
                        <a:rPr lang="fr-CA" sz="1200" dirty="0" smtClean="0"/>
                        <a:t>X</a:t>
                      </a: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xmlns="" val="3981620798"/>
                  </a:ext>
                </a:extLst>
              </a:tr>
              <a:tr h="258604">
                <a:tc>
                  <a:txBody>
                    <a:bodyPr/>
                    <a:lstStyle/>
                    <a:p>
                      <a:r>
                        <a:rPr lang="fr-CA" sz="1200" b="1" dirty="0" err="1" smtClean="0">
                          <a:solidFill>
                            <a:srgbClr val="FF0000"/>
                          </a:solidFill>
                        </a:rPr>
                        <a:t>Hexamine</a:t>
                      </a:r>
                      <a:endParaRPr lang="en-CA" sz="1200" b="1" dirty="0">
                        <a:solidFill>
                          <a:srgbClr val="FF0000"/>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CA" sz="1200" b="1" dirty="0" smtClean="0">
                        <a:solidFill>
                          <a:srgbClr val="FF0000"/>
                        </a:solidFill>
                      </a:endParaRPr>
                    </a:p>
                  </a:txBody>
                  <a:tcPr/>
                </a:tc>
                <a:tc>
                  <a:txBody>
                    <a:bodyPr/>
                    <a:lstStyle/>
                    <a:p>
                      <a:pPr algn="ct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xmlns="" val="3450758274"/>
                  </a:ext>
                </a:extLst>
              </a:tr>
              <a:tr h="258604">
                <a:tc>
                  <a:txBody>
                    <a:bodyPr/>
                    <a:lstStyle/>
                    <a:p>
                      <a:r>
                        <a:rPr lang="fr-CA" sz="1200" b="1" dirty="0" err="1" smtClean="0"/>
                        <a:t>Sulphuric</a:t>
                      </a:r>
                      <a:r>
                        <a:rPr lang="fr-CA" sz="1200" b="1" dirty="0" smtClean="0"/>
                        <a:t> Acid</a:t>
                      </a:r>
                      <a:endParaRPr lang="en-CA" sz="1200" b="1" dirty="0"/>
                    </a:p>
                  </a:txBody>
                  <a:tcPr/>
                </a:tc>
                <a:tc>
                  <a:txBody>
                    <a:bodyPr/>
                    <a:lstStyle/>
                    <a:p>
                      <a:pPr algn="ctr"/>
                      <a:endParaRPr lang="en-CA" sz="1200" dirty="0"/>
                    </a:p>
                  </a:txBody>
                  <a:tcPr/>
                </a:tc>
                <a:tc>
                  <a:txBody>
                    <a:bodyPr/>
                    <a:lstStyle/>
                    <a:p>
                      <a:pPr algn="ct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xmlns="" val="4271852401"/>
                  </a:ext>
                </a:extLst>
              </a:tr>
              <a:tr h="258604">
                <a:tc>
                  <a:txBody>
                    <a:bodyPr/>
                    <a:lstStyle/>
                    <a:p>
                      <a:r>
                        <a:rPr lang="fr-CA" sz="1200" b="1" dirty="0" smtClean="0"/>
                        <a:t>Calcium</a:t>
                      </a:r>
                      <a:r>
                        <a:rPr lang="fr-CA" sz="1200" b="1" baseline="0" dirty="0" smtClean="0"/>
                        <a:t> Nitrate</a:t>
                      </a:r>
                      <a:endParaRPr lang="en-CA" sz="1200" b="1" dirty="0"/>
                    </a:p>
                  </a:txBody>
                  <a:tcPr/>
                </a:tc>
                <a:tc>
                  <a:txBody>
                    <a:bodyPr/>
                    <a:lstStyle/>
                    <a:p>
                      <a:pPr algn="ctr"/>
                      <a:endParaRPr lang="en-CA" sz="1200" dirty="0"/>
                    </a:p>
                  </a:txBody>
                  <a:tcPr/>
                </a:tc>
                <a:tc>
                  <a:txBody>
                    <a:bodyPr/>
                    <a:lstStyle/>
                    <a:p>
                      <a:pPr algn="ctr"/>
                      <a:endParaRPr lang="en-CA" sz="1200" dirty="0"/>
                    </a:p>
                  </a:txBody>
                  <a:tcPr/>
                </a:tc>
                <a:tc>
                  <a:txBody>
                    <a:bodyPr/>
                    <a:lstStyle/>
                    <a:p>
                      <a:pPr algn="ctr"/>
                      <a:r>
                        <a:rPr lang="fr-CA" sz="1200" dirty="0" smtClean="0"/>
                        <a:t>X</a:t>
                      </a:r>
                      <a:endParaRPr lang="en-CA" sz="1200" dirty="0"/>
                    </a:p>
                  </a:txBody>
                  <a:tcPr/>
                </a:tc>
                <a:extLst>
                  <a:ext uri="{0D108BD9-81ED-4DB2-BD59-A6C34878D82A}">
                    <a16:rowId xmlns:a16="http://schemas.microsoft.com/office/drawing/2014/main" xmlns="" val="204524090"/>
                  </a:ext>
                </a:extLst>
              </a:tr>
            </a:tbl>
          </a:graphicData>
        </a:graphic>
      </p:graphicFrame>
      <p:sp>
        <p:nvSpPr>
          <p:cNvPr id="4" name="Slide Number Placeholder 3"/>
          <p:cNvSpPr>
            <a:spLocks noGrp="1"/>
          </p:cNvSpPr>
          <p:nvPr>
            <p:ph type="sldNum" sz="quarter" idx="10"/>
          </p:nvPr>
        </p:nvSpPr>
        <p:spPr/>
        <p:txBody>
          <a:bodyPr/>
          <a:lstStyle/>
          <a:p>
            <a:pPr>
              <a:defRPr/>
            </a:pPr>
            <a:fld id="{2A21E440-03B8-49EF-9ED3-00F143AB75CE}" type="slidenum">
              <a:rPr lang="en-US" altLang="en-US" smtClean="0"/>
              <a:pPr>
                <a:defRPr/>
              </a:pPr>
              <a:t>51</a:t>
            </a:fld>
            <a:endParaRPr lang="en-US" altLang="en-US"/>
          </a:p>
        </p:txBody>
      </p:sp>
      <p:sp>
        <p:nvSpPr>
          <p:cNvPr id="11" name="Rectangle 10"/>
          <p:cNvSpPr/>
          <p:nvPr/>
        </p:nvSpPr>
        <p:spPr>
          <a:xfrm>
            <a:off x="3995936" y="5836126"/>
            <a:ext cx="2160240" cy="792088"/>
          </a:xfrm>
          <a:prstGeom prst="rect">
            <a:avLst/>
          </a:prstGeom>
          <a:solidFill>
            <a:schemeClr val="bg1"/>
          </a:solid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 name="TextBox 2"/>
          <p:cNvSpPr txBox="1"/>
          <p:nvPr/>
        </p:nvSpPr>
        <p:spPr>
          <a:xfrm>
            <a:off x="4012118" y="5909004"/>
            <a:ext cx="2216065" cy="646331"/>
          </a:xfrm>
          <a:prstGeom prst="rect">
            <a:avLst/>
          </a:prstGeom>
          <a:noFill/>
        </p:spPr>
        <p:txBody>
          <a:bodyPr wrap="square" rtlCol="0">
            <a:spAutoFit/>
          </a:bodyPr>
          <a:lstStyle/>
          <a:p>
            <a:r>
              <a:rPr lang="fr-CA" b="1" i="1" dirty="0" smtClean="0">
                <a:solidFill>
                  <a:srgbClr val="FF0000"/>
                </a:solidFill>
              </a:rPr>
              <a:t>      </a:t>
            </a:r>
            <a:r>
              <a:rPr lang="fr-CA" b="1" i="1" dirty="0" err="1" smtClean="0">
                <a:solidFill>
                  <a:srgbClr val="FF0000"/>
                </a:solidFill>
              </a:rPr>
              <a:t>Proposed</a:t>
            </a:r>
            <a:r>
              <a:rPr lang="fr-CA" dirty="0" smtClean="0"/>
              <a:t> </a:t>
            </a:r>
            <a:r>
              <a:rPr lang="fr-CA" b="1" dirty="0" err="1" smtClean="0">
                <a:solidFill>
                  <a:schemeClr val="tx2"/>
                </a:solidFill>
              </a:rPr>
              <a:t>Regulated</a:t>
            </a:r>
            <a:r>
              <a:rPr lang="fr-CA" b="1" dirty="0" smtClean="0">
                <a:solidFill>
                  <a:schemeClr val="tx2"/>
                </a:solidFill>
              </a:rPr>
              <a:t> </a:t>
            </a:r>
            <a:r>
              <a:rPr lang="fr-CA" b="1" dirty="0" err="1" smtClean="0">
                <a:solidFill>
                  <a:schemeClr val="tx2"/>
                </a:solidFill>
              </a:rPr>
              <a:t>Chemicals</a:t>
            </a:r>
            <a:endParaRPr lang="en-CA" b="1" dirty="0">
              <a:solidFill>
                <a:schemeClr val="tx2"/>
              </a:solidFill>
            </a:endParaRPr>
          </a:p>
        </p:txBody>
      </p:sp>
      <p:sp>
        <p:nvSpPr>
          <p:cNvPr id="20" name="Flowchart: Summing Junction 19"/>
          <p:cNvSpPr/>
          <p:nvPr/>
        </p:nvSpPr>
        <p:spPr>
          <a:xfrm>
            <a:off x="3274378" y="1867402"/>
            <a:ext cx="218980" cy="210274"/>
          </a:xfrm>
          <a:prstGeom prst="flowChartSummingJunction">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Flowchart: Summing Junction 20"/>
          <p:cNvSpPr/>
          <p:nvPr/>
        </p:nvSpPr>
        <p:spPr>
          <a:xfrm>
            <a:off x="3274378" y="2420888"/>
            <a:ext cx="218980" cy="210274"/>
          </a:xfrm>
          <a:prstGeom prst="flowChartSummingJunction">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2" name="Flowchart: Summing Junction 21"/>
          <p:cNvSpPr/>
          <p:nvPr/>
        </p:nvSpPr>
        <p:spPr>
          <a:xfrm>
            <a:off x="3274378" y="5157192"/>
            <a:ext cx="218980" cy="210274"/>
          </a:xfrm>
          <a:prstGeom prst="flowChartSummingJunction">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3" name="Flowchart: Summing Junction 22"/>
          <p:cNvSpPr/>
          <p:nvPr/>
        </p:nvSpPr>
        <p:spPr>
          <a:xfrm>
            <a:off x="3274378" y="5433935"/>
            <a:ext cx="218980" cy="210274"/>
          </a:xfrm>
          <a:prstGeom prst="flowChartSummingJunction">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4" name="Flowchart: Summing Junction 23"/>
          <p:cNvSpPr/>
          <p:nvPr/>
        </p:nvSpPr>
        <p:spPr>
          <a:xfrm>
            <a:off x="4098989" y="5971536"/>
            <a:ext cx="218980" cy="210274"/>
          </a:xfrm>
          <a:prstGeom prst="flowChartSummingJunction">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95937502"/>
      </p:ext>
    </p:extLst>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altLang="en-US" dirty="0" smtClean="0">
                <a:latin typeface="Arial" pitchFamily="34" charset="0"/>
                <a:cs typeface="Arial" pitchFamily="34" charset="0"/>
              </a:rPr>
              <a:t>Amendment 3  </a:t>
            </a:r>
            <a:br>
              <a:rPr lang="en-CA" altLang="en-US" dirty="0" smtClean="0">
                <a:latin typeface="Arial" pitchFamily="34" charset="0"/>
                <a:cs typeface="Arial" pitchFamily="34" charset="0"/>
              </a:rPr>
            </a:br>
            <a:r>
              <a:rPr lang="en-CA" altLang="en-US" dirty="0" smtClean="0">
                <a:latin typeface="Arial" pitchFamily="34" charset="0"/>
                <a:cs typeface="Arial" pitchFamily="34" charset="0"/>
              </a:rPr>
              <a:t>Process and Timeline</a:t>
            </a:r>
            <a:endParaRPr lang="en-CA" dirty="0"/>
          </a:p>
        </p:txBody>
      </p:sp>
      <p:sp>
        <p:nvSpPr>
          <p:cNvPr id="3" name="Content Placeholder 2"/>
          <p:cNvSpPr>
            <a:spLocks noGrp="1"/>
          </p:cNvSpPr>
          <p:nvPr>
            <p:ph idx="1"/>
          </p:nvPr>
        </p:nvSpPr>
        <p:spPr>
          <a:xfrm>
            <a:off x="457200" y="1628800"/>
            <a:ext cx="8229600" cy="4104456"/>
          </a:xfrm>
        </p:spPr>
        <p:txBody>
          <a:bodyPr>
            <a:normAutofit/>
          </a:bodyPr>
          <a:lstStyle/>
          <a:p>
            <a:pPr>
              <a:buFont typeface="Wingdings" pitchFamily="2" charset="2"/>
              <a:buChar char="§"/>
            </a:pPr>
            <a:r>
              <a:rPr lang="en-US" altLang="en-US" sz="2400" dirty="0" smtClean="0"/>
              <a:t>Consultations / Q4 2017</a:t>
            </a:r>
          </a:p>
          <a:p>
            <a:pPr>
              <a:buFont typeface="Wingdings" pitchFamily="2" charset="2"/>
              <a:buChar char="§"/>
            </a:pPr>
            <a:r>
              <a:rPr lang="en-US" altLang="en-US" sz="2400" dirty="0" smtClean="0"/>
              <a:t>Drafting of regulatory amendments / Q1 2018</a:t>
            </a:r>
          </a:p>
          <a:p>
            <a:pPr>
              <a:buFont typeface="Wingdings" pitchFamily="2" charset="2"/>
              <a:buChar char="§"/>
            </a:pPr>
            <a:r>
              <a:rPr lang="en-US" altLang="en-US" sz="2400" dirty="0" smtClean="0"/>
              <a:t>Approval process and pre-publication in </a:t>
            </a:r>
            <a:r>
              <a:rPr lang="en-US" altLang="en-US" sz="2400" i="1" dirty="0" smtClean="0"/>
              <a:t>Canada Gazette </a:t>
            </a:r>
            <a:r>
              <a:rPr lang="en-US" altLang="en-US" sz="2400" dirty="0" smtClean="0"/>
              <a:t>– Part I / Q2 2018</a:t>
            </a:r>
          </a:p>
          <a:p>
            <a:pPr>
              <a:buFont typeface="Wingdings" pitchFamily="2" charset="2"/>
              <a:buChar char="§"/>
            </a:pPr>
            <a:r>
              <a:rPr lang="en-US" altLang="en-US" sz="2400" dirty="0" smtClean="0"/>
              <a:t>Publication in </a:t>
            </a:r>
            <a:r>
              <a:rPr lang="en-US" altLang="en-US" sz="2400" i="1" dirty="0" smtClean="0"/>
              <a:t>Canada Gazette </a:t>
            </a:r>
            <a:r>
              <a:rPr lang="en-US" altLang="en-US" sz="2400" dirty="0" smtClean="0"/>
              <a:t>– Part II / Q4 2018</a:t>
            </a:r>
          </a:p>
        </p:txBody>
      </p:sp>
      <p:sp>
        <p:nvSpPr>
          <p:cNvPr id="4" name="Slide Number Placeholder 3"/>
          <p:cNvSpPr>
            <a:spLocks noGrp="1"/>
          </p:cNvSpPr>
          <p:nvPr>
            <p:ph type="sldNum" sz="quarter" idx="12"/>
          </p:nvPr>
        </p:nvSpPr>
        <p:spPr/>
        <p:txBody>
          <a:bodyPr/>
          <a:lstStyle/>
          <a:p>
            <a:fld id="{E0D4D67D-6CD0-4F9C-AF73-23D04D3E675B}" type="slidenum">
              <a:rPr lang="en-CA" smtClean="0"/>
              <a:t>52</a:t>
            </a:fld>
            <a:endParaRPr lang="en-CA" dirty="0"/>
          </a:p>
        </p:txBody>
      </p:sp>
    </p:spTree>
    <p:extLst>
      <p:ext uri="{BB962C8B-B14F-4D97-AF65-F5344CB8AC3E}">
        <p14:creationId xmlns:p14="http://schemas.microsoft.com/office/powerpoint/2010/main" val="12186305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latin typeface="Arial" pitchFamily="34" charset="0"/>
                <a:cs typeface="Arial" pitchFamily="34" charset="0"/>
              </a:rPr>
              <a:t>RC - Future Initiatives</a:t>
            </a:r>
            <a:endParaRPr lang="en-CA" dirty="0"/>
          </a:p>
        </p:txBody>
      </p:sp>
      <p:sp>
        <p:nvSpPr>
          <p:cNvPr id="3" name="Content Placeholder 2"/>
          <p:cNvSpPr>
            <a:spLocks noGrp="1"/>
          </p:cNvSpPr>
          <p:nvPr>
            <p:ph idx="1"/>
          </p:nvPr>
        </p:nvSpPr>
        <p:spPr>
          <a:xfrm>
            <a:off x="457200" y="1268760"/>
            <a:ext cx="8229600" cy="4104456"/>
          </a:xfrm>
        </p:spPr>
        <p:txBody>
          <a:bodyPr>
            <a:normAutofit/>
          </a:bodyPr>
          <a:lstStyle/>
          <a:p>
            <a:pPr>
              <a:buFont typeface="Wingdings" panose="05000000000000000000" pitchFamily="2" charset="2"/>
              <a:buChar char="§"/>
            </a:pPr>
            <a:r>
              <a:rPr lang="fr-CA" sz="2800" dirty="0" err="1" smtClean="0"/>
              <a:t>Ongoing</a:t>
            </a:r>
            <a:r>
              <a:rPr lang="fr-CA" sz="2800" dirty="0" smtClean="0"/>
              <a:t> </a:t>
            </a:r>
            <a:r>
              <a:rPr lang="fr-CA" sz="2800" dirty="0" err="1" smtClean="0"/>
              <a:t>reviews</a:t>
            </a:r>
            <a:r>
              <a:rPr lang="fr-CA" sz="2800" dirty="0" smtClean="0"/>
              <a:t> </a:t>
            </a:r>
            <a:r>
              <a:rPr lang="fr-CA" sz="2800" dirty="0" err="1" smtClean="0"/>
              <a:t>will</a:t>
            </a:r>
            <a:r>
              <a:rPr lang="fr-CA" sz="2800" dirty="0" smtClean="0"/>
              <a:t> </a:t>
            </a:r>
            <a:r>
              <a:rPr lang="fr-CA" sz="2800" dirty="0" err="1" smtClean="0"/>
              <a:t>be</a:t>
            </a:r>
            <a:r>
              <a:rPr lang="fr-CA" sz="2800" dirty="0" smtClean="0"/>
              <a:t> </a:t>
            </a:r>
            <a:r>
              <a:rPr lang="fr-CA" sz="2800" dirty="0" err="1" smtClean="0"/>
              <a:t>required</a:t>
            </a:r>
            <a:r>
              <a:rPr lang="fr-CA" sz="2800" dirty="0" smtClean="0"/>
              <a:t> to </a:t>
            </a:r>
            <a:r>
              <a:rPr lang="fr-CA" sz="2800" dirty="0" err="1" smtClean="0"/>
              <a:t>keep</a:t>
            </a:r>
            <a:r>
              <a:rPr lang="fr-CA" sz="2800" dirty="0" smtClean="0"/>
              <a:t> up </a:t>
            </a:r>
            <a:r>
              <a:rPr lang="fr-CA" sz="2800" dirty="0" err="1" smtClean="0"/>
              <a:t>with</a:t>
            </a:r>
            <a:r>
              <a:rPr lang="fr-CA" sz="2800" dirty="0" smtClean="0"/>
              <a:t> </a:t>
            </a:r>
            <a:r>
              <a:rPr lang="fr-CA" sz="2800" dirty="0" err="1" smtClean="0"/>
              <a:t>emerging</a:t>
            </a:r>
            <a:r>
              <a:rPr lang="fr-CA" sz="2800" dirty="0" smtClean="0"/>
              <a:t> </a:t>
            </a:r>
            <a:r>
              <a:rPr lang="fr-CA" sz="2800" dirty="0" err="1" smtClean="0"/>
              <a:t>threats</a:t>
            </a:r>
            <a:endParaRPr lang="fr-CA" sz="2800" dirty="0" smtClean="0"/>
          </a:p>
          <a:p>
            <a:pPr lvl="1">
              <a:buFont typeface="Wingdings" panose="05000000000000000000" pitchFamily="2" charset="2"/>
              <a:buChar char="§"/>
            </a:pPr>
            <a:r>
              <a:rPr lang="fr-CA" sz="2400" dirty="0" smtClean="0"/>
              <a:t>List of components</a:t>
            </a:r>
          </a:p>
          <a:p>
            <a:pPr lvl="1">
              <a:buFont typeface="Wingdings" panose="05000000000000000000" pitchFamily="2" charset="2"/>
              <a:buChar char="§"/>
            </a:pPr>
            <a:r>
              <a:rPr lang="fr-CA" sz="2400" dirty="0" err="1" smtClean="0"/>
              <a:t>Regulatory</a:t>
            </a:r>
            <a:r>
              <a:rPr lang="fr-CA" sz="2400" dirty="0" smtClean="0"/>
              <a:t> </a:t>
            </a:r>
            <a:r>
              <a:rPr lang="fr-CA" sz="2400" dirty="0" err="1" smtClean="0"/>
              <a:t>requirements</a:t>
            </a:r>
            <a:endParaRPr lang="fr-CA" sz="2400" dirty="0" smtClean="0"/>
          </a:p>
          <a:p>
            <a:pPr lvl="1">
              <a:buFont typeface="Wingdings" panose="05000000000000000000" pitchFamily="2" charset="2"/>
              <a:buChar char="§"/>
            </a:pPr>
            <a:r>
              <a:rPr lang="fr-CA" sz="2400" dirty="0" smtClean="0"/>
              <a:t>Non-</a:t>
            </a:r>
            <a:r>
              <a:rPr lang="fr-CA" sz="2400" dirty="0" err="1" smtClean="0"/>
              <a:t>regulatory</a:t>
            </a:r>
            <a:r>
              <a:rPr lang="fr-CA" sz="2400" dirty="0" smtClean="0"/>
              <a:t> </a:t>
            </a:r>
            <a:r>
              <a:rPr lang="fr-CA" sz="2400" dirty="0" err="1" smtClean="0"/>
              <a:t>measures</a:t>
            </a:r>
            <a:r>
              <a:rPr lang="fr-CA" sz="2400" dirty="0" smtClean="0"/>
              <a:t>/initiatives</a:t>
            </a:r>
            <a:endParaRPr lang="en-CA" sz="2400" dirty="0" smtClean="0"/>
          </a:p>
          <a:p>
            <a:pPr>
              <a:buFont typeface="Wingdings" panose="05000000000000000000" pitchFamily="2" charset="2"/>
              <a:buChar char="§"/>
            </a:pPr>
            <a:r>
              <a:rPr lang="en-CA" sz="2800" dirty="0" smtClean="0"/>
              <a:t>Outreach activities with stakeholders on requirements and best practices for secure commerce</a:t>
            </a:r>
          </a:p>
        </p:txBody>
      </p:sp>
      <p:sp>
        <p:nvSpPr>
          <p:cNvPr id="4" name="Slide Number Placeholder 3"/>
          <p:cNvSpPr>
            <a:spLocks noGrp="1"/>
          </p:cNvSpPr>
          <p:nvPr>
            <p:ph type="sldNum" sz="quarter" idx="12"/>
          </p:nvPr>
        </p:nvSpPr>
        <p:spPr/>
        <p:txBody>
          <a:bodyPr/>
          <a:lstStyle/>
          <a:p>
            <a:fld id="{E0D4D67D-6CD0-4F9C-AF73-23D04D3E675B}" type="slidenum">
              <a:rPr lang="en-CA" smtClean="0"/>
              <a:t>53</a:t>
            </a:fld>
            <a:endParaRPr lang="en-CA" dirty="0"/>
          </a:p>
        </p:txBody>
      </p:sp>
    </p:spTree>
    <p:extLst>
      <p:ext uri="{BB962C8B-B14F-4D97-AF65-F5344CB8AC3E}">
        <p14:creationId xmlns:p14="http://schemas.microsoft.com/office/powerpoint/2010/main" val="1327216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501900"/>
            <a:ext cx="9144000" cy="1128713"/>
          </a:xfrm>
        </p:spPr>
        <p:txBody>
          <a:bodyPr/>
          <a:lstStyle/>
          <a:p>
            <a:pPr algn="ctr"/>
            <a:r>
              <a:rPr lang="en-CA" altLang="en-US" sz="4000" smtClean="0"/>
              <a:t>General Update</a:t>
            </a:r>
          </a:p>
        </p:txBody>
      </p:sp>
      <p:sp>
        <p:nvSpPr>
          <p:cNvPr id="2" name="Slide Number Placeholder 1"/>
          <p:cNvSpPr>
            <a:spLocks noGrp="1"/>
          </p:cNvSpPr>
          <p:nvPr>
            <p:ph type="sldNum" sz="quarter" idx="12"/>
          </p:nvPr>
        </p:nvSpPr>
        <p:spPr/>
        <p:txBody>
          <a:bodyPr/>
          <a:lstStyle/>
          <a:p>
            <a:fld id="{E0D4D67D-6CD0-4F9C-AF73-23D04D3E675B}" type="slidenum">
              <a:rPr lang="en-CA" smtClean="0"/>
              <a:t>54</a:t>
            </a:fld>
            <a:endParaRPr lang="en-CA"/>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252"/>
          <p:cNvSpPr>
            <a:spLocks noChangeArrowheads="1"/>
          </p:cNvSpPr>
          <p:nvPr/>
        </p:nvSpPr>
        <p:spPr bwMode="auto">
          <a:xfrm>
            <a:off x="0" y="9418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endParaRPr lang="en-CA" altLang="en-US" sz="1800">
              <a:latin typeface="Arial" pitchFamily="34" charset="0"/>
            </a:endParaRPr>
          </a:p>
        </p:txBody>
      </p:sp>
      <p:sp>
        <p:nvSpPr>
          <p:cNvPr id="28758" name="Title 1"/>
          <p:cNvSpPr>
            <a:spLocks noGrp="1"/>
          </p:cNvSpPr>
          <p:nvPr>
            <p:ph type="title"/>
          </p:nvPr>
        </p:nvSpPr>
        <p:spPr>
          <a:xfrm>
            <a:off x="0" y="274638"/>
            <a:ext cx="9144000" cy="1143000"/>
          </a:xfrm>
        </p:spPr>
        <p:txBody>
          <a:bodyPr/>
          <a:lstStyle/>
          <a:p>
            <a:pPr algn="ctr"/>
            <a:r>
              <a:rPr lang="en-CA" altLang="en-US" sz="3200" smtClean="0"/>
              <a:t>ERD Statistics </a:t>
            </a:r>
            <a:r>
              <a:rPr lang="en-CA" altLang="en-US" sz="1700" smtClean="0">
                <a:solidFill>
                  <a:srgbClr val="D60093"/>
                </a:solidFill>
              </a:rPr>
              <a:t>Activity / Licences</a:t>
            </a:r>
          </a:p>
        </p:txBody>
      </p:sp>
      <p:graphicFrame>
        <p:nvGraphicFramePr>
          <p:cNvPr id="5" name="Table 4"/>
          <p:cNvGraphicFramePr>
            <a:graphicFrameLocks noGrp="1"/>
          </p:cNvGraphicFramePr>
          <p:nvPr>
            <p:extLst>
              <p:ext uri="{D42A27DB-BD31-4B8C-83A1-F6EECF244321}">
                <p14:modId xmlns:p14="http://schemas.microsoft.com/office/powerpoint/2010/main" val="1407708626"/>
              </p:ext>
            </p:extLst>
          </p:nvPr>
        </p:nvGraphicFramePr>
        <p:xfrm>
          <a:off x="501650" y="1092200"/>
          <a:ext cx="8218488" cy="5197473"/>
        </p:xfrm>
        <a:graphic>
          <a:graphicData uri="http://schemas.openxmlformats.org/drawingml/2006/table">
            <a:tbl>
              <a:tblPr firstRow="1" firstCol="1" bandRow="1">
                <a:tableStyleId>{5C22544A-7EE6-4342-B048-85BDC9FD1C3A}</a:tableStyleId>
              </a:tblPr>
              <a:tblGrid>
                <a:gridCol w="2254322">
                  <a:extLst>
                    <a:ext uri="{9D8B030D-6E8A-4147-A177-3AD203B41FA5}">
                      <a16:colId xmlns:a16="http://schemas.microsoft.com/office/drawing/2014/main" xmlns="" val="20000"/>
                    </a:ext>
                  </a:extLst>
                </a:gridCol>
                <a:gridCol w="2980503">
                  <a:extLst>
                    <a:ext uri="{9D8B030D-6E8A-4147-A177-3AD203B41FA5}">
                      <a16:colId xmlns:a16="http://schemas.microsoft.com/office/drawing/2014/main" xmlns="" val="20001"/>
                    </a:ext>
                  </a:extLst>
                </a:gridCol>
                <a:gridCol w="1491306">
                  <a:extLst>
                    <a:ext uri="{9D8B030D-6E8A-4147-A177-3AD203B41FA5}">
                      <a16:colId xmlns:a16="http://schemas.microsoft.com/office/drawing/2014/main" xmlns="" val="20002"/>
                    </a:ext>
                  </a:extLst>
                </a:gridCol>
                <a:gridCol w="1492357">
                  <a:extLst>
                    <a:ext uri="{9D8B030D-6E8A-4147-A177-3AD203B41FA5}">
                      <a16:colId xmlns:a16="http://schemas.microsoft.com/office/drawing/2014/main" xmlns="" val="20003"/>
                    </a:ext>
                  </a:extLst>
                </a:gridCol>
              </a:tblGrid>
              <a:tr h="501665">
                <a:tc gridSpan="2">
                  <a:txBody>
                    <a:bodyPr/>
                    <a:lstStyle/>
                    <a:p>
                      <a:pPr marL="121285" algn="ctr">
                        <a:spcAft>
                          <a:spcPts val="0"/>
                        </a:spcAft>
                      </a:pPr>
                      <a:r>
                        <a:rPr lang="en-CA" sz="1600" dirty="0" smtClean="0">
                          <a:effectLst/>
                          <a:latin typeface="Arial" pitchFamily="34" charset="0"/>
                          <a:cs typeface="Arial" pitchFamily="34" charset="0"/>
                        </a:rPr>
                        <a:t>Activity</a:t>
                      </a:r>
                      <a:endParaRPr lang="en-CA" sz="1600" dirty="0">
                        <a:effectLst/>
                        <a:latin typeface="Arial" pitchFamily="34" charset="0"/>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dirty="0"/>
                    </a:p>
                  </a:txBody>
                  <a:tcPr/>
                </a:tc>
                <a:tc>
                  <a:txBody>
                    <a:bodyPr/>
                    <a:lstStyle/>
                    <a:p>
                      <a:pPr algn="ctr">
                        <a:spcAft>
                          <a:spcPts val="0"/>
                        </a:spcAft>
                      </a:pPr>
                      <a:r>
                        <a:rPr lang="en-CA" sz="1600" baseline="0" dirty="0" smtClean="0">
                          <a:effectLst/>
                          <a:latin typeface="Arial" pitchFamily="34" charset="0"/>
                          <a:ea typeface="+mn-ea"/>
                          <a:cs typeface="Arial" pitchFamily="34" charset="0"/>
                        </a:rPr>
                        <a:t>FY 16-17</a:t>
                      </a:r>
                    </a:p>
                  </a:txBody>
                  <a:tcPr marL="58358" marR="5835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CA" sz="1600" baseline="0" dirty="0" smtClean="0">
                          <a:effectLst/>
                          <a:latin typeface="Arial" pitchFamily="34" charset="0"/>
                          <a:ea typeface="+mn-ea"/>
                          <a:cs typeface="Arial" pitchFamily="34" charset="0"/>
                        </a:rPr>
                        <a:t>FY 17-18</a:t>
                      </a:r>
                    </a:p>
                    <a:p>
                      <a:pPr algn="ctr">
                        <a:spcAft>
                          <a:spcPts val="0"/>
                        </a:spcAft>
                      </a:pPr>
                      <a:r>
                        <a:rPr lang="en-CA" sz="1600" baseline="0" dirty="0" smtClean="0">
                          <a:effectLst/>
                          <a:latin typeface="Arial" pitchFamily="34" charset="0"/>
                          <a:ea typeface="+mn-ea"/>
                          <a:cs typeface="Arial" pitchFamily="34" charset="0"/>
                        </a:rPr>
                        <a:t>Q1</a:t>
                      </a:r>
                    </a:p>
                  </a:txBody>
                  <a:tcPr marL="58358" marR="58358"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76224">
                <a:tc rowSpan="3">
                  <a:txBody>
                    <a:bodyPr/>
                    <a:lstStyle/>
                    <a:p>
                      <a:pPr algn="ctr">
                        <a:spcAft>
                          <a:spcPts val="0"/>
                        </a:spcAft>
                      </a:pPr>
                      <a:r>
                        <a:rPr lang="en-CA" sz="1400" dirty="0" smtClean="0">
                          <a:effectLst/>
                          <a:latin typeface="Arial" pitchFamily="34" charset="0"/>
                          <a:cs typeface="Arial" pitchFamily="34" charset="0"/>
                        </a:rPr>
                        <a:t>Authorization</a:t>
                      </a:r>
                      <a:endParaRPr lang="en-CA" sz="1400" dirty="0">
                        <a:effectLst/>
                        <a:latin typeface="Arial" pitchFamily="34" charset="0"/>
                        <a:ea typeface="Times New Roman"/>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1400" dirty="0">
                          <a:effectLst/>
                          <a:latin typeface="Arial" pitchFamily="34" charset="0"/>
                          <a:cs typeface="Arial" pitchFamily="34" charset="0"/>
                        </a:rPr>
                        <a:t>Applications </a:t>
                      </a:r>
                      <a:r>
                        <a:rPr lang="en-CA" sz="1400" dirty="0" smtClean="0">
                          <a:effectLst/>
                          <a:latin typeface="Arial" pitchFamily="34" charset="0"/>
                          <a:cs typeface="Arial" pitchFamily="34" charset="0"/>
                        </a:rPr>
                        <a:t>received </a:t>
                      </a:r>
                      <a:r>
                        <a:rPr lang="en-CA" sz="800" dirty="0" smtClean="0">
                          <a:effectLst/>
                          <a:latin typeface="Arial" pitchFamily="34" charset="0"/>
                          <a:cs typeface="Arial" pitchFamily="34" charset="0"/>
                        </a:rPr>
                        <a:t>[indefinite</a:t>
                      </a:r>
                      <a:r>
                        <a:rPr lang="en-CA" sz="800" baseline="0" dirty="0" smtClean="0">
                          <a:effectLst/>
                          <a:latin typeface="Arial" pitchFamily="34" charset="0"/>
                          <a:cs typeface="Arial" pitchFamily="34" charset="0"/>
                        </a:rPr>
                        <a:t> period]</a:t>
                      </a:r>
                      <a:endParaRPr lang="en-CA" sz="8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232</a:t>
                      </a:r>
                      <a:endParaRPr lang="en-CA" sz="1400" dirty="0">
                        <a:solidFill>
                          <a:schemeClr val="tx1"/>
                        </a:solidFill>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51</a:t>
                      </a:r>
                      <a:endParaRPr lang="en-CA" sz="1400" dirty="0">
                        <a:solidFill>
                          <a:srgbClr val="FF0000"/>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276224">
                <a:tc vMerge="1">
                  <a:txBody>
                    <a:bodyPr/>
                    <a:lstStyle/>
                    <a:p>
                      <a:pPr>
                        <a:spcAft>
                          <a:spcPts val="0"/>
                        </a:spcAft>
                      </a:pPr>
                      <a:endParaRPr lang="en-CA" sz="1400">
                        <a:effectLst/>
                        <a:latin typeface="Arial" pitchFamily="34" charset="0"/>
                        <a:ea typeface="Times New Roman"/>
                        <a:cs typeface="Arial" pitchFamily="34" charset="0"/>
                      </a:endParaRPr>
                    </a:p>
                  </a:txBody>
                  <a:tcPr marL="58358" marR="58358" marT="0" marB="0" anchor="b"/>
                </a:tc>
                <a:tc>
                  <a:txBody>
                    <a:bodyPr/>
                    <a:lstStyle/>
                    <a:p>
                      <a:pPr>
                        <a:spcAft>
                          <a:spcPts val="0"/>
                        </a:spcAft>
                      </a:pPr>
                      <a:r>
                        <a:rPr lang="en-CA" sz="1400" dirty="0" smtClean="0">
                          <a:effectLst/>
                          <a:latin typeface="Arial" pitchFamily="34" charset="0"/>
                          <a:cs typeface="Arial" pitchFamily="34" charset="0"/>
                        </a:rPr>
                        <a:t>Products tested</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73</a:t>
                      </a:r>
                      <a:endParaRPr lang="en-CA" sz="1400" dirty="0">
                        <a:solidFill>
                          <a:schemeClr val="tx1"/>
                        </a:solidFill>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13</a:t>
                      </a:r>
                      <a:endParaRPr lang="en-CA" sz="1400" dirty="0">
                        <a:solidFill>
                          <a:srgbClr val="FF0000"/>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pPr>
                      <a:r>
                        <a:rPr lang="en-CA" sz="1400" dirty="0" smtClean="0">
                          <a:effectLst/>
                          <a:latin typeface="Arial" pitchFamily="34" charset="0"/>
                          <a:cs typeface="Arial" pitchFamily="34" charset="0"/>
                        </a:rPr>
                        <a:t>Products approved</a:t>
                      </a:r>
                      <a:endParaRPr lang="en-CA" sz="1400" dirty="0">
                        <a:effectLst/>
                        <a:latin typeface="Arial" pitchFamily="34" charset="0"/>
                        <a:ea typeface="Times New Roman"/>
                        <a:cs typeface="Arial" pitchFamily="34" charset="0"/>
                      </a:endParaRPr>
                    </a:p>
                  </a:txBody>
                  <a:tcPr marL="58358" marR="58358"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5237</a:t>
                      </a:r>
                      <a:endParaRPr lang="en-CA" sz="1400" dirty="0">
                        <a:solidFill>
                          <a:schemeClr val="tx1"/>
                        </a:solidFill>
                        <a:effectLst/>
                        <a:latin typeface="Arial" pitchFamily="34" charset="0"/>
                        <a:ea typeface="Times New Roman"/>
                        <a:cs typeface="Arial" pitchFamily="34" charset="0"/>
                      </a:endParaRPr>
                    </a:p>
                  </a:txBody>
                  <a:tcPr marL="58358" marR="58358"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2301</a:t>
                      </a:r>
                      <a:endParaRPr lang="en-CA" sz="1400" dirty="0">
                        <a:solidFill>
                          <a:srgbClr val="FF0000"/>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76224">
                <a:tc rowSpan="2">
                  <a:txBody>
                    <a:bodyPr/>
                    <a:lstStyle/>
                    <a:p>
                      <a:pPr algn="ctr">
                        <a:spcAft>
                          <a:spcPts val="0"/>
                        </a:spcAft>
                      </a:pPr>
                      <a:r>
                        <a:rPr lang="en-CA" sz="1400" dirty="0" smtClean="0">
                          <a:effectLst/>
                          <a:latin typeface="Arial" pitchFamily="34" charset="0"/>
                          <a:cs typeface="Arial" pitchFamily="34" charset="0"/>
                        </a:rPr>
                        <a:t>Import</a:t>
                      </a:r>
                      <a:r>
                        <a:rPr lang="en-CA" sz="1400" baseline="0" dirty="0">
                          <a:effectLst/>
                          <a:latin typeface="Arial" pitchFamily="34" charset="0"/>
                          <a:cs typeface="Arial" pitchFamily="34" charset="0"/>
                        </a:rPr>
                        <a:t> </a:t>
                      </a:r>
                      <a:r>
                        <a:rPr lang="en-CA" sz="1400" dirty="0" smtClean="0">
                          <a:effectLst/>
                          <a:latin typeface="Arial" pitchFamily="34" charset="0"/>
                          <a:cs typeface="Arial" pitchFamily="34" charset="0"/>
                        </a:rPr>
                        <a:t>Permits</a:t>
                      </a:r>
                      <a:endParaRPr lang="en-CA" sz="1400" dirty="0">
                        <a:effectLst/>
                        <a:latin typeface="Arial" pitchFamily="34" charset="0"/>
                        <a:ea typeface="Times New Roman"/>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1400" dirty="0" smtClean="0">
                          <a:effectLst/>
                          <a:latin typeface="Arial" pitchFamily="34" charset="0"/>
                          <a:cs typeface="Arial" pitchFamily="34" charset="0"/>
                        </a:rPr>
                        <a:t>Annual</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effectLst/>
                          <a:latin typeface="Arial" pitchFamily="34" charset="0"/>
                          <a:ea typeface="Times New Roman"/>
                          <a:cs typeface="Arial" pitchFamily="34" charset="0"/>
                        </a:rPr>
                        <a:t>304</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309</a:t>
                      </a:r>
                      <a:endParaRPr lang="en-CA" sz="1400" dirty="0">
                        <a:solidFill>
                          <a:srgbClr val="FF0000"/>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4"/>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pPr>
                      <a:r>
                        <a:rPr lang="en-CA" sz="1400" dirty="0" smtClean="0">
                          <a:effectLst/>
                          <a:latin typeface="Arial" pitchFamily="34" charset="0"/>
                          <a:ea typeface="+mn-ea"/>
                          <a:cs typeface="Arial" pitchFamily="34" charset="0"/>
                        </a:rPr>
                        <a:t>Single</a:t>
                      </a:r>
                      <a:r>
                        <a:rPr lang="en-CA" sz="1400" baseline="0" dirty="0" smtClean="0">
                          <a:effectLst/>
                          <a:latin typeface="Arial" pitchFamily="34" charset="0"/>
                          <a:ea typeface="+mn-ea"/>
                          <a:cs typeface="Arial" pitchFamily="34" charset="0"/>
                        </a:rPr>
                        <a:t> Use</a:t>
                      </a:r>
                      <a:endParaRPr lang="en-CA" sz="1400" dirty="0">
                        <a:effectLst/>
                        <a:latin typeface="Arial" pitchFamily="34" charset="0"/>
                        <a:ea typeface="Times New Roman"/>
                        <a:cs typeface="Arial" pitchFamily="34" charset="0"/>
                      </a:endParaRPr>
                    </a:p>
                  </a:txBody>
                  <a:tcPr marL="58358" marR="58358"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effectLst/>
                          <a:latin typeface="Arial" pitchFamily="34" charset="0"/>
                          <a:ea typeface="Times New Roman"/>
                          <a:cs typeface="Arial" pitchFamily="34" charset="0"/>
                        </a:rPr>
                        <a:t>59</a:t>
                      </a:r>
                      <a:endParaRPr lang="en-CA" sz="1400" dirty="0">
                        <a:effectLst/>
                        <a:latin typeface="Arial" pitchFamily="34" charset="0"/>
                        <a:ea typeface="Times New Roman"/>
                        <a:cs typeface="Arial" pitchFamily="34" charset="0"/>
                      </a:endParaRPr>
                    </a:p>
                  </a:txBody>
                  <a:tcPr marL="58358" marR="58358"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96</a:t>
                      </a:r>
                      <a:endParaRPr lang="en-CA" sz="1400" dirty="0">
                        <a:solidFill>
                          <a:srgbClr val="FF0000"/>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76224">
                <a:tc rowSpan="2">
                  <a:txBody>
                    <a:bodyPr/>
                    <a:lstStyle/>
                    <a:p>
                      <a:pPr algn="ctr">
                        <a:spcAft>
                          <a:spcPts val="0"/>
                        </a:spcAft>
                      </a:pPr>
                      <a:r>
                        <a:rPr lang="en-CA" sz="1400" dirty="0" smtClean="0">
                          <a:effectLst/>
                          <a:latin typeface="Arial" pitchFamily="34" charset="0"/>
                          <a:ea typeface="Times New Roman"/>
                          <a:cs typeface="Arial" pitchFamily="34" charset="0"/>
                        </a:rPr>
                        <a:t>Restricted Components</a:t>
                      </a:r>
                      <a:endParaRPr lang="en-CA" sz="1400" dirty="0">
                        <a:effectLst/>
                        <a:latin typeface="Arial" pitchFamily="34" charset="0"/>
                        <a:ea typeface="Times New Roman"/>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1400" dirty="0" smtClean="0">
                          <a:effectLst/>
                          <a:latin typeface="Arial" pitchFamily="34" charset="0"/>
                          <a:ea typeface="Times New Roman"/>
                          <a:cs typeface="Arial" pitchFamily="34" charset="0"/>
                        </a:rPr>
                        <a:t>Sites</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en-CA" sz="1400" dirty="0" smtClean="0">
                          <a:effectLst/>
                          <a:latin typeface="Arial" pitchFamily="34" charset="0"/>
                          <a:ea typeface="Times New Roman"/>
                          <a:cs typeface="Arial" pitchFamily="34" charset="0"/>
                        </a:rPr>
                        <a:t>2085</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2180</a:t>
                      </a:r>
                      <a:endParaRPr lang="en-CA" sz="1400" dirty="0">
                        <a:solidFill>
                          <a:srgbClr val="FF0000"/>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6"/>
                  </a:ext>
                </a:extLst>
              </a:tr>
              <a:tr h="276224">
                <a:tc vMerge="1">
                  <a:txBody>
                    <a:bodyPr/>
                    <a:lstStyle/>
                    <a:p>
                      <a:pPr algn="ctr">
                        <a:spcAft>
                          <a:spcPts val="0"/>
                        </a:spcAft>
                      </a:pPr>
                      <a:endParaRPr lang="en-CA" sz="1400" dirty="0">
                        <a:effectLst/>
                        <a:latin typeface="Arial" pitchFamily="34" charset="0"/>
                        <a:ea typeface="Times New Roman"/>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1400" dirty="0" smtClean="0">
                          <a:effectLst/>
                          <a:latin typeface="Arial" pitchFamily="34" charset="0"/>
                          <a:ea typeface="Times New Roman"/>
                          <a:cs typeface="Arial" pitchFamily="34" charset="0"/>
                        </a:rPr>
                        <a:t>Sellers</a:t>
                      </a:r>
                      <a:endParaRPr lang="en-CA" sz="1400" dirty="0">
                        <a:effectLst/>
                        <a:latin typeface="Arial" pitchFamily="34" charset="0"/>
                        <a:ea typeface="Times New Roman"/>
                        <a:cs typeface="Arial" pitchFamily="34" charset="0"/>
                      </a:endParaRPr>
                    </a:p>
                  </a:txBody>
                  <a:tcPr marL="58358" marR="58358" marT="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effectLst/>
                          <a:latin typeface="Arial" pitchFamily="34" charset="0"/>
                          <a:ea typeface="Times New Roman"/>
                          <a:cs typeface="Arial" pitchFamily="34" charset="0"/>
                        </a:rPr>
                        <a:t>1591</a:t>
                      </a:r>
                      <a:endParaRPr lang="en-CA" sz="1400" dirty="0">
                        <a:effectLst/>
                        <a:latin typeface="Arial" pitchFamily="34" charset="0"/>
                        <a:ea typeface="Times New Roman"/>
                        <a:cs typeface="Arial" pitchFamily="34" charset="0"/>
                      </a:endParaRPr>
                    </a:p>
                  </a:txBody>
                  <a:tcPr marL="58358" marR="58358" marT="0"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1686</a:t>
                      </a:r>
                      <a:endParaRPr lang="en-CA" sz="1400" dirty="0">
                        <a:solidFill>
                          <a:srgbClr val="FF0000"/>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276224">
                <a:tc>
                  <a:txBody>
                    <a:bodyPr/>
                    <a:lstStyle/>
                    <a:p>
                      <a:pPr algn="ctr">
                        <a:spcAft>
                          <a:spcPts val="0"/>
                        </a:spcAft>
                      </a:pPr>
                      <a:r>
                        <a:rPr lang="en-CA" sz="1400" dirty="0" smtClean="0">
                          <a:effectLst/>
                          <a:latin typeface="Arial" pitchFamily="34" charset="0"/>
                          <a:cs typeface="Arial" pitchFamily="34" charset="0"/>
                        </a:rPr>
                        <a:t>Mobile</a:t>
                      </a:r>
                      <a:r>
                        <a:rPr lang="en-CA" sz="1400" baseline="0" dirty="0" smtClean="0">
                          <a:effectLst/>
                          <a:latin typeface="Arial" pitchFamily="34" charset="0"/>
                          <a:cs typeface="Arial" pitchFamily="34" charset="0"/>
                        </a:rPr>
                        <a:t> Process Units</a:t>
                      </a:r>
                      <a:endParaRPr lang="en-CA" sz="1400" dirty="0">
                        <a:effectLst/>
                        <a:latin typeface="Arial" pitchFamily="34" charset="0"/>
                        <a:ea typeface="Times New Roman"/>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CA" sz="1400" dirty="0">
                          <a:effectLst/>
                          <a:latin typeface="Arial" pitchFamily="34" charset="0"/>
                          <a:cs typeface="Arial" pitchFamily="34" charset="0"/>
                        </a:rPr>
                        <a:t>Active </a:t>
                      </a:r>
                      <a:r>
                        <a:rPr lang="en-CA" sz="1400" dirty="0" smtClean="0">
                          <a:effectLst/>
                          <a:latin typeface="Arial" pitchFamily="34" charset="0"/>
                          <a:cs typeface="Arial" pitchFamily="34" charset="0"/>
                        </a:rPr>
                        <a:t>and</a:t>
                      </a:r>
                      <a:r>
                        <a:rPr lang="en-CA" sz="1400" baseline="0" dirty="0" smtClean="0">
                          <a:effectLst/>
                          <a:latin typeface="Arial" pitchFamily="34" charset="0"/>
                          <a:cs typeface="Arial" pitchFamily="34" charset="0"/>
                        </a:rPr>
                        <a:t> in</a:t>
                      </a:r>
                      <a:r>
                        <a:rPr lang="en-CA" sz="1400" dirty="0" smtClean="0">
                          <a:effectLst/>
                          <a:latin typeface="Arial" pitchFamily="34" charset="0"/>
                          <a:cs typeface="Arial" pitchFamily="34" charset="0"/>
                        </a:rPr>
                        <a:t> </a:t>
                      </a:r>
                      <a:r>
                        <a:rPr lang="en-CA" sz="1400" dirty="0">
                          <a:effectLst/>
                          <a:latin typeface="Arial" pitchFamily="34" charset="0"/>
                          <a:cs typeface="Arial" pitchFamily="34" charset="0"/>
                        </a:rPr>
                        <a:t>operation</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effectLst/>
                          <a:latin typeface="Arial" pitchFamily="34" charset="0"/>
                          <a:ea typeface="Times New Roman"/>
                          <a:cs typeface="Arial" pitchFamily="34" charset="0"/>
                        </a:rPr>
                        <a:t>234</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230</a:t>
                      </a:r>
                      <a:endParaRPr lang="en-CA" sz="1400" dirty="0">
                        <a:solidFill>
                          <a:srgbClr val="FF0000"/>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276224">
                <a:tc rowSpan="9">
                  <a:txBody>
                    <a:bodyPr/>
                    <a:lstStyle/>
                    <a:p>
                      <a:pPr algn="ctr">
                        <a:spcAft>
                          <a:spcPts val="0"/>
                        </a:spcAft>
                      </a:pPr>
                      <a:r>
                        <a:rPr lang="en-CA" sz="1400" dirty="0" smtClean="0">
                          <a:effectLst/>
                          <a:latin typeface="Arial" pitchFamily="34" charset="0"/>
                          <a:cs typeface="Arial" pitchFamily="34" charset="0"/>
                        </a:rPr>
                        <a:t>Licences</a:t>
                      </a:r>
                      <a:endParaRPr lang="en-CA" sz="1400" dirty="0">
                        <a:effectLst/>
                        <a:latin typeface="Arial" pitchFamily="34" charset="0"/>
                        <a:ea typeface="Times New Roman"/>
                        <a:cs typeface="Arial" pitchFamily="34" charset="0"/>
                      </a:endParaRPr>
                    </a:p>
                  </a:txBody>
                  <a:tcPr marL="58358" marR="58358"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574675" algn="l"/>
                        </a:tabLst>
                      </a:pPr>
                      <a:r>
                        <a:rPr lang="en-CA" sz="1400" dirty="0" smtClean="0">
                          <a:effectLst/>
                          <a:latin typeface="Arial" pitchFamily="34" charset="0"/>
                          <a:cs typeface="Arial" pitchFamily="34" charset="0"/>
                        </a:rPr>
                        <a:t>F&amp;S </a:t>
                      </a:r>
                      <a:r>
                        <a:rPr lang="en-CA" sz="1400" dirty="0">
                          <a:effectLst/>
                          <a:latin typeface="Arial" pitchFamily="34" charset="0"/>
                          <a:cs typeface="Arial" pitchFamily="34" charset="0"/>
                        </a:rPr>
                        <a:t>- </a:t>
                      </a:r>
                      <a:r>
                        <a:rPr lang="en-CA" sz="1400" dirty="0" smtClean="0">
                          <a:effectLst/>
                          <a:latin typeface="Arial" pitchFamily="34" charset="0"/>
                          <a:cs typeface="Arial" pitchFamily="34" charset="0"/>
                        </a:rPr>
                        <a:t>  Factory &amp; Satellite, Bulk </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effectLst/>
                          <a:latin typeface="Arial" pitchFamily="34" charset="0"/>
                          <a:ea typeface="Times New Roman"/>
                          <a:cs typeface="Arial" pitchFamily="34" charset="0"/>
                        </a:rPr>
                        <a:t>160</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156</a:t>
                      </a:r>
                      <a:endParaRPr lang="en-CA" sz="1400" dirty="0">
                        <a:solidFill>
                          <a:srgbClr val="FF0000"/>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9"/>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marL="0" marR="0" indent="0" algn="l" defTabSz="457200" rtl="0" eaLnBrk="1" fontAlgn="auto" latinLnBrk="0" hangingPunct="1">
                        <a:lnSpc>
                          <a:spcPct val="100000"/>
                        </a:lnSpc>
                        <a:spcBef>
                          <a:spcPts val="0"/>
                        </a:spcBef>
                        <a:spcAft>
                          <a:spcPts val="0"/>
                        </a:spcAft>
                        <a:buClrTx/>
                        <a:buSzTx/>
                        <a:buFontTx/>
                        <a:buNone/>
                        <a:tabLst>
                          <a:tab pos="574675" algn="l"/>
                        </a:tabLst>
                        <a:defRPr/>
                      </a:pPr>
                      <a:r>
                        <a:rPr lang="en-CA" sz="1400" dirty="0" smtClean="0">
                          <a:effectLst/>
                          <a:latin typeface="Arial" pitchFamily="34" charset="0"/>
                          <a:cs typeface="Arial" pitchFamily="34" charset="0"/>
                        </a:rPr>
                        <a:t>F&amp;C -   Factory &amp; Certificate,</a:t>
                      </a:r>
                      <a:r>
                        <a:rPr lang="en-CA" sz="1400" baseline="0" dirty="0" smtClean="0">
                          <a:effectLst/>
                          <a:latin typeface="Arial" pitchFamily="34" charset="0"/>
                          <a:cs typeface="Arial" pitchFamily="34" charset="0"/>
                        </a:rPr>
                        <a:t> Other</a:t>
                      </a:r>
                      <a:endParaRPr lang="en-CA" sz="1400" dirty="0" smtClean="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75</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93</a:t>
                      </a:r>
                      <a:endParaRPr lang="en-CA" sz="1400" dirty="0">
                        <a:solidFill>
                          <a:srgbClr val="FF0000"/>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0"/>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tabLst>
                          <a:tab pos="574675" algn="l"/>
                        </a:tabLst>
                      </a:pPr>
                      <a:r>
                        <a:rPr lang="en-CA" sz="1400" dirty="0" smtClean="0">
                          <a:effectLst/>
                          <a:latin typeface="Arial" pitchFamily="34" charset="0"/>
                          <a:cs typeface="Arial" pitchFamily="34" charset="0"/>
                        </a:rPr>
                        <a:t>F/PE -  Factory</a:t>
                      </a:r>
                      <a:r>
                        <a:rPr lang="en-CA" sz="1400" baseline="0" dirty="0" smtClean="0">
                          <a:effectLst/>
                          <a:latin typeface="Arial" pitchFamily="34" charset="0"/>
                          <a:cs typeface="Arial" pitchFamily="34" charset="0"/>
                        </a:rPr>
                        <a:t>, Perforators</a:t>
                      </a:r>
                      <a:r>
                        <a:rPr lang="en-CA" sz="1400" dirty="0" smtClean="0">
                          <a:effectLst/>
                          <a:latin typeface="Arial" pitchFamily="34" charset="0"/>
                          <a:cs typeface="Arial" pitchFamily="34" charset="0"/>
                        </a:rPr>
                        <a:t> </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r>
                        <a:rPr lang="en-CA" sz="1400" dirty="0" smtClean="0">
                          <a:latin typeface="Arial" pitchFamily="34" charset="0"/>
                          <a:cs typeface="Arial" pitchFamily="34" charset="0"/>
                        </a:rPr>
                        <a:t>60</a:t>
                      </a:r>
                      <a:endParaRPr lang="en-CA" sz="1400" dirty="0">
                        <a:latin typeface="Arial" pitchFamily="34" charset="0"/>
                        <a:cs typeface="Arial" pitchFamily="34" charset="0"/>
                      </a:endParaRPr>
                    </a:p>
                  </a:txBody>
                  <a:tcPr marL="58358" marR="58358" marT="0" marB="0" anchor="b"/>
                </a:tc>
                <a:tc>
                  <a:txBody>
                    <a:bodyPr/>
                    <a:lstStyle/>
                    <a:p>
                      <a:pPr algn="r"/>
                      <a:r>
                        <a:rPr lang="en-CA" sz="1400" dirty="0" smtClean="0">
                          <a:solidFill>
                            <a:srgbClr val="FF0000"/>
                          </a:solidFill>
                          <a:latin typeface="Arial" pitchFamily="34" charset="0"/>
                          <a:cs typeface="Arial" pitchFamily="34" charset="0"/>
                        </a:rPr>
                        <a:t>64</a:t>
                      </a:r>
                      <a:endParaRPr lang="en-CA" sz="1400" dirty="0">
                        <a:solidFill>
                          <a:srgbClr val="FF0000"/>
                        </a:solidFill>
                        <a:latin typeface="Arial" pitchFamily="34" charset="0"/>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1"/>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tabLst>
                          <a:tab pos="574675" algn="l"/>
                        </a:tabLst>
                      </a:pPr>
                      <a:r>
                        <a:rPr lang="en-CA" sz="1400" dirty="0">
                          <a:effectLst/>
                          <a:latin typeface="Arial" pitchFamily="34" charset="0"/>
                          <a:cs typeface="Arial" pitchFamily="34" charset="0"/>
                        </a:rPr>
                        <a:t>V - </a:t>
                      </a:r>
                      <a:r>
                        <a:rPr lang="en-CA" sz="1400" dirty="0" smtClean="0">
                          <a:effectLst/>
                          <a:latin typeface="Arial" pitchFamily="34" charset="0"/>
                          <a:cs typeface="Arial" pitchFamily="34" charset="0"/>
                        </a:rPr>
                        <a:t>      Magazine, Vendor</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101</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103</a:t>
                      </a:r>
                      <a:endParaRPr lang="en-CA" sz="1400" dirty="0">
                        <a:solidFill>
                          <a:srgbClr val="FF0000"/>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2"/>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tabLst>
                          <a:tab pos="574675" algn="l"/>
                        </a:tabLst>
                      </a:pPr>
                      <a:r>
                        <a:rPr lang="en-CA" sz="1400" dirty="0">
                          <a:effectLst/>
                          <a:latin typeface="Arial" pitchFamily="34" charset="0"/>
                          <a:cs typeface="Arial" pitchFamily="34" charset="0"/>
                        </a:rPr>
                        <a:t>U - </a:t>
                      </a:r>
                      <a:r>
                        <a:rPr lang="en-CA" sz="1400" dirty="0" smtClean="0">
                          <a:effectLst/>
                          <a:latin typeface="Arial" pitchFamily="34" charset="0"/>
                          <a:cs typeface="Arial" pitchFamily="34" charset="0"/>
                        </a:rPr>
                        <a:t>      </a:t>
                      </a:r>
                      <a:r>
                        <a:rPr lang="en-CA" sz="1400" baseline="0" dirty="0" smtClean="0">
                          <a:effectLst/>
                          <a:latin typeface="Arial" pitchFamily="34" charset="0"/>
                          <a:cs typeface="Arial" pitchFamily="34" charset="0"/>
                        </a:rPr>
                        <a:t>Magazine, User</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765</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766</a:t>
                      </a:r>
                      <a:endParaRPr lang="en-CA" sz="1400" dirty="0">
                        <a:solidFill>
                          <a:srgbClr val="FF0000"/>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3"/>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tabLst>
                          <a:tab pos="574675" algn="l"/>
                        </a:tabLst>
                      </a:pPr>
                      <a:r>
                        <a:rPr lang="fr-CA" sz="1400" dirty="0">
                          <a:effectLst/>
                          <a:latin typeface="Arial" pitchFamily="34" charset="0"/>
                          <a:cs typeface="Arial" pitchFamily="34" charset="0"/>
                        </a:rPr>
                        <a:t>U/Z - </a:t>
                      </a:r>
                      <a:r>
                        <a:rPr lang="fr-CA" sz="1400" dirty="0" smtClean="0">
                          <a:effectLst/>
                          <a:latin typeface="Arial" pitchFamily="34" charset="0"/>
                          <a:cs typeface="Arial" pitchFamily="34" charset="0"/>
                        </a:rPr>
                        <a:t> </a:t>
                      </a:r>
                      <a:r>
                        <a:rPr lang="fr-CA" sz="1400" baseline="0" dirty="0" smtClean="0">
                          <a:effectLst/>
                          <a:latin typeface="Arial" pitchFamily="34" charset="0"/>
                          <a:cs typeface="Arial" pitchFamily="34" charset="0"/>
                        </a:rPr>
                        <a:t>  </a:t>
                      </a:r>
                      <a:r>
                        <a:rPr lang="fr-CA" sz="1400" dirty="0" smtClean="0">
                          <a:effectLst/>
                          <a:latin typeface="Arial" pitchFamily="34" charset="0"/>
                          <a:cs typeface="Arial" pitchFamily="34" charset="0"/>
                        </a:rPr>
                        <a:t>Magazine, User – </a:t>
                      </a:r>
                      <a:r>
                        <a:rPr lang="fr-CA" sz="1400" dirty="0">
                          <a:effectLst/>
                          <a:latin typeface="Arial" pitchFamily="34" charset="0"/>
                          <a:cs typeface="Arial" pitchFamily="34" charset="0"/>
                        </a:rPr>
                        <a:t>Zone</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283</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316</a:t>
                      </a:r>
                      <a:endParaRPr lang="en-CA" sz="1400" dirty="0">
                        <a:solidFill>
                          <a:srgbClr val="FF0000"/>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4"/>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tabLst>
                          <a:tab pos="574675" algn="l"/>
                        </a:tabLst>
                      </a:pPr>
                      <a:r>
                        <a:rPr lang="en-CA" sz="1400" dirty="0">
                          <a:effectLst/>
                          <a:latin typeface="Arial" pitchFamily="34" charset="0"/>
                          <a:cs typeface="Arial" pitchFamily="34" charset="0"/>
                        </a:rPr>
                        <a:t>P </a:t>
                      </a:r>
                      <a:r>
                        <a:rPr lang="en-CA" sz="1400" dirty="0" smtClean="0">
                          <a:effectLst/>
                          <a:latin typeface="Arial" pitchFamily="34" charset="0"/>
                          <a:cs typeface="Arial" pitchFamily="34" charset="0"/>
                        </a:rPr>
                        <a:t>-       </a:t>
                      </a:r>
                      <a:r>
                        <a:rPr lang="en-CA" sz="1400" baseline="0" dirty="0" smtClean="0">
                          <a:effectLst/>
                          <a:latin typeface="Arial" pitchFamily="34" charset="0"/>
                          <a:cs typeface="Arial" pitchFamily="34" charset="0"/>
                        </a:rPr>
                        <a:t>Magazine, Propellant</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277</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269</a:t>
                      </a:r>
                      <a:endParaRPr lang="en-CA" sz="1400" dirty="0">
                        <a:solidFill>
                          <a:srgbClr val="FF0000"/>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5"/>
                  </a:ext>
                </a:extLst>
              </a:tr>
              <a:tr h="276224">
                <a:tc vMerge="1">
                  <a:txBody>
                    <a:bodyPr/>
                    <a:lstStyle/>
                    <a:p>
                      <a:pPr>
                        <a:spcAft>
                          <a:spcPts val="0"/>
                        </a:spcAft>
                      </a:pPr>
                      <a:endParaRPr lang="en-CA" sz="1400" dirty="0">
                        <a:effectLst/>
                        <a:latin typeface="Arial" pitchFamily="34" charset="0"/>
                        <a:ea typeface="Times New Roman"/>
                        <a:cs typeface="Arial" pitchFamily="34" charset="0"/>
                      </a:endParaRPr>
                    </a:p>
                  </a:txBody>
                  <a:tcPr marL="58358" marR="58358" marT="0" marB="0" anchor="b"/>
                </a:tc>
                <a:tc>
                  <a:txBody>
                    <a:bodyPr/>
                    <a:lstStyle/>
                    <a:p>
                      <a:pPr>
                        <a:spcAft>
                          <a:spcPts val="0"/>
                        </a:spcAft>
                        <a:tabLst>
                          <a:tab pos="574675" algn="l"/>
                        </a:tabLst>
                      </a:pPr>
                      <a:r>
                        <a:rPr lang="en-CA" sz="1400" dirty="0">
                          <a:effectLst/>
                          <a:latin typeface="Arial" pitchFamily="34" charset="0"/>
                          <a:cs typeface="Arial" pitchFamily="34" charset="0"/>
                        </a:rPr>
                        <a:t>X - </a:t>
                      </a:r>
                      <a:r>
                        <a:rPr lang="en-CA" sz="1400" baseline="0" dirty="0" smtClean="0">
                          <a:effectLst/>
                          <a:latin typeface="Arial" pitchFamily="34" charset="0"/>
                          <a:cs typeface="Arial" pitchFamily="34" charset="0"/>
                        </a:rPr>
                        <a:t>      Magazine, Fireworks</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117</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120</a:t>
                      </a:r>
                      <a:endParaRPr lang="en-CA" sz="1400" dirty="0">
                        <a:solidFill>
                          <a:srgbClr val="FF0000"/>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6"/>
                  </a:ext>
                </a:extLst>
              </a:tr>
              <a:tr h="276224">
                <a:tc vMerge="1">
                  <a:txBody>
                    <a:bodyPr/>
                    <a:lstStyle/>
                    <a:p>
                      <a:pPr algn="ctr">
                        <a:spcAft>
                          <a:spcPts val="0"/>
                        </a:spcAft>
                      </a:pPr>
                      <a:endParaRPr lang="en-CA" sz="1400" dirty="0">
                        <a:effectLst/>
                        <a:latin typeface="Arial" pitchFamily="34" charset="0"/>
                        <a:ea typeface="Times New Roman"/>
                        <a:cs typeface="Arial" pitchFamily="34" charset="0"/>
                      </a:endParaRPr>
                    </a:p>
                  </a:txBody>
                  <a:tcPr marL="58358" marR="58358" marT="0" marB="0" anchor="ctr"/>
                </a:tc>
                <a:tc>
                  <a:txBody>
                    <a:bodyPr/>
                    <a:lstStyle/>
                    <a:p>
                      <a:pPr algn="r">
                        <a:spcAft>
                          <a:spcPts val="0"/>
                        </a:spcAft>
                      </a:pPr>
                      <a:r>
                        <a:rPr lang="en-CA" sz="1500" b="1" u="sng" dirty="0">
                          <a:effectLst/>
                          <a:latin typeface="Arial" pitchFamily="34" charset="0"/>
                          <a:cs typeface="Arial" pitchFamily="34" charset="0"/>
                        </a:rPr>
                        <a:t> </a:t>
                      </a:r>
                      <a:r>
                        <a:rPr lang="en-CA" sz="1500" b="1" u="sng" dirty="0" smtClean="0">
                          <a:effectLst/>
                          <a:latin typeface="Arial" pitchFamily="34" charset="0"/>
                          <a:cs typeface="Arial" pitchFamily="34" charset="0"/>
                        </a:rPr>
                        <a:t>TOTAL</a:t>
                      </a:r>
                      <a:endParaRPr lang="en-CA" sz="1500" b="1" u="sng" dirty="0">
                        <a:effectLst/>
                        <a:latin typeface="Arial" pitchFamily="34" charset="0"/>
                        <a:ea typeface="Times New Roman"/>
                        <a:cs typeface="Arial" pitchFamily="34" charset="0"/>
                      </a:endParaRPr>
                    </a:p>
                  </a:txBody>
                  <a:tcPr marL="58358" marR="58358"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500" b="1" u="sng" dirty="0" smtClean="0">
                          <a:effectLst/>
                          <a:latin typeface="Arial" pitchFamily="34" charset="0"/>
                          <a:ea typeface="Times New Roman"/>
                          <a:cs typeface="Arial" pitchFamily="34" charset="0"/>
                        </a:rPr>
                        <a:t>1838</a:t>
                      </a:r>
                      <a:endParaRPr lang="en-CA" sz="1500" b="1" u="sng" dirty="0">
                        <a:effectLst/>
                        <a:latin typeface="Arial" pitchFamily="34" charset="0"/>
                        <a:ea typeface="Times New Roman"/>
                        <a:cs typeface="Arial" pitchFamily="34" charset="0"/>
                      </a:endParaRPr>
                    </a:p>
                  </a:txBody>
                  <a:tcPr marL="58358" marR="58358" marT="0" marB="0" anchor="b">
                    <a:lnB w="12700" cap="flat" cmpd="sng" algn="ctr">
                      <a:solidFill>
                        <a:schemeClr val="tx1"/>
                      </a:solidFill>
                      <a:prstDash val="solid"/>
                      <a:round/>
                      <a:headEnd type="none" w="med" len="med"/>
                      <a:tailEnd type="none" w="med" len="med"/>
                    </a:lnB>
                  </a:tcPr>
                </a:tc>
                <a:tc>
                  <a:txBody>
                    <a:bodyPr/>
                    <a:lstStyle/>
                    <a:p>
                      <a:pPr algn="r">
                        <a:spcAft>
                          <a:spcPts val="0"/>
                        </a:spcAft>
                      </a:pPr>
                      <a:r>
                        <a:rPr lang="en-CA" sz="1500" b="1" u="sng" dirty="0" smtClean="0">
                          <a:solidFill>
                            <a:srgbClr val="FF0000"/>
                          </a:solidFill>
                          <a:effectLst/>
                          <a:latin typeface="Arial" pitchFamily="34" charset="0"/>
                          <a:ea typeface="Times New Roman"/>
                          <a:cs typeface="Arial" pitchFamily="34" charset="0"/>
                        </a:rPr>
                        <a:t>1887</a:t>
                      </a:r>
                      <a:endParaRPr lang="en-CA" sz="1500" b="1" u="sng" dirty="0">
                        <a:solidFill>
                          <a:srgbClr val="FF0000"/>
                        </a:solidFill>
                        <a:effectLst/>
                        <a:latin typeface="Arial" pitchFamily="34" charset="0"/>
                        <a:ea typeface="Times New Roman"/>
                        <a:cs typeface="Arial" pitchFamily="34" charset="0"/>
                      </a:endParaRPr>
                    </a:p>
                  </a:txBody>
                  <a:tcPr marL="58358" marR="58358"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7"/>
                  </a:ext>
                </a:extLst>
              </a:tr>
            </a:tbl>
          </a:graphicData>
        </a:graphic>
      </p:graphicFrame>
      <p:sp>
        <p:nvSpPr>
          <p:cNvPr id="2" name="Slide Number Placeholder 1"/>
          <p:cNvSpPr>
            <a:spLocks noGrp="1"/>
          </p:cNvSpPr>
          <p:nvPr>
            <p:ph type="sldNum" sz="quarter" idx="10"/>
          </p:nvPr>
        </p:nvSpPr>
        <p:spPr/>
        <p:txBody>
          <a:bodyPr/>
          <a:lstStyle/>
          <a:p>
            <a:pPr>
              <a:defRPr/>
            </a:pPr>
            <a:fld id="{2A21E440-03B8-49EF-9ED3-00F143AB75CE}" type="slidenum">
              <a:rPr lang="en-US" altLang="en-US" smtClean="0"/>
              <a:pPr>
                <a:defRPr/>
              </a:pPr>
              <a:t>55</a:t>
            </a:fld>
            <a:endParaRPr lang="en-US" alt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3"/>
          <p:cNvSpPr>
            <a:spLocks noChangeArrowheads="1"/>
          </p:cNvSpPr>
          <p:nvPr/>
        </p:nvSpPr>
        <p:spPr bwMode="auto">
          <a:xfrm>
            <a:off x="0" y="-466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endParaRPr lang="en-CA" altLang="en-US" sz="1800">
              <a:latin typeface="Arial" pitchFamily="34" charset="0"/>
            </a:endParaRPr>
          </a:p>
        </p:txBody>
      </p:sp>
      <p:sp>
        <p:nvSpPr>
          <p:cNvPr id="29699" name="Rectangle 889"/>
          <p:cNvSpPr>
            <a:spLocks noChangeArrowheads="1"/>
          </p:cNvSpPr>
          <p:nvPr/>
        </p:nvSpPr>
        <p:spPr bwMode="auto">
          <a:xfrm>
            <a:off x="0" y="7324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endParaRPr lang="en-CA" altLang="en-US" sz="1800">
              <a:latin typeface="Arial" pitchFamily="34" charset="0"/>
            </a:endParaRPr>
          </a:p>
        </p:txBody>
      </p:sp>
      <p:sp>
        <p:nvSpPr>
          <p:cNvPr id="29700" name="Rectangle 1019"/>
          <p:cNvSpPr>
            <a:spLocks noChangeArrowheads="1"/>
          </p:cNvSpPr>
          <p:nvPr/>
        </p:nvSpPr>
        <p:spPr bwMode="auto">
          <a:xfrm>
            <a:off x="0" y="66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endParaRPr lang="en-CA" altLang="en-US" sz="1800">
              <a:latin typeface="Arial" pitchFamily="34" charset="0"/>
            </a:endParaRPr>
          </a:p>
        </p:txBody>
      </p:sp>
      <p:sp>
        <p:nvSpPr>
          <p:cNvPr id="29761" name="Title 1"/>
          <p:cNvSpPr>
            <a:spLocks noGrp="1"/>
          </p:cNvSpPr>
          <p:nvPr>
            <p:ph type="title"/>
          </p:nvPr>
        </p:nvSpPr>
        <p:spPr>
          <a:xfrm>
            <a:off x="0" y="274638"/>
            <a:ext cx="9144000" cy="1143000"/>
          </a:xfrm>
        </p:spPr>
        <p:txBody>
          <a:bodyPr/>
          <a:lstStyle/>
          <a:p>
            <a:pPr algn="ctr"/>
            <a:r>
              <a:rPr lang="en-CA" altLang="en-US" sz="3200" smtClean="0"/>
              <a:t>ERD Statistics </a:t>
            </a:r>
            <a:r>
              <a:rPr lang="en-CA" altLang="en-US" sz="1700" smtClean="0">
                <a:solidFill>
                  <a:srgbClr val="D60093"/>
                </a:solidFill>
              </a:rPr>
              <a:t>Inspections</a:t>
            </a:r>
          </a:p>
        </p:txBody>
      </p:sp>
      <p:graphicFrame>
        <p:nvGraphicFramePr>
          <p:cNvPr id="7" name="Table 6"/>
          <p:cNvGraphicFramePr>
            <a:graphicFrameLocks noGrp="1"/>
          </p:cNvGraphicFramePr>
          <p:nvPr>
            <p:extLst>
              <p:ext uri="{D42A27DB-BD31-4B8C-83A1-F6EECF244321}">
                <p14:modId xmlns:p14="http://schemas.microsoft.com/office/powerpoint/2010/main" val="1867302140"/>
              </p:ext>
            </p:extLst>
          </p:nvPr>
        </p:nvGraphicFramePr>
        <p:xfrm>
          <a:off x="436563" y="1644650"/>
          <a:ext cx="8261350" cy="3636961"/>
        </p:xfrm>
        <a:graphic>
          <a:graphicData uri="http://schemas.openxmlformats.org/drawingml/2006/table">
            <a:tbl>
              <a:tblPr firstRow="1" firstCol="1" bandRow="1">
                <a:tableStyleId>{5C22544A-7EE6-4342-B048-85BDC9FD1C3A}</a:tableStyleId>
              </a:tblPr>
              <a:tblGrid>
                <a:gridCol w="1699373">
                  <a:extLst>
                    <a:ext uri="{9D8B030D-6E8A-4147-A177-3AD203B41FA5}">
                      <a16:colId xmlns:a16="http://schemas.microsoft.com/office/drawing/2014/main" xmlns="" val="20000"/>
                    </a:ext>
                  </a:extLst>
                </a:gridCol>
                <a:gridCol w="3985057">
                  <a:extLst>
                    <a:ext uri="{9D8B030D-6E8A-4147-A177-3AD203B41FA5}">
                      <a16:colId xmlns:a16="http://schemas.microsoft.com/office/drawing/2014/main" xmlns="" val="20001"/>
                    </a:ext>
                  </a:extLst>
                </a:gridCol>
                <a:gridCol w="1219707">
                  <a:extLst>
                    <a:ext uri="{9D8B030D-6E8A-4147-A177-3AD203B41FA5}">
                      <a16:colId xmlns:a16="http://schemas.microsoft.com/office/drawing/2014/main" xmlns="" val="20002"/>
                    </a:ext>
                  </a:extLst>
                </a:gridCol>
                <a:gridCol w="1357213">
                  <a:extLst>
                    <a:ext uri="{9D8B030D-6E8A-4147-A177-3AD203B41FA5}">
                      <a16:colId xmlns:a16="http://schemas.microsoft.com/office/drawing/2014/main" xmlns="" val="20003"/>
                    </a:ext>
                  </a:extLst>
                </a:gridCol>
              </a:tblGrid>
              <a:tr h="487712">
                <a:tc gridSpan="2">
                  <a:txBody>
                    <a:bodyPr/>
                    <a:lstStyle/>
                    <a:p>
                      <a:pPr algn="ctr">
                        <a:spcAft>
                          <a:spcPts val="0"/>
                        </a:spcAft>
                      </a:pPr>
                      <a:r>
                        <a:rPr lang="en-CA" sz="1600" dirty="0" smtClean="0">
                          <a:effectLst/>
                          <a:latin typeface="Arial" pitchFamily="34" charset="0"/>
                          <a:cs typeface="Arial" pitchFamily="34" charset="0"/>
                        </a:rPr>
                        <a:t>Inspections</a:t>
                      </a:r>
                      <a:endParaRPr lang="en-CA" sz="1600" dirty="0">
                        <a:effectLst/>
                        <a:latin typeface="Arial" pitchFamily="34"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a:txBody>
                    <a:bodyPr/>
                    <a:lstStyle/>
                    <a:p>
                      <a:pPr algn="ctr">
                        <a:spcAft>
                          <a:spcPts val="0"/>
                        </a:spcAft>
                      </a:pPr>
                      <a:r>
                        <a:rPr lang="en-CA" sz="1600" baseline="0" dirty="0" smtClean="0">
                          <a:effectLst/>
                          <a:latin typeface="Arial" pitchFamily="34" charset="0"/>
                          <a:ea typeface="+mn-ea"/>
                          <a:cs typeface="Arial" pitchFamily="34" charset="0"/>
                        </a:rPr>
                        <a:t>FY 16-17</a:t>
                      </a:r>
                    </a:p>
                  </a:txBody>
                  <a:tcPr marL="58358" marR="58358"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CA" sz="1600" baseline="0" dirty="0" smtClean="0">
                          <a:effectLst/>
                          <a:latin typeface="Arial" pitchFamily="34" charset="0"/>
                          <a:ea typeface="+mn-ea"/>
                          <a:cs typeface="Arial" pitchFamily="34" charset="0"/>
                        </a:rPr>
                        <a:t>FY 17-18</a:t>
                      </a:r>
                    </a:p>
                    <a:p>
                      <a:pPr algn="ctr">
                        <a:spcAft>
                          <a:spcPts val="0"/>
                        </a:spcAft>
                      </a:pPr>
                      <a:r>
                        <a:rPr lang="en-CA" sz="1600" baseline="0" dirty="0" smtClean="0">
                          <a:effectLst/>
                          <a:latin typeface="Arial" pitchFamily="34" charset="0"/>
                          <a:ea typeface="+mn-ea"/>
                          <a:cs typeface="Arial" pitchFamily="34" charset="0"/>
                        </a:rPr>
                        <a:t>Q1</a:t>
                      </a:r>
                    </a:p>
                  </a:txBody>
                  <a:tcPr marL="58358" marR="58358"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44729">
                <a:tc rowSpan="12">
                  <a:txBody>
                    <a:bodyPr/>
                    <a:lstStyle/>
                    <a:p>
                      <a:pPr algn="ctr">
                        <a:spcAft>
                          <a:spcPts val="0"/>
                        </a:spcAft>
                      </a:pPr>
                      <a:r>
                        <a:rPr lang="en-CA" sz="1400" dirty="0" smtClean="0">
                          <a:effectLst/>
                          <a:latin typeface="Arial" pitchFamily="34" charset="0"/>
                          <a:cs typeface="Arial" pitchFamily="34" charset="0"/>
                        </a:rPr>
                        <a:t>Inspections</a:t>
                      </a:r>
                      <a:br>
                        <a:rPr lang="en-CA" sz="1400" dirty="0" smtClean="0">
                          <a:effectLst/>
                          <a:latin typeface="Arial" pitchFamily="34" charset="0"/>
                          <a:cs typeface="Arial" pitchFamily="34" charset="0"/>
                        </a:rPr>
                      </a:br>
                      <a:r>
                        <a:rPr lang="en-CA" sz="1400" dirty="0" smtClean="0">
                          <a:effectLst/>
                          <a:latin typeface="Arial" pitchFamily="34" charset="0"/>
                          <a:cs typeface="Arial" pitchFamily="34" charset="0"/>
                        </a:rPr>
                        <a:t>by</a:t>
                      </a:r>
                      <a:r>
                        <a:rPr lang="en-CA" sz="1400" baseline="0" dirty="0" smtClean="0">
                          <a:effectLst/>
                          <a:latin typeface="Arial" pitchFamily="34" charset="0"/>
                          <a:cs typeface="Arial" pitchFamily="34" charset="0"/>
                        </a:rPr>
                        <a:t> activity</a:t>
                      </a: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tabLst>
                          <a:tab pos="574675" algn="l"/>
                        </a:tabLst>
                      </a:pPr>
                      <a:r>
                        <a:rPr lang="en-CA" sz="1400" dirty="0" smtClean="0">
                          <a:effectLst/>
                          <a:latin typeface="Arial" pitchFamily="34" charset="0"/>
                          <a:cs typeface="Arial" pitchFamily="34" charset="0"/>
                        </a:rPr>
                        <a:t>F&amp;S </a:t>
                      </a:r>
                      <a:r>
                        <a:rPr lang="en-CA" sz="1400" dirty="0">
                          <a:effectLst/>
                          <a:latin typeface="Arial" pitchFamily="34" charset="0"/>
                          <a:cs typeface="Arial" pitchFamily="34" charset="0"/>
                        </a:rPr>
                        <a:t>- </a:t>
                      </a:r>
                      <a:r>
                        <a:rPr lang="en-CA" sz="1400" dirty="0" smtClean="0">
                          <a:effectLst/>
                          <a:latin typeface="Arial" pitchFamily="34" charset="0"/>
                          <a:cs typeface="Arial" pitchFamily="34" charset="0"/>
                        </a:rPr>
                        <a:t>  Factory &amp; Satellite, Bulk </a:t>
                      </a:r>
                      <a:endParaRPr lang="en-CA" sz="1400" dirty="0">
                        <a:effectLst/>
                        <a:latin typeface="Arial" pitchFamily="34" charset="0"/>
                        <a:ea typeface="Times New Roman"/>
                        <a:cs typeface="Arial" pitchFamily="34" charset="0"/>
                      </a:endParaRPr>
                    </a:p>
                  </a:txBody>
                  <a:tcPr marL="58358" marR="58358"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effectLst/>
                          <a:latin typeface="Arial" pitchFamily="34" charset="0"/>
                          <a:ea typeface="Times New Roman"/>
                          <a:cs typeface="Arial" pitchFamily="34" charset="0"/>
                        </a:rPr>
                        <a:t>68</a:t>
                      </a:r>
                      <a:endParaRPr lang="en-CA" sz="1400" dirty="0">
                        <a:effectLst/>
                        <a:latin typeface="Arial" pitchFamily="34" charset="0"/>
                        <a:ea typeface="Times New Roman"/>
                        <a:cs typeface="Arial" pitchFamily="34"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18</a:t>
                      </a:r>
                      <a:endParaRPr lang="en-CA" sz="1400" dirty="0">
                        <a:solidFill>
                          <a:srgbClr val="FF0000"/>
                        </a:solidFill>
                        <a:effectLst/>
                        <a:latin typeface="Arial" pitchFamily="34" charset="0"/>
                        <a:ea typeface="Times New Roman"/>
                        <a:cs typeface="Arial" pitchFamily="34" charset="0"/>
                      </a:endParaRPr>
                    </a:p>
                  </a:txBody>
                  <a:tcPr marL="68580" marR="6858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244729">
                <a:tc vMerge="1">
                  <a:txBody>
                    <a:bodyPr/>
                    <a:lstStyle/>
                    <a:p>
                      <a:pPr>
                        <a:spcAft>
                          <a:spcPts val="0"/>
                        </a:spcAft>
                      </a:pPr>
                      <a:endParaRPr lang="en-CA" sz="1400" dirty="0">
                        <a:effectLst/>
                        <a:latin typeface="Arial" pitchFamily="34" charset="0"/>
                        <a:ea typeface="Times New Roman"/>
                        <a:cs typeface="Arial" pitchFamily="34" charset="0"/>
                      </a:endParaRPr>
                    </a:p>
                  </a:txBody>
                  <a:tcPr marL="68580" marR="68580" marT="0" marB="0" anchor="b"/>
                </a:tc>
                <a:tc>
                  <a:txBody>
                    <a:bodyPr/>
                    <a:lstStyle/>
                    <a:p>
                      <a:pPr marL="0" marR="0" indent="0" algn="l" defTabSz="457200" rtl="0" eaLnBrk="1" fontAlgn="auto" latinLnBrk="0" hangingPunct="1">
                        <a:lnSpc>
                          <a:spcPct val="100000"/>
                        </a:lnSpc>
                        <a:spcBef>
                          <a:spcPts val="0"/>
                        </a:spcBef>
                        <a:spcAft>
                          <a:spcPts val="0"/>
                        </a:spcAft>
                        <a:buClrTx/>
                        <a:buSzTx/>
                        <a:buFontTx/>
                        <a:buNone/>
                        <a:tabLst>
                          <a:tab pos="574675" algn="l"/>
                        </a:tabLst>
                        <a:defRPr/>
                      </a:pPr>
                      <a:r>
                        <a:rPr lang="en-CA" sz="1400" dirty="0" smtClean="0">
                          <a:effectLst/>
                          <a:latin typeface="Arial" pitchFamily="34" charset="0"/>
                          <a:cs typeface="Arial" pitchFamily="34" charset="0"/>
                        </a:rPr>
                        <a:t>F&amp;C -   Factory &amp; Certificate,</a:t>
                      </a:r>
                      <a:r>
                        <a:rPr lang="en-CA" sz="1400" baseline="0" dirty="0" smtClean="0">
                          <a:effectLst/>
                          <a:latin typeface="Arial" pitchFamily="34" charset="0"/>
                          <a:cs typeface="Arial" pitchFamily="34" charset="0"/>
                        </a:rPr>
                        <a:t> Other</a:t>
                      </a:r>
                      <a:endParaRPr lang="en-CA" sz="1400" dirty="0" smtClean="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19</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15</a:t>
                      </a:r>
                      <a:endParaRPr lang="en-CA" sz="1400" dirty="0">
                        <a:solidFill>
                          <a:srgbClr val="FF0000"/>
                        </a:solidFill>
                        <a:effectLst/>
                        <a:latin typeface="Arial" pitchFamily="34" charset="0"/>
                        <a:ea typeface="Times New Roman"/>
                        <a:cs typeface="Arial" pitchFamily="34" charset="0"/>
                      </a:endParaRPr>
                    </a:p>
                  </a:txBody>
                  <a:tcPr marL="68580" marR="6858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2"/>
                  </a:ext>
                </a:extLst>
              </a:tr>
              <a:tr h="244729">
                <a:tc vMerge="1">
                  <a:txBody>
                    <a:bodyPr/>
                    <a:lstStyle/>
                    <a:p>
                      <a:pPr>
                        <a:spcAft>
                          <a:spcPts val="0"/>
                        </a:spcAft>
                      </a:pPr>
                      <a:endParaRPr lang="en-CA" sz="1400" dirty="0">
                        <a:effectLst/>
                        <a:latin typeface="Arial" pitchFamily="34" charset="0"/>
                        <a:ea typeface="Times New Roman"/>
                        <a:cs typeface="Arial" pitchFamily="34" charset="0"/>
                      </a:endParaRPr>
                    </a:p>
                  </a:txBody>
                  <a:tcPr marL="68580" marR="68580" marT="0" marB="0" anchor="b"/>
                </a:tc>
                <a:tc>
                  <a:txBody>
                    <a:bodyPr/>
                    <a:lstStyle/>
                    <a:p>
                      <a:pPr>
                        <a:spcAft>
                          <a:spcPts val="0"/>
                        </a:spcAft>
                        <a:tabLst>
                          <a:tab pos="574675" algn="l"/>
                        </a:tabLst>
                      </a:pPr>
                      <a:r>
                        <a:rPr lang="en-CA" sz="1400" dirty="0" smtClean="0">
                          <a:effectLst/>
                          <a:latin typeface="Arial" pitchFamily="34" charset="0"/>
                          <a:cs typeface="Arial" pitchFamily="34" charset="0"/>
                        </a:rPr>
                        <a:t>F/PE -  Factory</a:t>
                      </a:r>
                      <a:r>
                        <a:rPr lang="en-CA" sz="1400" baseline="0" dirty="0" smtClean="0">
                          <a:effectLst/>
                          <a:latin typeface="Arial" pitchFamily="34" charset="0"/>
                          <a:cs typeface="Arial" pitchFamily="34" charset="0"/>
                        </a:rPr>
                        <a:t>, Perforators</a:t>
                      </a:r>
                      <a:r>
                        <a:rPr lang="en-CA" sz="1400" dirty="0" smtClean="0">
                          <a:effectLst/>
                          <a:latin typeface="Arial" pitchFamily="34" charset="0"/>
                          <a:cs typeface="Arial" pitchFamily="34" charset="0"/>
                        </a:rPr>
                        <a:t> </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44</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8</a:t>
                      </a:r>
                      <a:endParaRPr lang="en-CA" sz="1400" dirty="0">
                        <a:solidFill>
                          <a:srgbClr val="FF0000"/>
                        </a:solidFill>
                        <a:effectLst/>
                        <a:latin typeface="Arial" pitchFamily="34" charset="0"/>
                        <a:ea typeface="Times New Roman"/>
                        <a:cs typeface="Arial" pitchFamily="34" charset="0"/>
                      </a:endParaRPr>
                    </a:p>
                  </a:txBody>
                  <a:tcPr marL="68580" marR="6858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3"/>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spcAft>
                          <a:spcPts val="0"/>
                        </a:spcAft>
                        <a:tabLst>
                          <a:tab pos="627063" algn="l"/>
                        </a:tabLst>
                      </a:pPr>
                      <a:r>
                        <a:rPr lang="en-CA" sz="1400" dirty="0">
                          <a:effectLst/>
                          <a:latin typeface="Arial" pitchFamily="34" charset="0"/>
                          <a:cs typeface="Arial" pitchFamily="34" charset="0"/>
                        </a:rPr>
                        <a:t>V - </a:t>
                      </a:r>
                      <a:r>
                        <a:rPr lang="en-CA" sz="1400" dirty="0" smtClean="0">
                          <a:effectLst/>
                          <a:latin typeface="Arial" pitchFamily="34" charset="0"/>
                          <a:cs typeface="Arial" pitchFamily="34" charset="0"/>
                        </a:rPr>
                        <a:t>        Magazine, Vendor</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47</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18</a:t>
                      </a:r>
                      <a:endParaRPr lang="en-CA" sz="1400" dirty="0">
                        <a:solidFill>
                          <a:srgbClr val="FF0000"/>
                        </a:solidFill>
                        <a:effectLst/>
                        <a:latin typeface="Arial" pitchFamily="34" charset="0"/>
                        <a:ea typeface="Times New Roman"/>
                        <a:cs typeface="Arial" pitchFamily="34" charset="0"/>
                      </a:endParaRPr>
                    </a:p>
                  </a:txBody>
                  <a:tcPr marL="68580" marR="6858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4"/>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spcAft>
                          <a:spcPts val="0"/>
                        </a:spcAft>
                      </a:pPr>
                      <a:r>
                        <a:rPr lang="en-CA" sz="1400" dirty="0">
                          <a:effectLst/>
                          <a:latin typeface="Arial" pitchFamily="34" charset="0"/>
                          <a:cs typeface="Arial" pitchFamily="34" charset="0"/>
                        </a:rPr>
                        <a:t>U - </a:t>
                      </a:r>
                      <a:r>
                        <a:rPr lang="en-CA" sz="1400" dirty="0" smtClean="0">
                          <a:effectLst/>
                          <a:latin typeface="Arial" pitchFamily="34" charset="0"/>
                          <a:cs typeface="Arial" pitchFamily="34" charset="0"/>
                        </a:rPr>
                        <a:t>      </a:t>
                      </a:r>
                      <a:r>
                        <a:rPr lang="en-CA" sz="1400" baseline="0" dirty="0" smtClean="0">
                          <a:effectLst/>
                          <a:latin typeface="Arial" pitchFamily="34" charset="0"/>
                          <a:cs typeface="Arial" pitchFamily="34" charset="0"/>
                        </a:rPr>
                        <a:t>  Magazine, User</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234</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64</a:t>
                      </a:r>
                      <a:endParaRPr lang="en-CA" sz="1400" dirty="0">
                        <a:solidFill>
                          <a:srgbClr val="FF0000"/>
                        </a:solidFill>
                        <a:effectLst/>
                        <a:latin typeface="Arial" pitchFamily="34" charset="0"/>
                        <a:ea typeface="Times New Roman"/>
                        <a:cs typeface="Arial" pitchFamily="34" charset="0"/>
                      </a:endParaRPr>
                    </a:p>
                  </a:txBody>
                  <a:tcPr marL="68580" marR="6858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5"/>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spcAft>
                          <a:spcPts val="0"/>
                        </a:spcAft>
                      </a:pPr>
                      <a:r>
                        <a:rPr lang="fr-CA" sz="1400" dirty="0">
                          <a:effectLst/>
                          <a:latin typeface="Arial" pitchFamily="34" charset="0"/>
                          <a:cs typeface="Arial" pitchFamily="34" charset="0"/>
                        </a:rPr>
                        <a:t>U/Z - </a:t>
                      </a:r>
                      <a:r>
                        <a:rPr lang="fr-CA" sz="1400" dirty="0" smtClean="0">
                          <a:effectLst/>
                          <a:latin typeface="Arial" pitchFamily="34" charset="0"/>
                          <a:cs typeface="Arial" pitchFamily="34" charset="0"/>
                        </a:rPr>
                        <a:t>   </a:t>
                      </a:r>
                      <a:r>
                        <a:rPr lang="fr-CA" sz="1400" baseline="0" dirty="0" smtClean="0">
                          <a:effectLst/>
                          <a:latin typeface="Arial" pitchFamily="34" charset="0"/>
                          <a:cs typeface="Arial" pitchFamily="34" charset="0"/>
                        </a:rPr>
                        <a:t>  </a:t>
                      </a:r>
                      <a:r>
                        <a:rPr lang="fr-CA" sz="1400" dirty="0" smtClean="0">
                          <a:effectLst/>
                          <a:latin typeface="Arial" pitchFamily="34" charset="0"/>
                          <a:cs typeface="Arial" pitchFamily="34" charset="0"/>
                        </a:rPr>
                        <a:t>Magazine, User – </a:t>
                      </a:r>
                      <a:r>
                        <a:rPr lang="fr-CA" sz="1400" dirty="0">
                          <a:effectLst/>
                          <a:latin typeface="Arial" pitchFamily="34" charset="0"/>
                          <a:cs typeface="Arial" pitchFamily="34" charset="0"/>
                        </a:rPr>
                        <a:t>Zone</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52</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21</a:t>
                      </a:r>
                      <a:endParaRPr lang="en-CA" sz="1400" dirty="0">
                        <a:solidFill>
                          <a:srgbClr val="FF0000"/>
                        </a:solidFill>
                        <a:effectLst/>
                        <a:latin typeface="Arial" pitchFamily="34" charset="0"/>
                        <a:ea typeface="Times New Roman"/>
                        <a:cs typeface="Arial" pitchFamily="34" charset="0"/>
                      </a:endParaRPr>
                    </a:p>
                  </a:txBody>
                  <a:tcPr marL="68580" marR="6858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6"/>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spcAft>
                          <a:spcPts val="0"/>
                        </a:spcAft>
                      </a:pPr>
                      <a:r>
                        <a:rPr lang="en-CA" sz="1400" dirty="0">
                          <a:effectLst/>
                          <a:latin typeface="Arial" pitchFamily="34" charset="0"/>
                          <a:cs typeface="Arial" pitchFamily="34" charset="0"/>
                        </a:rPr>
                        <a:t>P - </a:t>
                      </a:r>
                      <a:r>
                        <a:rPr lang="en-CA" sz="1400" dirty="0" smtClean="0">
                          <a:effectLst/>
                          <a:latin typeface="Arial" pitchFamily="34" charset="0"/>
                          <a:cs typeface="Arial" pitchFamily="34" charset="0"/>
                        </a:rPr>
                        <a:t>       </a:t>
                      </a:r>
                      <a:r>
                        <a:rPr lang="en-CA" sz="1400" baseline="0" dirty="0" smtClean="0">
                          <a:effectLst/>
                          <a:latin typeface="Arial" pitchFamily="34" charset="0"/>
                          <a:cs typeface="Arial" pitchFamily="34" charset="0"/>
                        </a:rPr>
                        <a:t> Magazine, Propellant</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134</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39</a:t>
                      </a:r>
                      <a:endParaRPr lang="en-CA" sz="1400" dirty="0">
                        <a:solidFill>
                          <a:srgbClr val="FF0000"/>
                        </a:solidFill>
                        <a:effectLst/>
                        <a:latin typeface="Arial" pitchFamily="34" charset="0"/>
                        <a:ea typeface="Times New Roman"/>
                        <a:cs typeface="Arial" pitchFamily="34" charset="0"/>
                      </a:endParaRPr>
                    </a:p>
                  </a:txBody>
                  <a:tcPr marL="68580" marR="6858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7"/>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spcAft>
                          <a:spcPts val="0"/>
                        </a:spcAft>
                      </a:pPr>
                      <a:r>
                        <a:rPr lang="en-CA" sz="1400" dirty="0">
                          <a:effectLst/>
                          <a:latin typeface="Arial" pitchFamily="34" charset="0"/>
                          <a:cs typeface="Arial" pitchFamily="34" charset="0"/>
                        </a:rPr>
                        <a:t>X - </a:t>
                      </a:r>
                      <a:r>
                        <a:rPr lang="en-CA" sz="1400" baseline="0" dirty="0" smtClean="0">
                          <a:effectLst/>
                          <a:latin typeface="Arial" pitchFamily="34" charset="0"/>
                          <a:cs typeface="Arial" pitchFamily="34" charset="0"/>
                        </a:rPr>
                        <a:t>        Magazine, Fireworks</a:t>
                      </a:r>
                      <a:endParaRPr lang="en-CA" sz="1400" dirty="0">
                        <a:effectLst/>
                        <a:latin typeface="Arial" pitchFamily="34" charset="0"/>
                        <a:ea typeface="Times New Roman"/>
                        <a:cs typeface="Arial" pitchFamily="34" charset="0"/>
                      </a:endParaRPr>
                    </a:p>
                  </a:txBody>
                  <a:tcPr marL="58358" marR="58358" marT="0" marB="0" anchor="b"/>
                </a:tc>
                <a:tc>
                  <a:txBody>
                    <a:bodyPr/>
                    <a:lstStyle/>
                    <a:p>
                      <a:pPr algn="r">
                        <a:spcAft>
                          <a:spcPts val="0"/>
                        </a:spcAft>
                      </a:pPr>
                      <a:r>
                        <a:rPr lang="en-CA" sz="1400" dirty="0" smtClean="0">
                          <a:effectLst/>
                          <a:latin typeface="Arial" pitchFamily="34" charset="0"/>
                          <a:ea typeface="Times New Roman"/>
                          <a:cs typeface="Arial" pitchFamily="34" charset="0"/>
                        </a:rPr>
                        <a:t>48</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11</a:t>
                      </a:r>
                      <a:endParaRPr lang="en-CA" sz="1400" dirty="0">
                        <a:solidFill>
                          <a:srgbClr val="FF0000"/>
                        </a:solidFill>
                        <a:effectLst/>
                        <a:latin typeface="Arial" pitchFamily="34" charset="0"/>
                        <a:ea typeface="Times New Roman"/>
                        <a:cs typeface="Arial" pitchFamily="34" charset="0"/>
                      </a:endParaRPr>
                    </a:p>
                  </a:txBody>
                  <a:tcPr marL="68580" marR="6858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8"/>
                  </a:ext>
                </a:extLst>
              </a:tr>
              <a:tr h="244729">
                <a:tc vMerge="1">
                  <a:txBody>
                    <a:bodyPr/>
                    <a:lstStyle/>
                    <a:p>
                      <a:pPr>
                        <a:spcAft>
                          <a:spcPts val="0"/>
                        </a:spcAft>
                      </a:pPr>
                      <a:endParaRPr lang="en-CA" sz="1400" dirty="0">
                        <a:effectLst/>
                        <a:latin typeface="Arial" pitchFamily="34" charset="0"/>
                        <a:ea typeface="Times New Roman"/>
                        <a:cs typeface="Arial" pitchFamily="34" charset="0"/>
                      </a:endParaRPr>
                    </a:p>
                  </a:txBody>
                  <a:tcPr marL="68580" marR="68580" marT="0" marB="0" anchor="b"/>
                </a:tc>
                <a:tc>
                  <a:txBody>
                    <a:bodyPr/>
                    <a:lstStyle/>
                    <a:p>
                      <a:pPr>
                        <a:spcAft>
                          <a:spcPts val="0"/>
                        </a:spcAft>
                      </a:pPr>
                      <a:r>
                        <a:rPr lang="en-CA" sz="1400" dirty="0" smtClean="0">
                          <a:effectLst/>
                          <a:latin typeface="Arial" pitchFamily="34" charset="0"/>
                          <a:cs typeface="Arial" pitchFamily="34" charset="0"/>
                        </a:rPr>
                        <a:t>Restricted</a:t>
                      </a:r>
                      <a:r>
                        <a:rPr lang="en-CA" sz="1400" baseline="0" dirty="0" smtClean="0">
                          <a:effectLst/>
                          <a:latin typeface="Arial" pitchFamily="34" charset="0"/>
                          <a:cs typeface="Arial" pitchFamily="34" charset="0"/>
                        </a:rPr>
                        <a:t> Component</a:t>
                      </a:r>
                      <a:r>
                        <a:rPr lang="en-CA" sz="1400" dirty="0" smtClean="0">
                          <a:effectLst/>
                          <a:latin typeface="Arial" pitchFamily="34" charset="0"/>
                          <a:cs typeface="Arial" pitchFamily="34" charset="0"/>
                        </a:rPr>
                        <a:t> sites</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effectLst/>
                          <a:latin typeface="Arial" pitchFamily="34" charset="0"/>
                          <a:ea typeface="Times New Roman"/>
                          <a:cs typeface="Arial" pitchFamily="34" charset="0"/>
                        </a:rPr>
                        <a:t>38</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11</a:t>
                      </a:r>
                      <a:endParaRPr lang="en-CA" sz="1400" dirty="0">
                        <a:solidFill>
                          <a:srgbClr val="FF0000"/>
                        </a:solidFill>
                        <a:effectLst/>
                        <a:latin typeface="Arial" pitchFamily="34" charset="0"/>
                        <a:ea typeface="Times New Roman"/>
                        <a:cs typeface="Arial" pitchFamily="34" charset="0"/>
                      </a:endParaRPr>
                    </a:p>
                  </a:txBody>
                  <a:tcPr marL="68580" marR="6858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09"/>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spcAft>
                          <a:spcPts val="0"/>
                        </a:spcAft>
                      </a:pPr>
                      <a:r>
                        <a:rPr lang="en-CA" sz="1400" dirty="0" smtClean="0">
                          <a:effectLst/>
                          <a:latin typeface="Arial" pitchFamily="34" charset="0"/>
                          <a:ea typeface="+mn-ea"/>
                          <a:cs typeface="Arial" pitchFamily="34" charset="0"/>
                        </a:rPr>
                        <a:t>Mobile</a:t>
                      </a:r>
                      <a:r>
                        <a:rPr lang="en-CA" sz="1400" baseline="0" dirty="0" smtClean="0">
                          <a:effectLst/>
                          <a:latin typeface="Arial" pitchFamily="34" charset="0"/>
                          <a:ea typeface="+mn-ea"/>
                          <a:cs typeface="Arial" pitchFamily="34" charset="0"/>
                        </a:rPr>
                        <a:t> Process Units (MPU)</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effectLst/>
                          <a:latin typeface="Arial" pitchFamily="34" charset="0"/>
                          <a:ea typeface="Times New Roman"/>
                          <a:cs typeface="Arial" pitchFamily="34" charset="0"/>
                        </a:rPr>
                        <a:t>47</a:t>
                      </a:r>
                      <a:endParaRPr lang="en-CA" sz="14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27</a:t>
                      </a:r>
                      <a:endParaRPr lang="en-CA" sz="1400" dirty="0">
                        <a:solidFill>
                          <a:srgbClr val="FF0000"/>
                        </a:solidFill>
                        <a:effectLst/>
                        <a:latin typeface="Arial" pitchFamily="34" charset="0"/>
                        <a:ea typeface="Times New Roman"/>
                        <a:cs typeface="Arial" pitchFamily="34" charset="0"/>
                      </a:endParaRPr>
                    </a:p>
                  </a:txBody>
                  <a:tcPr marL="68580" marR="68580" marT="0"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0"/>
                  </a:ext>
                </a:extLst>
              </a:tr>
              <a:tr h="457230">
                <a:tc vMerge="1">
                  <a:txBody>
                    <a:bodyPr/>
                    <a:lstStyle/>
                    <a:p>
                      <a:endParaRPr lang="en-CA"/>
                    </a:p>
                  </a:txBody>
                  <a:tcPr/>
                </a:tc>
                <a:tc>
                  <a:txBody>
                    <a:bodyPr/>
                    <a:lstStyle/>
                    <a:p>
                      <a:pPr>
                        <a:spcAft>
                          <a:spcPts val="0"/>
                        </a:spcAft>
                      </a:pPr>
                      <a:r>
                        <a:rPr lang="en-CA" sz="1400" dirty="0" smtClean="0">
                          <a:effectLst/>
                          <a:latin typeface="Arial" pitchFamily="34" charset="0"/>
                          <a:cs typeface="Arial" pitchFamily="34" charset="0"/>
                        </a:rPr>
                        <a:t>Unlicensed</a:t>
                      </a:r>
                    </a:p>
                    <a:p>
                      <a:pPr>
                        <a:spcAft>
                          <a:spcPts val="0"/>
                        </a:spcAft>
                      </a:pPr>
                      <a:r>
                        <a:rPr lang="en-CA" sz="800" dirty="0" smtClean="0">
                          <a:effectLst/>
                          <a:latin typeface="Arial" pitchFamily="34" charset="0"/>
                          <a:ea typeface="Times New Roman"/>
                          <a:cs typeface="Arial" pitchFamily="34" charset="0"/>
                        </a:rPr>
                        <a:t>[provincial</a:t>
                      </a:r>
                      <a:r>
                        <a:rPr lang="en-CA" sz="800" baseline="0" dirty="0" smtClean="0">
                          <a:effectLst/>
                          <a:latin typeface="Arial" pitchFamily="34" charset="0"/>
                          <a:ea typeface="Times New Roman"/>
                          <a:cs typeface="Arial" pitchFamily="34" charset="0"/>
                        </a:rPr>
                        <a:t> magazines, trucks, fireworks events, port surveys, technical inspections, importation or expired licences]</a:t>
                      </a:r>
                      <a:endParaRPr lang="en-CA" sz="800" dirty="0">
                        <a:effectLst/>
                        <a:latin typeface="Arial" pitchFamily="34" charset="0"/>
                        <a:ea typeface="Times New Roman"/>
                        <a:cs typeface="Arial" pitchFamily="34" charset="0"/>
                      </a:endParaRPr>
                    </a:p>
                  </a:txBody>
                  <a:tcPr marL="68580" marR="68580" marT="0" marB="0" anchor="b"/>
                </a:tc>
                <a:tc>
                  <a:txBody>
                    <a:bodyPr/>
                    <a:lstStyle/>
                    <a:p>
                      <a:pPr algn="r">
                        <a:spcAft>
                          <a:spcPts val="0"/>
                        </a:spcAft>
                      </a:pPr>
                      <a:r>
                        <a:rPr lang="en-CA" sz="1400" dirty="0" smtClean="0">
                          <a:solidFill>
                            <a:schemeClr val="tx1"/>
                          </a:solidFill>
                          <a:effectLst/>
                          <a:latin typeface="Arial" pitchFamily="34" charset="0"/>
                          <a:ea typeface="Times New Roman"/>
                          <a:cs typeface="Arial" pitchFamily="34" charset="0"/>
                        </a:rPr>
                        <a:t>24</a:t>
                      </a:r>
                      <a:endParaRPr lang="en-CA" sz="1400" dirty="0">
                        <a:solidFill>
                          <a:schemeClr val="tx1"/>
                        </a:solidFill>
                        <a:effectLst/>
                        <a:latin typeface="Arial" pitchFamily="34" charset="0"/>
                        <a:ea typeface="Times New Roman"/>
                        <a:cs typeface="Arial" pitchFamily="34" charset="0"/>
                      </a:endParaRPr>
                    </a:p>
                  </a:txBody>
                  <a:tcPr marL="68580" marR="68580" marT="0" marB="0" anchor="ctr"/>
                </a:tc>
                <a:tc>
                  <a:txBody>
                    <a:bodyPr/>
                    <a:lstStyle/>
                    <a:p>
                      <a:pPr algn="r">
                        <a:spcAft>
                          <a:spcPts val="0"/>
                        </a:spcAft>
                      </a:pPr>
                      <a:r>
                        <a:rPr lang="en-CA" sz="1400" dirty="0" smtClean="0">
                          <a:solidFill>
                            <a:srgbClr val="FF0000"/>
                          </a:solidFill>
                          <a:effectLst/>
                          <a:latin typeface="Arial" pitchFamily="34" charset="0"/>
                          <a:ea typeface="Times New Roman"/>
                          <a:cs typeface="Arial" pitchFamily="34" charset="0"/>
                        </a:rPr>
                        <a:t>6</a:t>
                      </a:r>
                      <a:endParaRPr lang="en-CA" sz="1400" dirty="0">
                        <a:solidFill>
                          <a:srgbClr val="FF0000"/>
                        </a:solidFill>
                        <a:effectLst/>
                        <a:latin typeface="Arial" pitchFamily="34" charset="0"/>
                        <a:ea typeface="Times New Roman"/>
                        <a:cs typeface="Arial" pitchFamily="34" charset="0"/>
                      </a:endParaRP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0011"/>
                  </a:ext>
                </a:extLst>
              </a:tr>
              <a:tr h="244729">
                <a:tc vMerge="1">
                  <a:txBody>
                    <a:bodyPr/>
                    <a:lstStyle/>
                    <a:p>
                      <a:pPr>
                        <a:spcAft>
                          <a:spcPts val="0"/>
                        </a:spcAft>
                      </a:pPr>
                      <a:endParaRPr lang="en-CA" sz="1400">
                        <a:effectLst/>
                        <a:latin typeface="Arial" pitchFamily="34" charset="0"/>
                        <a:ea typeface="Times New Roman"/>
                        <a:cs typeface="Arial" pitchFamily="34" charset="0"/>
                      </a:endParaRPr>
                    </a:p>
                  </a:txBody>
                  <a:tcPr marL="68580" marR="68580" marT="0" marB="0" anchor="b"/>
                </a:tc>
                <a:tc>
                  <a:txBody>
                    <a:bodyPr/>
                    <a:lstStyle/>
                    <a:p>
                      <a:pPr algn="r"/>
                      <a:r>
                        <a:rPr lang="en-CA" sz="1400" b="1" u="sng" dirty="0" smtClean="0">
                          <a:latin typeface="Arial" pitchFamily="34" charset="0"/>
                          <a:cs typeface="Arial" pitchFamily="34" charset="0"/>
                        </a:rPr>
                        <a:t>TOTAL</a:t>
                      </a:r>
                      <a:endParaRPr lang="en-CA" sz="1400" b="1" u="sng" dirty="0">
                        <a:latin typeface="Arial" pitchFamily="34" charset="0"/>
                        <a:cs typeface="Arial" pitchFamily="34"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gn="r"/>
                      <a:r>
                        <a:rPr lang="en-CA" sz="1400" b="1" u="sng" dirty="0" smtClean="0">
                          <a:latin typeface="Arial" pitchFamily="34" charset="0"/>
                          <a:cs typeface="Arial" pitchFamily="34" charset="0"/>
                        </a:rPr>
                        <a:t>755</a:t>
                      </a:r>
                      <a:endParaRPr lang="en-CA" sz="1400" b="1" u="sng" dirty="0">
                        <a:latin typeface="Arial" pitchFamily="34" charset="0"/>
                        <a:cs typeface="Arial" pitchFamily="34" charset="0"/>
                      </a:endParaRPr>
                    </a:p>
                  </a:txBody>
                  <a:tcPr marL="68580" marR="68580" marT="0" marB="0" anchor="b">
                    <a:lnB w="12700" cap="flat" cmpd="sng" algn="ctr">
                      <a:solidFill>
                        <a:schemeClr val="tx1"/>
                      </a:solidFill>
                      <a:prstDash val="solid"/>
                      <a:round/>
                      <a:headEnd type="none" w="med" len="med"/>
                      <a:tailEnd type="none" w="med" len="med"/>
                    </a:lnB>
                  </a:tcPr>
                </a:tc>
                <a:tc>
                  <a:txBody>
                    <a:bodyPr/>
                    <a:lstStyle/>
                    <a:p>
                      <a:pPr algn="r"/>
                      <a:r>
                        <a:rPr lang="en-CA" sz="1400" b="1" u="sng" dirty="0" smtClean="0">
                          <a:solidFill>
                            <a:srgbClr val="FF0000"/>
                          </a:solidFill>
                          <a:latin typeface="Arial" pitchFamily="34" charset="0"/>
                          <a:cs typeface="Arial" pitchFamily="34" charset="0"/>
                        </a:rPr>
                        <a:t>238</a:t>
                      </a:r>
                      <a:endParaRPr lang="en-CA" sz="1400" b="1" u="sng" dirty="0">
                        <a:solidFill>
                          <a:srgbClr val="FF0000"/>
                        </a:solidFill>
                        <a:latin typeface="Arial" pitchFamily="34" charset="0"/>
                        <a:cs typeface="Arial" pitchFamily="34" charset="0"/>
                      </a:endParaRPr>
                    </a:p>
                  </a:txBody>
                  <a:tcPr marL="68580" marR="68580" marT="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sp>
        <p:nvSpPr>
          <p:cNvPr id="2" name="Slide Number Placeholder 1"/>
          <p:cNvSpPr>
            <a:spLocks noGrp="1"/>
          </p:cNvSpPr>
          <p:nvPr>
            <p:ph type="sldNum" sz="quarter" idx="10"/>
          </p:nvPr>
        </p:nvSpPr>
        <p:spPr/>
        <p:txBody>
          <a:bodyPr/>
          <a:lstStyle/>
          <a:p>
            <a:pPr>
              <a:defRPr/>
            </a:pPr>
            <a:fld id="{2A21E440-03B8-49EF-9ED3-00F143AB75CE}" type="slidenum">
              <a:rPr lang="en-US" altLang="en-US" smtClean="0"/>
              <a:pPr>
                <a:defRPr/>
              </a:pPr>
              <a:t>56</a:t>
            </a:fld>
            <a:endParaRPr lang="en-US" alt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0" y="-466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endParaRPr lang="en-CA" altLang="en-US" sz="1800">
              <a:latin typeface="Arial" pitchFamily="34" charset="0"/>
            </a:endParaRPr>
          </a:p>
        </p:txBody>
      </p:sp>
      <p:sp>
        <p:nvSpPr>
          <p:cNvPr id="30723" name="Rectangle 4"/>
          <p:cNvSpPr>
            <a:spLocks noChangeArrowheads="1"/>
          </p:cNvSpPr>
          <p:nvPr/>
        </p:nvSpPr>
        <p:spPr bwMode="auto">
          <a:xfrm>
            <a:off x="0" y="73247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endParaRPr lang="en-CA" altLang="en-US" sz="1800">
              <a:latin typeface="Arial" pitchFamily="34" charset="0"/>
            </a:endParaRPr>
          </a:p>
        </p:txBody>
      </p:sp>
      <p:sp>
        <p:nvSpPr>
          <p:cNvPr id="30724" name="Rectangle 5"/>
          <p:cNvSpPr>
            <a:spLocks noChangeArrowheads="1"/>
          </p:cNvSpPr>
          <p:nvPr/>
        </p:nvSpPr>
        <p:spPr bwMode="auto">
          <a:xfrm>
            <a:off x="0" y="5032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endParaRPr lang="en-CA" altLang="en-US" sz="1800">
              <a:latin typeface="Arial" pitchFamily="34" charset="0"/>
            </a:endParaRPr>
          </a:p>
        </p:txBody>
      </p:sp>
      <p:sp>
        <p:nvSpPr>
          <p:cNvPr id="30725" name="Rectangle 168"/>
          <p:cNvSpPr>
            <a:spLocks noChangeArrowheads="1"/>
          </p:cNvSpPr>
          <p:nvPr/>
        </p:nvSpPr>
        <p:spPr bwMode="auto">
          <a:xfrm>
            <a:off x="0" y="1536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endParaRPr lang="en-CA" altLang="en-US" sz="1800">
              <a:latin typeface="Arial" pitchFamily="34" charset="0"/>
            </a:endParaRPr>
          </a:p>
        </p:txBody>
      </p:sp>
      <p:sp>
        <p:nvSpPr>
          <p:cNvPr id="30726" name="Rectangle 457"/>
          <p:cNvSpPr>
            <a:spLocks noChangeArrowheads="1"/>
          </p:cNvSpPr>
          <p:nvPr/>
        </p:nvSpPr>
        <p:spPr bwMode="auto">
          <a:xfrm>
            <a:off x="0" y="5321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endParaRPr lang="en-CA" altLang="en-US" sz="1800">
              <a:latin typeface="Arial" pitchFamily="34" charset="0"/>
            </a:endParaRPr>
          </a:p>
        </p:txBody>
      </p:sp>
      <p:sp>
        <p:nvSpPr>
          <p:cNvPr id="30771" name="Title 1"/>
          <p:cNvSpPr>
            <a:spLocks noGrp="1"/>
          </p:cNvSpPr>
          <p:nvPr>
            <p:ph type="title"/>
          </p:nvPr>
        </p:nvSpPr>
        <p:spPr>
          <a:xfrm>
            <a:off x="0" y="274638"/>
            <a:ext cx="9144000" cy="1143000"/>
          </a:xfrm>
        </p:spPr>
        <p:txBody>
          <a:bodyPr/>
          <a:lstStyle/>
          <a:p>
            <a:pPr algn="ctr"/>
            <a:r>
              <a:rPr lang="en-CA" altLang="en-US" sz="3200" smtClean="0"/>
              <a:t>ERD Statistics </a:t>
            </a:r>
            <a:r>
              <a:rPr lang="en-CA" altLang="en-US" sz="1700" smtClean="0">
                <a:solidFill>
                  <a:srgbClr val="D60093"/>
                </a:solidFill>
              </a:rPr>
              <a:t>Inspection Ratings</a:t>
            </a:r>
          </a:p>
        </p:txBody>
      </p:sp>
      <p:graphicFrame>
        <p:nvGraphicFramePr>
          <p:cNvPr id="9" name="Table 8"/>
          <p:cNvGraphicFramePr>
            <a:graphicFrameLocks noGrp="1"/>
          </p:cNvGraphicFramePr>
          <p:nvPr>
            <p:extLst>
              <p:ext uri="{D42A27DB-BD31-4B8C-83A1-F6EECF244321}">
                <p14:modId xmlns:p14="http://schemas.microsoft.com/office/powerpoint/2010/main" val="1239250026"/>
              </p:ext>
            </p:extLst>
          </p:nvPr>
        </p:nvGraphicFramePr>
        <p:xfrm>
          <a:off x="1347788" y="2036763"/>
          <a:ext cx="6488112" cy="3063873"/>
        </p:xfrm>
        <a:graphic>
          <a:graphicData uri="http://schemas.openxmlformats.org/drawingml/2006/table">
            <a:tbl>
              <a:tblPr firstRow="1" firstCol="1" bandRow="1">
                <a:tableStyleId>{5C22544A-7EE6-4342-B048-85BDC9FD1C3A}</a:tableStyleId>
              </a:tblPr>
              <a:tblGrid>
                <a:gridCol w="1018889">
                  <a:extLst>
                    <a:ext uri="{9D8B030D-6E8A-4147-A177-3AD203B41FA5}">
                      <a16:colId xmlns:a16="http://schemas.microsoft.com/office/drawing/2014/main" xmlns="" val="20000"/>
                    </a:ext>
                  </a:extLst>
                </a:gridCol>
                <a:gridCol w="2930173">
                  <a:extLst>
                    <a:ext uri="{9D8B030D-6E8A-4147-A177-3AD203B41FA5}">
                      <a16:colId xmlns:a16="http://schemas.microsoft.com/office/drawing/2014/main" xmlns="" val="20001"/>
                    </a:ext>
                  </a:extLst>
                </a:gridCol>
                <a:gridCol w="1156957">
                  <a:extLst>
                    <a:ext uri="{9D8B030D-6E8A-4147-A177-3AD203B41FA5}">
                      <a16:colId xmlns:a16="http://schemas.microsoft.com/office/drawing/2014/main" xmlns="" val="20002"/>
                    </a:ext>
                  </a:extLst>
                </a:gridCol>
                <a:gridCol w="1382093">
                  <a:extLst>
                    <a:ext uri="{9D8B030D-6E8A-4147-A177-3AD203B41FA5}">
                      <a16:colId xmlns:a16="http://schemas.microsoft.com/office/drawing/2014/main" xmlns="" val="20003"/>
                    </a:ext>
                  </a:extLst>
                </a:gridCol>
              </a:tblGrid>
              <a:tr h="639849">
                <a:tc gridSpan="2">
                  <a:txBody>
                    <a:bodyPr/>
                    <a:lstStyle/>
                    <a:p>
                      <a:pPr algn="ctr">
                        <a:spcAft>
                          <a:spcPts val="0"/>
                        </a:spcAft>
                      </a:pPr>
                      <a:r>
                        <a:rPr lang="en-CA" sz="1600" dirty="0" smtClean="0">
                          <a:effectLst/>
                          <a:latin typeface="Arial" pitchFamily="34" charset="0"/>
                          <a:cs typeface="Arial" pitchFamily="34" charset="0"/>
                        </a:rPr>
                        <a:t>Activity</a:t>
                      </a:r>
                      <a:endParaRPr lang="en-CA" sz="1600" dirty="0">
                        <a:effectLst/>
                        <a:latin typeface="Arial" pitchFamily="34" charset="0"/>
                        <a:cs typeface="Arial" pitchFamily="34" charset="0"/>
                      </a:endParaRPr>
                    </a:p>
                  </a:txBody>
                  <a:tcPr marL="68557" marR="68557" marT="0" marB="0" anchor="ctr"/>
                </a:tc>
                <a:tc hMerge="1">
                  <a:txBody>
                    <a:bodyPr/>
                    <a:lstStyle/>
                    <a:p>
                      <a:endParaRPr lang="en-CA"/>
                    </a:p>
                  </a:txBody>
                  <a:tcPr/>
                </a:tc>
                <a:tc>
                  <a:txBody>
                    <a:bodyPr/>
                    <a:lstStyle/>
                    <a:p>
                      <a:pPr algn="ctr">
                        <a:spcAft>
                          <a:spcPts val="0"/>
                        </a:spcAft>
                      </a:pPr>
                      <a:r>
                        <a:rPr lang="en-CA" sz="1600" baseline="0" dirty="0" smtClean="0">
                          <a:effectLst/>
                          <a:latin typeface="Arial" pitchFamily="34" charset="0"/>
                          <a:ea typeface="+mn-ea"/>
                          <a:cs typeface="Arial" pitchFamily="34" charset="0"/>
                        </a:rPr>
                        <a:t>FY 16-17</a:t>
                      </a:r>
                    </a:p>
                  </a:txBody>
                  <a:tcPr marL="58352" marR="58352" marT="0" marB="0" anchor="ctr"/>
                </a:tc>
                <a:tc>
                  <a:txBody>
                    <a:bodyPr/>
                    <a:lstStyle/>
                    <a:p>
                      <a:pPr algn="ctr">
                        <a:spcAft>
                          <a:spcPts val="0"/>
                        </a:spcAft>
                      </a:pPr>
                      <a:r>
                        <a:rPr lang="en-CA" sz="1600" baseline="0" dirty="0" smtClean="0">
                          <a:effectLst/>
                          <a:latin typeface="Arial" pitchFamily="34" charset="0"/>
                          <a:ea typeface="+mn-ea"/>
                          <a:cs typeface="Arial" pitchFamily="34" charset="0"/>
                        </a:rPr>
                        <a:t>FY 17-18</a:t>
                      </a:r>
                    </a:p>
                    <a:p>
                      <a:pPr algn="ctr">
                        <a:spcAft>
                          <a:spcPts val="0"/>
                        </a:spcAft>
                      </a:pPr>
                      <a:r>
                        <a:rPr lang="en-CA" sz="1600" baseline="0" dirty="0" smtClean="0">
                          <a:effectLst/>
                          <a:latin typeface="Arial" pitchFamily="34" charset="0"/>
                          <a:ea typeface="+mn-ea"/>
                          <a:cs typeface="Arial" pitchFamily="34" charset="0"/>
                        </a:rPr>
                        <a:t>Q1</a:t>
                      </a:r>
                    </a:p>
                  </a:txBody>
                  <a:tcPr marL="58352" marR="58352" marT="0" marB="0" anchor="ctr"/>
                </a:tc>
                <a:extLst>
                  <a:ext uri="{0D108BD9-81ED-4DB2-BD59-A6C34878D82A}">
                    <a16:rowId xmlns:a16="http://schemas.microsoft.com/office/drawing/2014/main" xmlns="" val="10000"/>
                  </a:ext>
                </a:extLst>
              </a:tr>
              <a:tr h="303003">
                <a:tc rowSpan="8">
                  <a:txBody>
                    <a:bodyPr/>
                    <a:lstStyle/>
                    <a:p>
                      <a:pPr algn="ctr">
                        <a:spcAft>
                          <a:spcPts val="0"/>
                        </a:spcAft>
                      </a:pPr>
                      <a:r>
                        <a:rPr lang="en-CA" sz="1200" dirty="0" smtClean="0">
                          <a:effectLst/>
                          <a:latin typeface="Arial" pitchFamily="34" charset="0"/>
                          <a:ea typeface="+mn-ea"/>
                          <a:cs typeface="Arial" pitchFamily="34" charset="0"/>
                        </a:rPr>
                        <a:t>Average Inspection</a:t>
                      </a:r>
                      <a:r>
                        <a:rPr lang="en-CA" sz="1200" baseline="0" dirty="0" smtClean="0">
                          <a:effectLst/>
                          <a:latin typeface="Arial" pitchFamily="34" charset="0"/>
                          <a:ea typeface="+mn-ea"/>
                          <a:cs typeface="Arial" pitchFamily="34" charset="0"/>
                        </a:rPr>
                        <a:t> Rating</a:t>
                      </a:r>
                      <a:endParaRPr lang="en-CA" sz="1200" dirty="0">
                        <a:effectLst/>
                        <a:latin typeface="Arial" pitchFamily="34" charset="0"/>
                        <a:ea typeface="Times New Roman"/>
                        <a:cs typeface="Arial" pitchFamily="34" charset="0"/>
                      </a:endParaRPr>
                    </a:p>
                  </a:txBody>
                  <a:tcPr marL="68557" marR="68557" marT="0" marB="0" anchor="ctr"/>
                </a:tc>
                <a:tc>
                  <a:txBody>
                    <a:bodyPr/>
                    <a:lstStyle/>
                    <a:p>
                      <a:pPr>
                        <a:spcAft>
                          <a:spcPts val="0"/>
                        </a:spcAft>
                        <a:tabLst>
                          <a:tab pos="574675" algn="l"/>
                        </a:tabLst>
                      </a:pPr>
                      <a:r>
                        <a:rPr lang="en-CA" sz="1300" dirty="0" smtClean="0">
                          <a:effectLst/>
                          <a:latin typeface="Arial" pitchFamily="34" charset="0"/>
                          <a:cs typeface="Arial" pitchFamily="34" charset="0"/>
                        </a:rPr>
                        <a:t>F&amp;S </a:t>
                      </a:r>
                      <a:r>
                        <a:rPr lang="en-CA" sz="1300" dirty="0">
                          <a:effectLst/>
                          <a:latin typeface="Arial" pitchFamily="34" charset="0"/>
                          <a:cs typeface="Arial" pitchFamily="34" charset="0"/>
                        </a:rPr>
                        <a:t>- </a:t>
                      </a:r>
                      <a:r>
                        <a:rPr lang="en-CA" sz="1300" dirty="0" smtClean="0">
                          <a:effectLst/>
                          <a:latin typeface="Arial" pitchFamily="34" charset="0"/>
                          <a:cs typeface="Arial" pitchFamily="34" charset="0"/>
                        </a:rPr>
                        <a:t>  Factory &amp; Satellite, Bulk </a:t>
                      </a:r>
                      <a:endParaRPr lang="en-CA" sz="1300" dirty="0">
                        <a:effectLst/>
                        <a:latin typeface="Arial" pitchFamily="34" charset="0"/>
                        <a:ea typeface="Times New Roman"/>
                        <a:cs typeface="Arial" pitchFamily="34" charset="0"/>
                      </a:endParaRPr>
                    </a:p>
                  </a:txBody>
                  <a:tcPr marL="58352" marR="58352" marT="0" marB="0" anchor="b"/>
                </a:tc>
                <a:tc>
                  <a:txBody>
                    <a:bodyPr/>
                    <a:lstStyle/>
                    <a:p>
                      <a:pPr algn="ctr">
                        <a:spcAft>
                          <a:spcPts val="0"/>
                        </a:spcAft>
                      </a:pPr>
                      <a:r>
                        <a:rPr lang="en-CA" sz="1300" dirty="0" smtClean="0">
                          <a:effectLst/>
                          <a:latin typeface="Arial" pitchFamily="34" charset="0"/>
                          <a:ea typeface="Times New Roman"/>
                          <a:cs typeface="Arial" pitchFamily="34" charset="0"/>
                        </a:rPr>
                        <a:t>2.0</a:t>
                      </a:r>
                      <a:endParaRPr lang="en-CA" sz="1300" dirty="0">
                        <a:effectLst/>
                        <a:latin typeface="Arial" pitchFamily="34" charset="0"/>
                        <a:ea typeface="Times New Roman"/>
                        <a:cs typeface="Arial" pitchFamily="34" charset="0"/>
                      </a:endParaRPr>
                    </a:p>
                  </a:txBody>
                  <a:tcPr marL="68557" marR="68557" marT="0" marB="0" anchor="b"/>
                </a:tc>
                <a:tc>
                  <a:txBody>
                    <a:bodyPr/>
                    <a:lstStyle/>
                    <a:p>
                      <a:pPr algn="ctr">
                        <a:spcAft>
                          <a:spcPts val="0"/>
                        </a:spcAft>
                      </a:pPr>
                      <a:r>
                        <a:rPr lang="en-CA" sz="1300" dirty="0" smtClean="0">
                          <a:solidFill>
                            <a:srgbClr val="FF0000"/>
                          </a:solidFill>
                          <a:effectLst/>
                          <a:latin typeface="Arial" pitchFamily="34" charset="0"/>
                          <a:ea typeface="Times New Roman"/>
                          <a:cs typeface="Arial" pitchFamily="34" charset="0"/>
                        </a:rPr>
                        <a:t>1.8</a:t>
                      </a:r>
                      <a:endParaRPr lang="en-CA" sz="1300" dirty="0">
                        <a:solidFill>
                          <a:srgbClr val="FF0000"/>
                        </a:solidFill>
                        <a:effectLst/>
                        <a:latin typeface="Arial" pitchFamily="34" charset="0"/>
                        <a:ea typeface="Times New Roman"/>
                        <a:cs typeface="Arial" pitchFamily="34" charset="0"/>
                      </a:endParaRPr>
                    </a:p>
                  </a:txBody>
                  <a:tcPr marL="68557" marR="68557" marT="0" marB="0" anchor="b"/>
                </a:tc>
                <a:extLst>
                  <a:ext uri="{0D108BD9-81ED-4DB2-BD59-A6C34878D82A}">
                    <a16:rowId xmlns:a16="http://schemas.microsoft.com/office/drawing/2014/main" xmlns="" val="10001"/>
                  </a:ext>
                </a:extLst>
              </a:tr>
              <a:tr h="303003">
                <a:tc vMerge="1">
                  <a:txBody>
                    <a:bodyPr/>
                    <a:lstStyle/>
                    <a:p>
                      <a:pPr>
                        <a:spcAft>
                          <a:spcPts val="0"/>
                        </a:spcAft>
                      </a:pPr>
                      <a:endParaRPr lang="en-CA" sz="1200">
                        <a:effectLst/>
                        <a:latin typeface="Times New Roman"/>
                        <a:ea typeface="Times New Roman"/>
                      </a:endParaRPr>
                    </a:p>
                  </a:txBody>
                  <a:tcPr marL="68580" marR="68580" marT="0" marB="0" anchor="b"/>
                </a:tc>
                <a:tc>
                  <a:txBody>
                    <a:bodyPr/>
                    <a:lstStyle/>
                    <a:p>
                      <a:pPr marL="0" marR="0" indent="0" algn="l" defTabSz="457200" rtl="0" eaLnBrk="1" fontAlgn="auto" latinLnBrk="0" hangingPunct="1">
                        <a:lnSpc>
                          <a:spcPct val="100000"/>
                        </a:lnSpc>
                        <a:spcBef>
                          <a:spcPts val="0"/>
                        </a:spcBef>
                        <a:spcAft>
                          <a:spcPts val="0"/>
                        </a:spcAft>
                        <a:buClrTx/>
                        <a:buSzTx/>
                        <a:buFontTx/>
                        <a:buNone/>
                        <a:tabLst>
                          <a:tab pos="574675" algn="l"/>
                        </a:tabLst>
                        <a:defRPr/>
                      </a:pPr>
                      <a:r>
                        <a:rPr lang="en-CA" sz="1300" dirty="0" smtClean="0">
                          <a:effectLst/>
                          <a:latin typeface="Arial" pitchFamily="34" charset="0"/>
                          <a:cs typeface="Arial" pitchFamily="34" charset="0"/>
                        </a:rPr>
                        <a:t>F&amp;C -   Factory &amp; Certificate,</a:t>
                      </a:r>
                      <a:r>
                        <a:rPr lang="en-CA" sz="1300" baseline="0" dirty="0" smtClean="0">
                          <a:effectLst/>
                          <a:latin typeface="Arial" pitchFamily="34" charset="0"/>
                          <a:cs typeface="Arial" pitchFamily="34" charset="0"/>
                        </a:rPr>
                        <a:t> Other</a:t>
                      </a:r>
                      <a:endParaRPr lang="en-CA" sz="1300" dirty="0" smtClean="0">
                        <a:effectLst/>
                        <a:latin typeface="Arial" pitchFamily="34" charset="0"/>
                        <a:ea typeface="Times New Roman"/>
                        <a:cs typeface="Arial" pitchFamily="34" charset="0"/>
                      </a:endParaRPr>
                    </a:p>
                  </a:txBody>
                  <a:tcPr marL="58352" marR="58352" marT="0" marB="0" anchor="b"/>
                </a:tc>
                <a:tc>
                  <a:txBody>
                    <a:bodyPr/>
                    <a:lstStyle/>
                    <a:p>
                      <a:pPr algn="ctr">
                        <a:spcAft>
                          <a:spcPts val="0"/>
                        </a:spcAft>
                      </a:pPr>
                      <a:r>
                        <a:rPr lang="en-CA" sz="1300" dirty="0" smtClean="0">
                          <a:effectLst/>
                          <a:latin typeface="Arial" pitchFamily="34" charset="0"/>
                          <a:ea typeface="Times New Roman"/>
                          <a:cs typeface="Arial" pitchFamily="34" charset="0"/>
                        </a:rPr>
                        <a:t>2.6</a:t>
                      </a:r>
                      <a:endParaRPr lang="en-CA" sz="1300" dirty="0">
                        <a:effectLst/>
                        <a:latin typeface="Arial" pitchFamily="34" charset="0"/>
                        <a:ea typeface="Times New Roman"/>
                        <a:cs typeface="Arial" pitchFamily="34" charset="0"/>
                      </a:endParaRPr>
                    </a:p>
                  </a:txBody>
                  <a:tcPr marL="68557" marR="68557" marT="0" marB="0" anchor="b"/>
                </a:tc>
                <a:tc>
                  <a:txBody>
                    <a:bodyPr/>
                    <a:lstStyle/>
                    <a:p>
                      <a:pPr algn="ctr">
                        <a:spcAft>
                          <a:spcPts val="0"/>
                        </a:spcAft>
                      </a:pPr>
                      <a:r>
                        <a:rPr lang="en-CA" sz="1300" dirty="0" smtClean="0">
                          <a:solidFill>
                            <a:srgbClr val="FF0000"/>
                          </a:solidFill>
                          <a:effectLst/>
                          <a:latin typeface="Arial" pitchFamily="34" charset="0"/>
                          <a:ea typeface="Times New Roman"/>
                          <a:cs typeface="Arial" pitchFamily="34" charset="0"/>
                        </a:rPr>
                        <a:t>2.4</a:t>
                      </a:r>
                      <a:endParaRPr lang="en-CA" sz="1300" dirty="0">
                        <a:solidFill>
                          <a:srgbClr val="FF0000"/>
                        </a:solidFill>
                        <a:effectLst/>
                        <a:latin typeface="Arial" pitchFamily="34" charset="0"/>
                        <a:ea typeface="Times New Roman"/>
                        <a:cs typeface="Arial" pitchFamily="34" charset="0"/>
                      </a:endParaRPr>
                    </a:p>
                  </a:txBody>
                  <a:tcPr marL="68557" marR="68557" marT="0" marB="0" anchor="b"/>
                </a:tc>
                <a:extLst>
                  <a:ext uri="{0D108BD9-81ED-4DB2-BD59-A6C34878D82A}">
                    <a16:rowId xmlns:a16="http://schemas.microsoft.com/office/drawing/2014/main" xmlns="" val="10002"/>
                  </a:ext>
                </a:extLst>
              </a:tr>
              <a:tr h="303003">
                <a:tc vMerge="1">
                  <a:txBody>
                    <a:bodyPr/>
                    <a:lstStyle/>
                    <a:p>
                      <a:pPr>
                        <a:spcAft>
                          <a:spcPts val="0"/>
                        </a:spcAft>
                      </a:pPr>
                      <a:endParaRPr lang="en-CA" sz="1200">
                        <a:effectLst/>
                        <a:latin typeface="Times New Roman"/>
                        <a:ea typeface="Times New Roman"/>
                      </a:endParaRPr>
                    </a:p>
                  </a:txBody>
                  <a:tcPr marL="68580" marR="68580" marT="0" marB="0" anchor="b"/>
                </a:tc>
                <a:tc>
                  <a:txBody>
                    <a:bodyPr/>
                    <a:lstStyle/>
                    <a:p>
                      <a:pPr>
                        <a:spcAft>
                          <a:spcPts val="0"/>
                        </a:spcAft>
                        <a:tabLst>
                          <a:tab pos="574675" algn="l"/>
                        </a:tabLst>
                      </a:pPr>
                      <a:r>
                        <a:rPr lang="en-CA" sz="1300" dirty="0" smtClean="0">
                          <a:effectLst/>
                          <a:latin typeface="Arial" pitchFamily="34" charset="0"/>
                          <a:cs typeface="Arial" pitchFamily="34" charset="0"/>
                        </a:rPr>
                        <a:t>F/PE -  Factory</a:t>
                      </a:r>
                      <a:r>
                        <a:rPr lang="en-CA" sz="1300" baseline="0" dirty="0" smtClean="0">
                          <a:effectLst/>
                          <a:latin typeface="Arial" pitchFamily="34" charset="0"/>
                          <a:cs typeface="Arial" pitchFamily="34" charset="0"/>
                        </a:rPr>
                        <a:t>, Perforators</a:t>
                      </a:r>
                      <a:r>
                        <a:rPr lang="en-CA" sz="1300" dirty="0" smtClean="0">
                          <a:effectLst/>
                          <a:latin typeface="Arial" pitchFamily="34" charset="0"/>
                          <a:cs typeface="Arial" pitchFamily="34" charset="0"/>
                        </a:rPr>
                        <a:t> </a:t>
                      </a:r>
                      <a:endParaRPr lang="en-CA" sz="1300" dirty="0">
                        <a:effectLst/>
                        <a:latin typeface="Arial" pitchFamily="34" charset="0"/>
                        <a:ea typeface="Times New Roman"/>
                        <a:cs typeface="Arial" pitchFamily="34" charset="0"/>
                      </a:endParaRPr>
                    </a:p>
                  </a:txBody>
                  <a:tcPr marL="58352" marR="58352" marT="0" marB="0" anchor="b"/>
                </a:tc>
                <a:tc>
                  <a:txBody>
                    <a:bodyPr/>
                    <a:lstStyle/>
                    <a:p>
                      <a:pPr algn="ctr">
                        <a:spcAft>
                          <a:spcPts val="0"/>
                        </a:spcAft>
                      </a:pPr>
                      <a:r>
                        <a:rPr lang="en-CA" sz="1300" dirty="0" smtClean="0">
                          <a:effectLst/>
                          <a:latin typeface="Arial" pitchFamily="34" charset="0"/>
                          <a:ea typeface="Times New Roman"/>
                          <a:cs typeface="Arial" pitchFamily="34" charset="0"/>
                        </a:rPr>
                        <a:t>2.5</a:t>
                      </a:r>
                      <a:endParaRPr lang="en-CA" sz="1300" dirty="0">
                        <a:effectLst/>
                        <a:latin typeface="Arial" pitchFamily="34" charset="0"/>
                        <a:ea typeface="Times New Roman"/>
                        <a:cs typeface="Arial" pitchFamily="34" charset="0"/>
                      </a:endParaRPr>
                    </a:p>
                  </a:txBody>
                  <a:tcPr marL="68557" marR="68557" marT="0" marB="0" anchor="b"/>
                </a:tc>
                <a:tc>
                  <a:txBody>
                    <a:bodyPr/>
                    <a:lstStyle/>
                    <a:p>
                      <a:pPr algn="ctr">
                        <a:spcAft>
                          <a:spcPts val="0"/>
                        </a:spcAft>
                      </a:pPr>
                      <a:r>
                        <a:rPr lang="en-CA" sz="1300" dirty="0" smtClean="0">
                          <a:solidFill>
                            <a:srgbClr val="FF0000"/>
                          </a:solidFill>
                          <a:effectLst/>
                          <a:latin typeface="Arial" pitchFamily="34" charset="0"/>
                          <a:ea typeface="Times New Roman"/>
                          <a:cs typeface="Arial" pitchFamily="34" charset="0"/>
                        </a:rPr>
                        <a:t>2.9</a:t>
                      </a:r>
                      <a:endParaRPr lang="en-CA" sz="1300" dirty="0">
                        <a:solidFill>
                          <a:srgbClr val="FF0000"/>
                        </a:solidFill>
                        <a:effectLst/>
                        <a:latin typeface="Arial" pitchFamily="34" charset="0"/>
                        <a:ea typeface="Times New Roman"/>
                        <a:cs typeface="Arial" pitchFamily="34" charset="0"/>
                      </a:endParaRPr>
                    </a:p>
                  </a:txBody>
                  <a:tcPr marL="68557" marR="68557" marT="0" marB="0" anchor="b"/>
                </a:tc>
                <a:extLst>
                  <a:ext uri="{0D108BD9-81ED-4DB2-BD59-A6C34878D82A}">
                    <a16:rowId xmlns:a16="http://schemas.microsoft.com/office/drawing/2014/main" xmlns="" val="10003"/>
                  </a:ext>
                </a:extLst>
              </a:tr>
              <a:tr h="303003">
                <a:tc vMerge="1">
                  <a:txBody>
                    <a:bodyPr/>
                    <a:lstStyle/>
                    <a:p>
                      <a:pPr>
                        <a:spcAft>
                          <a:spcPts val="0"/>
                        </a:spcAft>
                      </a:pPr>
                      <a:endParaRPr lang="en-CA" sz="1200">
                        <a:effectLst/>
                        <a:latin typeface="Times New Roman"/>
                        <a:ea typeface="Times New Roman"/>
                      </a:endParaRPr>
                    </a:p>
                  </a:txBody>
                  <a:tcPr marL="68580" marR="68580" marT="0" marB="0" anchor="b"/>
                </a:tc>
                <a:tc>
                  <a:txBody>
                    <a:bodyPr/>
                    <a:lstStyle/>
                    <a:p>
                      <a:pPr>
                        <a:spcAft>
                          <a:spcPts val="0"/>
                        </a:spcAft>
                        <a:tabLst>
                          <a:tab pos="627063" algn="l"/>
                        </a:tabLst>
                      </a:pPr>
                      <a:r>
                        <a:rPr lang="en-CA" sz="1300" dirty="0">
                          <a:effectLst/>
                          <a:latin typeface="Arial" pitchFamily="34" charset="0"/>
                          <a:cs typeface="Arial" pitchFamily="34" charset="0"/>
                        </a:rPr>
                        <a:t>V - </a:t>
                      </a:r>
                      <a:r>
                        <a:rPr lang="en-CA" sz="1300" dirty="0" smtClean="0">
                          <a:effectLst/>
                          <a:latin typeface="Arial" pitchFamily="34" charset="0"/>
                          <a:cs typeface="Arial" pitchFamily="34" charset="0"/>
                        </a:rPr>
                        <a:t>      Magazine, Vendor</a:t>
                      </a:r>
                      <a:endParaRPr lang="en-CA" sz="1300" dirty="0">
                        <a:effectLst/>
                        <a:latin typeface="Arial" pitchFamily="34" charset="0"/>
                        <a:ea typeface="Times New Roman"/>
                        <a:cs typeface="Arial" pitchFamily="34" charset="0"/>
                      </a:endParaRPr>
                    </a:p>
                  </a:txBody>
                  <a:tcPr marL="58338" marR="58338" marT="0" marB="0" anchor="b"/>
                </a:tc>
                <a:tc>
                  <a:txBody>
                    <a:bodyPr/>
                    <a:lstStyle/>
                    <a:p>
                      <a:pPr algn="ctr">
                        <a:spcAft>
                          <a:spcPts val="0"/>
                        </a:spcAft>
                      </a:pPr>
                      <a:r>
                        <a:rPr lang="en-CA" sz="1300" dirty="0" smtClean="0">
                          <a:effectLst/>
                          <a:latin typeface="Arial" pitchFamily="34" charset="0"/>
                          <a:ea typeface="Times New Roman"/>
                          <a:cs typeface="Arial" pitchFamily="34" charset="0"/>
                        </a:rPr>
                        <a:t>2.5</a:t>
                      </a:r>
                      <a:endParaRPr lang="en-CA" sz="1300" dirty="0">
                        <a:effectLst/>
                        <a:latin typeface="Arial" pitchFamily="34" charset="0"/>
                        <a:ea typeface="Times New Roman"/>
                        <a:cs typeface="Arial" pitchFamily="34" charset="0"/>
                      </a:endParaRPr>
                    </a:p>
                  </a:txBody>
                  <a:tcPr marL="68557" marR="68557" marT="0" marB="0" anchor="b"/>
                </a:tc>
                <a:tc>
                  <a:txBody>
                    <a:bodyPr/>
                    <a:lstStyle/>
                    <a:p>
                      <a:pPr algn="ctr">
                        <a:spcAft>
                          <a:spcPts val="0"/>
                        </a:spcAft>
                      </a:pPr>
                      <a:r>
                        <a:rPr lang="en-CA" sz="1300" dirty="0" smtClean="0">
                          <a:solidFill>
                            <a:srgbClr val="FF0000"/>
                          </a:solidFill>
                          <a:effectLst/>
                          <a:latin typeface="Arial" pitchFamily="34" charset="0"/>
                          <a:ea typeface="Times New Roman"/>
                          <a:cs typeface="Arial" pitchFamily="34" charset="0"/>
                        </a:rPr>
                        <a:t>3.5</a:t>
                      </a:r>
                      <a:endParaRPr lang="en-CA" sz="1300" dirty="0">
                        <a:solidFill>
                          <a:srgbClr val="FF0000"/>
                        </a:solidFill>
                        <a:effectLst/>
                        <a:latin typeface="Arial" pitchFamily="34" charset="0"/>
                        <a:ea typeface="Times New Roman"/>
                        <a:cs typeface="Arial" pitchFamily="34" charset="0"/>
                      </a:endParaRPr>
                    </a:p>
                  </a:txBody>
                  <a:tcPr marL="68557" marR="68557" marT="0" marB="0" anchor="b"/>
                </a:tc>
                <a:extLst>
                  <a:ext uri="{0D108BD9-81ED-4DB2-BD59-A6C34878D82A}">
                    <a16:rowId xmlns:a16="http://schemas.microsoft.com/office/drawing/2014/main" xmlns="" val="10004"/>
                  </a:ext>
                </a:extLst>
              </a:tr>
              <a:tr h="303003">
                <a:tc vMerge="1">
                  <a:txBody>
                    <a:bodyPr/>
                    <a:lstStyle/>
                    <a:p>
                      <a:pPr>
                        <a:spcAft>
                          <a:spcPts val="0"/>
                        </a:spcAft>
                      </a:pPr>
                      <a:endParaRPr lang="en-CA" sz="1200">
                        <a:effectLst/>
                        <a:latin typeface="Times New Roman"/>
                        <a:ea typeface="Times New Roman"/>
                      </a:endParaRPr>
                    </a:p>
                  </a:txBody>
                  <a:tcPr marL="68580" marR="68580" marT="0" marB="0" anchor="b"/>
                </a:tc>
                <a:tc>
                  <a:txBody>
                    <a:bodyPr/>
                    <a:lstStyle/>
                    <a:p>
                      <a:pPr>
                        <a:spcAft>
                          <a:spcPts val="0"/>
                        </a:spcAft>
                      </a:pPr>
                      <a:r>
                        <a:rPr lang="en-CA" sz="1300" dirty="0">
                          <a:effectLst/>
                          <a:latin typeface="Arial" pitchFamily="34" charset="0"/>
                          <a:cs typeface="Arial" pitchFamily="34" charset="0"/>
                        </a:rPr>
                        <a:t>U - </a:t>
                      </a:r>
                      <a:r>
                        <a:rPr lang="en-CA" sz="1300" dirty="0" smtClean="0">
                          <a:effectLst/>
                          <a:latin typeface="Arial" pitchFamily="34" charset="0"/>
                          <a:cs typeface="Arial" pitchFamily="34" charset="0"/>
                        </a:rPr>
                        <a:t>      </a:t>
                      </a:r>
                      <a:r>
                        <a:rPr lang="en-CA" sz="1300" baseline="0" dirty="0" smtClean="0">
                          <a:effectLst/>
                          <a:latin typeface="Arial" pitchFamily="34" charset="0"/>
                          <a:cs typeface="Arial" pitchFamily="34" charset="0"/>
                        </a:rPr>
                        <a:t>Magazine, User</a:t>
                      </a:r>
                      <a:endParaRPr lang="en-CA" sz="1300" dirty="0">
                        <a:effectLst/>
                        <a:latin typeface="Arial" pitchFamily="34" charset="0"/>
                        <a:ea typeface="Times New Roman"/>
                        <a:cs typeface="Arial" pitchFamily="34" charset="0"/>
                      </a:endParaRPr>
                    </a:p>
                  </a:txBody>
                  <a:tcPr marL="58338" marR="58338" marT="0" marB="0" anchor="b"/>
                </a:tc>
                <a:tc>
                  <a:txBody>
                    <a:bodyPr/>
                    <a:lstStyle/>
                    <a:p>
                      <a:pPr algn="ctr">
                        <a:spcAft>
                          <a:spcPts val="0"/>
                        </a:spcAft>
                      </a:pPr>
                      <a:r>
                        <a:rPr lang="en-CA" sz="1300" dirty="0" smtClean="0">
                          <a:effectLst/>
                          <a:latin typeface="Arial" pitchFamily="34" charset="0"/>
                          <a:ea typeface="Times New Roman"/>
                          <a:cs typeface="Arial" pitchFamily="34" charset="0"/>
                        </a:rPr>
                        <a:t>3.1</a:t>
                      </a:r>
                      <a:endParaRPr lang="en-CA" sz="1300" dirty="0">
                        <a:effectLst/>
                        <a:latin typeface="Arial" pitchFamily="34" charset="0"/>
                        <a:ea typeface="Times New Roman"/>
                        <a:cs typeface="Arial" pitchFamily="34" charset="0"/>
                      </a:endParaRPr>
                    </a:p>
                  </a:txBody>
                  <a:tcPr marL="68557" marR="68557" marT="0" marB="0" anchor="b"/>
                </a:tc>
                <a:tc>
                  <a:txBody>
                    <a:bodyPr/>
                    <a:lstStyle/>
                    <a:p>
                      <a:pPr algn="ctr">
                        <a:spcAft>
                          <a:spcPts val="0"/>
                        </a:spcAft>
                      </a:pPr>
                      <a:r>
                        <a:rPr lang="en-CA" sz="1300" dirty="0" smtClean="0">
                          <a:solidFill>
                            <a:srgbClr val="FF0000"/>
                          </a:solidFill>
                          <a:effectLst/>
                          <a:latin typeface="Arial" pitchFamily="34" charset="0"/>
                          <a:ea typeface="Times New Roman"/>
                          <a:cs typeface="Arial" pitchFamily="34" charset="0"/>
                        </a:rPr>
                        <a:t>3.3</a:t>
                      </a:r>
                      <a:endParaRPr lang="en-CA" sz="1300" dirty="0">
                        <a:solidFill>
                          <a:srgbClr val="FF0000"/>
                        </a:solidFill>
                        <a:effectLst/>
                        <a:latin typeface="Arial" pitchFamily="34" charset="0"/>
                        <a:ea typeface="Times New Roman"/>
                        <a:cs typeface="Arial" pitchFamily="34" charset="0"/>
                      </a:endParaRPr>
                    </a:p>
                  </a:txBody>
                  <a:tcPr marL="68557" marR="68557" marT="0" marB="0" anchor="b"/>
                </a:tc>
                <a:extLst>
                  <a:ext uri="{0D108BD9-81ED-4DB2-BD59-A6C34878D82A}">
                    <a16:rowId xmlns:a16="http://schemas.microsoft.com/office/drawing/2014/main" xmlns="" val="10005"/>
                  </a:ext>
                </a:extLst>
              </a:tr>
              <a:tr h="303003">
                <a:tc vMerge="1">
                  <a:txBody>
                    <a:bodyPr/>
                    <a:lstStyle/>
                    <a:p>
                      <a:pPr>
                        <a:spcAft>
                          <a:spcPts val="0"/>
                        </a:spcAft>
                      </a:pPr>
                      <a:endParaRPr lang="en-CA" sz="1200">
                        <a:effectLst/>
                        <a:latin typeface="Times New Roman"/>
                        <a:ea typeface="Times New Roman"/>
                      </a:endParaRPr>
                    </a:p>
                  </a:txBody>
                  <a:tcPr marL="68580" marR="68580" marT="0" marB="0" anchor="b"/>
                </a:tc>
                <a:tc>
                  <a:txBody>
                    <a:bodyPr/>
                    <a:lstStyle/>
                    <a:p>
                      <a:pPr>
                        <a:spcAft>
                          <a:spcPts val="0"/>
                        </a:spcAft>
                      </a:pPr>
                      <a:r>
                        <a:rPr lang="fr-CA" sz="1300" dirty="0">
                          <a:effectLst/>
                          <a:latin typeface="Arial" pitchFamily="34" charset="0"/>
                          <a:cs typeface="Arial" pitchFamily="34" charset="0"/>
                        </a:rPr>
                        <a:t>U/Z - </a:t>
                      </a:r>
                      <a:r>
                        <a:rPr lang="fr-CA" sz="1300" dirty="0" smtClean="0">
                          <a:effectLst/>
                          <a:latin typeface="Arial" pitchFamily="34" charset="0"/>
                          <a:cs typeface="Arial" pitchFamily="34" charset="0"/>
                        </a:rPr>
                        <a:t>   Magazine, User – </a:t>
                      </a:r>
                      <a:r>
                        <a:rPr lang="fr-CA" sz="1300" dirty="0">
                          <a:effectLst/>
                          <a:latin typeface="Arial" pitchFamily="34" charset="0"/>
                          <a:cs typeface="Arial" pitchFamily="34" charset="0"/>
                        </a:rPr>
                        <a:t>Zone</a:t>
                      </a:r>
                      <a:endParaRPr lang="en-CA" sz="1300" dirty="0">
                        <a:effectLst/>
                        <a:latin typeface="Arial" pitchFamily="34" charset="0"/>
                        <a:ea typeface="Times New Roman"/>
                        <a:cs typeface="Arial" pitchFamily="34" charset="0"/>
                      </a:endParaRPr>
                    </a:p>
                  </a:txBody>
                  <a:tcPr marL="58338" marR="58338" marT="0" marB="0" anchor="b"/>
                </a:tc>
                <a:tc>
                  <a:txBody>
                    <a:bodyPr/>
                    <a:lstStyle/>
                    <a:p>
                      <a:pPr algn="ctr">
                        <a:spcAft>
                          <a:spcPts val="0"/>
                        </a:spcAft>
                      </a:pPr>
                      <a:r>
                        <a:rPr lang="en-CA" sz="1300" dirty="0" smtClean="0">
                          <a:effectLst/>
                          <a:latin typeface="Arial" pitchFamily="34" charset="0"/>
                          <a:ea typeface="Times New Roman"/>
                          <a:cs typeface="Arial" pitchFamily="34" charset="0"/>
                        </a:rPr>
                        <a:t>2.4</a:t>
                      </a:r>
                      <a:endParaRPr lang="en-CA" sz="1300" dirty="0">
                        <a:effectLst/>
                        <a:latin typeface="Arial" pitchFamily="34" charset="0"/>
                        <a:ea typeface="Times New Roman"/>
                        <a:cs typeface="Arial" pitchFamily="34" charset="0"/>
                      </a:endParaRPr>
                    </a:p>
                  </a:txBody>
                  <a:tcPr marL="68557" marR="68557" marT="0" marB="0" anchor="b"/>
                </a:tc>
                <a:tc>
                  <a:txBody>
                    <a:bodyPr/>
                    <a:lstStyle/>
                    <a:p>
                      <a:pPr algn="ctr">
                        <a:spcAft>
                          <a:spcPts val="0"/>
                        </a:spcAft>
                      </a:pPr>
                      <a:r>
                        <a:rPr lang="en-CA" sz="1300" dirty="0" smtClean="0">
                          <a:solidFill>
                            <a:srgbClr val="FF0000"/>
                          </a:solidFill>
                          <a:effectLst/>
                          <a:latin typeface="Arial" pitchFamily="34" charset="0"/>
                          <a:ea typeface="Times New Roman"/>
                          <a:cs typeface="Arial" pitchFamily="34" charset="0"/>
                        </a:rPr>
                        <a:t>2.8</a:t>
                      </a:r>
                      <a:endParaRPr lang="en-CA" sz="1300" dirty="0">
                        <a:solidFill>
                          <a:srgbClr val="FF0000"/>
                        </a:solidFill>
                        <a:effectLst/>
                        <a:latin typeface="Arial" pitchFamily="34" charset="0"/>
                        <a:ea typeface="Times New Roman"/>
                        <a:cs typeface="Arial" pitchFamily="34" charset="0"/>
                      </a:endParaRPr>
                    </a:p>
                  </a:txBody>
                  <a:tcPr marL="68557" marR="68557" marT="0" marB="0" anchor="b"/>
                </a:tc>
                <a:extLst>
                  <a:ext uri="{0D108BD9-81ED-4DB2-BD59-A6C34878D82A}">
                    <a16:rowId xmlns:a16="http://schemas.microsoft.com/office/drawing/2014/main" xmlns="" val="10006"/>
                  </a:ext>
                </a:extLst>
              </a:tr>
              <a:tr h="303003">
                <a:tc vMerge="1">
                  <a:txBody>
                    <a:bodyPr/>
                    <a:lstStyle/>
                    <a:p>
                      <a:pPr>
                        <a:spcAft>
                          <a:spcPts val="0"/>
                        </a:spcAft>
                      </a:pPr>
                      <a:endParaRPr lang="en-CA" sz="1200">
                        <a:effectLst/>
                        <a:latin typeface="Times New Roman"/>
                        <a:ea typeface="Times New Roman"/>
                      </a:endParaRPr>
                    </a:p>
                  </a:txBody>
                  <a:tcPr marL="68580" marR="68580" marT="0" marB="0" anchor="b"/>
                </a:tc>
                <a:tc>
                  <a:txBody>
                    <a:bodyPr/>
                    <a:lstStyle/>
                    <a:p>
                      <a:pPr>
                        <a:spcAft>
                          <a:spcPts val="0"/>
                        </a:spcAft>
                      </a:pPr>
                      <a:r>
                        <a:rPr lang="en-CA" sz="1300" dirty="0">
                          <a:effectLst/>
                          <a:latin typeface="Arial" pitchFamily="34" charset="0"/>
                          <a:cs typeface="Arial" pitchFamily="34" charset="0"/>
                        </a:rPr>
                        <a:t>P - </a:t>
                      </a:r>
                      <a:r>
                        <a:rPr lang="en-CA" sz="1300" dirty="0" smtClean="0">
                          <a:effectLst/>
                          <a:latin typeface="Arial" pitchFamily="34" charset="0"/>
                          <a:cs typeface="Arial" pitchFamily="34" charset="0"/>
                        </a:rPr>
                        <a:t>      </a:t>
                      </a:r>
                      <a:r>
                        <a:rPr lang="en-CA" sz="1300" baseline="0" dirty="0" smtClean="0">
                          <a:effectLst/>
                          <a:latin typeface="Arial" pitchFamily="34" charset="0"/>
                          <a:cs typeface="Arial" pitchFamily="34" charset="0"/>
                        </a:rPr>
                        <a:t>Magazine, Propellant</a:t>
                      </a:r>
                      <a:endParaRPr lang="en-CA" sz="1300" dirty="0">
                        <a:effectLst/>
                        <a:latin typeface="Arial" pitchFamily="34" charset="0"/>
                        <a:ea typeface="Times New Roman"/>
                        <a:cs typeface="Arial" pitchFamily="34" charset="0"/>
                      </a:endParaRPr>
                    </a:p>
                  </a:txBody>
                  <a:tcPr marL="58338" marR="58338" marT="0" marB="0" anchor="b"/>
                </a:tc>
                <a:tc>
                  <a:txBody>
                    <a:bodyPr/>
                    <a:lstStyle/>
                    <a:p>
                      <a:pPr algn="ctr">
                        <a:spcAft>
                          <a:spcPts val="0"/>
                        </a:spcAft>
                      </a:pPr>
                      <a:r>
                        <a:rPr lang="en-CA" sz="1300" dirty="0" smtClean="0">
                          <a:effectLst/>
                          <a:latin typeface="Arial" pitchFamily="34" charset="0"/>
                          <a:ea typeface="Times New Roman"/>
                          <a:cs typeface="Arial" pitchFamily="34" charset="0"/>
                        </a:rPr>
                        <a:t>2.9</a:t>
                      </a:r>
                      <a:endParaRPr lang="en-CA" sz="1300" dirty="0">
                        <a:effectLst/>
                        <a:latin typeface="Arial" pitchFamily="34" charset="0"/>
                        <a:ea typeface="Times New Roman"/>
                        <a:cs typeface="Arial" pitchFamily="34" charset="0"/>
                      </a:endParaRPr>
                    </a:p>
                  </a:txBody>
                  <a:tcPr marL="68557" marR="68557" marT="0" marB="0" anchor="b"/>
                </a:tc>
                <a:tc>
                  <a:txBody>
                    <a:bodyPr/>
                    <a:lstStyle/>
                    <a:p>
                      <a:pPr algn="ctr">
                        <a:spcAft>
                          <a:spcPts val="0"/>
                        </a:spcAft>
                      </a:pPr>
                      <a:r>
                        <a:rPr lang="en-CA" sz="1300" dirty="0" smtClean="0">
                          <a:solidFill>
                            <a:srgbClr val="FF0000"/>
                          </a:solidFill>
                          <a:effectLst/>
                          <a:latin typeface="Arial" pitchFamily="34" charset="0"/>
                          <a:ea typeface="Times New Roman"/>
                          <a:cs typeface="Arial" pitchFamily="34" charset="0"/>
                        </a:rPr>
                        <a:t>3.4</a:t>
                      </a:r>
                      <a:endParaRPr lang="en-CA" sz="1300" dirty="0">
                        <a:solidFill>
                          <a:srgbClr val="FF0000"/>
                        </a:solidFill>
                        <a:effectLst/>
                        <a:latin typeface="Arial" pitchFamily="34" charset="0"/>
                        <a:ea typeface="Times New Roman"/>
                        <a:cs typeface="Arial" pitchFamily="34" charset="0"/>
                      </a:endParaRPr>
                    </a:p>
                  </a:txBody>
                  <a:tcPr marL="68557" marR="68557" marT="0" marB="0" anchor="b"/>
                </a:tc>
                <a:extLst>
                  <a:ext uri="{0D108BD9-81ED-4DB2-BD59-A6C34878D82A}">
                    <a16:rowId xmlns:a16="http://schemas.microsoft.com/office/drawing/2014/main" xmlns="" val="10007"/>
                  </a:ext>
                </a:extLst>
              </a:tr>
              <a:tr h="303003">
                <a:tc vMerge="1">
                  <a:txBody>
                    <a:bodyPr/>
                    <a:lstStyle/>
                    <a:p>
                      <a:pPr>
                        <a:spcAft>
                          <a:spcPts val="0"/>
                        </a:spcAft>
                      </a:pPr>
                      <a:endParaRPr lang="en-CA" sz="1200">
                        <a:effectLst/>
                        <a:latin typeface="Times New Roman"/>
                        <a:ea typeface="Times New Roman"/>
                      </a:endParaRPr>
                    </a:p>
                  </a:txBody>
                  <a:tcPr marL="68580" marR="68580" marT="0" marB="0" anchor="b"/>
                </a:tc>
                <a:tc>
                  <a:txBody>
                    <a:bodyPr/>
                    <a:lstStyle/>
                    <a:p>
                      <a:pPr>
                        <a:spcAft>
                          <a:spcPts val="0"/>
                        </a:spcAft>
                      </a:pPr>
                      <a:r>
                        <a:rPr lang="en-CA" sz="1300" dirty="0">
                          <a:effectLst/>
                          <a:latin typeface="Arial" pitchFamily="34" charset="0"/>
                          <a:cs typeface="Arial" pitchFamily="34" charset="0"/>
                        </a:rPr>
                        <a:t>X - </a:t>
                      </a:r>
                      <a:r>
                        <a:rPr lang="en-CA" sz="1300" baseline="0" dirty="0" smtClean="0">
                          <a:effectLst/>
                          <a:latin typeface="Arial" pitchFamily="34" charset="0"/>
                          <a:cs typeface="Arial" pitchFamily="34" charset="0"/>
                        </a:rPr>
                        <a:t>      Magazine, Fireworks</a:t>
                      </a:r>
                      <a:endParaRPr lang="en-CA" sz="1300" dirty="0">
                        <a:effectLst/>
                        <a:latin typeface="Arial" pitchFamily="34" charset="0"/>
                        <a:ea typeface="Times New Roman"/>
                        <a:cs typeface="Arial" pitchFamily="34" charset="0"/>
                      </a:endParaRPr>
                    </a:p>
                  </a:txBody>
                  <a:tcPr marL="58338" marR="58338" marT="0" marB="0" anchor="b"/>
                </a:tc>
                <a:tc>
                  <a:txBody>
                    <a:bodyPr/>
                    <a:lstStyle/>
                    <a:p>
                      <a:pPr algn="ctr">
                        <a:spcAft>
                          <a:spcPts val="0"/>
                        </a:spcAft>
                      </a:pPr>
                      <a:r>
                        <a:rPr lang="en-CA" sz="1300" dirty="0" smtClean="0">
                          <a:effectLst/>
                          <a:latin typeface="Arial" pitchFamily="34" charset="0"/>
                          <a:ea typeface="Times New Roman"/>
                          <a:cs typeface="Arial" pitchFamily="34" charset="0"/>
                        </a:rPr>
                        <a:t>3.2</a:t>
                      </a:r>
                      <a:endParaRPr lang="en-CA" sz="1300" dirty="0">
                        <a:effectLst/>
                        <a:latin typeface="Arial" pitchFamily="34" charset="0"/>
                        <a:ea typeface="Times New Roman"/>
                        <a:cs typeface="Arial" pitchFamily="34" charset="0"/>
                      </a:endParaRPr>
                    </a:p>
                  </a:txBody>
                  <a:tcPr marL="68557" marR="68557" marT="0" marB="0" anchor="b"/>
                </a:tc>
                <a:tc>
                  <a:txBody>
                    <a:bodyPr/>
                    <a:lstStyle/>
                    <a:p>
                      <a:pPr algn="ctr">
                        <a:spcAft>
                          <a:spcPts val="0"/>
                        </a:spcAft>
                      </a:pPr>
                      <a:r>
                        <a:rPr lang="en-CA" sz="1300" dirty="0" smtClean="0">
                          <a:solidFill>
                            <a:srgbClr val="FF0000"/>
                          </a:solidFill>
                          <a:effectLst/>
                          <a:latin typeface="Arial" pitchFamily="34" charset="0"/>
                          <a:ea typeface="Times New Roman"/>
                          <a:cs typeface="Arial" pitchFamily="34" charset="0"/>
                        </a:rPr>
                        <a:t>3.6</a:t>
                      </a:r>
                      <a:endParaRPr lang="en-CA" sz="1300" dirty="0">
                        <a:solidFill>
                          <a:srgbClr val="FF0000"/>
                        </a:solidFill>
                        <a:effectLst/>
                        <a:latin typeface="Arial" pitchFamily="34" charset="0"/>
                        <a:ea typeface="Times New Roman"/>
                        <a:cs typeface="Arial" pitchFamily="34" charset="0"/>
                      </a:endParaRPr>
                    </a:p>
                  </a:txBody>
                  <a:tcPr marL="68557" marR="68557" marT="0" marB="0" anchor="b"/>
                </a:tc>
                <a:extLst>
                  <a:ext uri="{0D108BD9-81ED-4DB2-BD59-A6C34878D82A}">
                    <a16:rowId xmlns:a16="http://schemas.microsoft.com/office/drawing/2014/main" xmlns="" val="10008"/>
                  </a:ext>
                </a:extLst>
              </a:tr>
            </a:tbl>
          </a:graphicData>
        </a:graphic>
      </p:graphicFrame>
      <p:sp>
        <p:nvSpPr>
          <p:cNvPr id="2" name="Slide Number Placeholder 1"/>
          <p:cNvSpPr>
            <a:spLocks noGrp="1"/>
          </p:cNvSpPr>
          <p:nvPr>
            <p:ph type="sldNum" sz="quarter" idx="10"/>
          </p:nvPr>
        </p:nvSpPr>
        <p:spPr/>
        <p:txBody>
          <a:bodyPr/>
          <a:lstStyle/>
          <a:p>
            <a:pPr>
              <a:defRPr/>
            </a:pPr>
            <a:fld id="{2A21E440-03B8-49EF-9ED3-00F143AB75CE}" type="slidenum">
              <a:rPr lang="en-US" altLang="en-US" smtClean="0"/>
              <a:pPr>
                <a:defRPr/>
              </a:pPr>
              <a:t>57</a:t>
            </a:fld>
            <a:endParaRPr lang="en-US" alt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274638"/>
            <a:ext cx="9144000" cy="1143000"/>
          </a:xfrm>
        </p:spPr>
        <p:txBody>
          <a:bodyPr/>
          <a:lstStyle/>
          <a:p>
            <a:pPr algn="ctr"/>
            <a:r>
              <a:rPr lang="en-CA" altLang="en-US" sz="3200" smtClean="0">
                <a:latin typeface="Arial" pitchFamily="34" charset="0"/>
                <a:cs typeface="Arial" pitchFamily="34" charset="0"/>
              </a:rPr>
              <a:t>Inspection Deficiencies</a:t>
            </a:r>
            <a:endParaRPr lang="en-CA" altLang="en-US" sz="1700" smtClean="0">
              <a:solidFill>
                <a:srgbClr val="D60093"/>
              </a:solidFill>
              <a:latin typeface="Arial" pitchFamily="34" charset="0"/>
              <a:cs typeface="Arial" pitchFamily="34" charset="0"/>
            </a:endParaRPr>
          </a:p>
        </p:txBody>
      </p:sp>
      <p:sp>
        <p:nvSpPr>
          <p:cNvPr id="26627" name="Content Placeholder 5"/>
          <p:cNvSpPr>
            <a:spLocks noGrp="1"/>
          </p:cNvSpPr>
          <p:nvPr>
            <p:ph idx="1"/>
          </p:nvPr>
        </p:nvSpPr>
        <p:spPr>
          <a:xfrm>
            <a:off x="31750" y="1101725"/>
            <a:ext cx="8534400" cy="5260975"/>
          </a:xfrm>
        </p:spPr>
        <p:txBody>
          <a:bodyPr/>
          <a:lstStyle/>
          <a:p>
            <a:pPr marL="579438" lvl="2" indent="0">
              <a:buFont typeface="Wingdings" charset="2"/>
              <a:buNone/>
              <a:defRPr/>
            </a:pPr>
            <a:endParaRPr lang="en-CA" altLang="en-US" sz="1000" b="1" u="sng" dirty="0" smtClean="0">
              <a:latin typeface="Arial" pitchFamily="34" charset="0"/>
              <a:cs typeface="Arial" pitchFamily="34" charset="0"/>
            </a:endParaRPr>
          </a:p>
          <a:p>
            <a:pPr marL="180975" lvl="2" indent="0">
              <a:buFont typeface="Wingdings" charset="2"/>
              <a:buNone/>
              <a:defRPr/>
            </a:pPr>
            <a:r>
              <a:rPr lang="en-CA" altLang="en-US" sz="2000" b="1" u="sng" dirty="0" smtClean="0"/>
              <a:t>Operations  /  Housekeeping</a:t>
            </a:r>
            <a:r>
              <a:rPr lang="en-CA" altLang="en-US" sz="2000" b="1" dirty="0" smtClean="0"/>
              <a:t>:</a:t>
            </a:r>
          </a:p>
          <a:p>
            <a:pPr marL="839788" lvl="2" indent="-260350">
              <a:buFont typeface="Wingdings" pitchFamily="2" charset="2"/>
              <a:buChar char="§"/>
              <a:defRPr/>
            </a:pPr>
            <a:r>
              <a:rPr lang="en-CA" altLang="en-US" sz="1400" dirty="0" smtClean="0"/>
              <a:t>Presence of tetra-ammine copper nitrate</a:t>
            </a:r>
          </a:p>
          <a:p>
            <a:pPr marL="839788" lvl="2" indent="-260350">
              <a:buFont typeface="Wingdings" pitchFamily="2" charset="2"/>
              <a:buChar char="§"/>
              <a:defRPr/>
            </a:pPr>
            <a:r>
              <a:rPr lang="en-CA" altLang="en-US" sz="1400" dirty="0" smtClean="0"/>
              <a:t>Combustible </a:t>
            </a:r>
            <a:r>
              <a:rPr lang="en-CA" altLang="en-US" sz="1400" dirty="0"/>
              <a:t>material </a:t>
            </a:r>
            <a:r>
              <a:rPr lang="en-CA" altLang="en-US" sz="1400" dirty="0" smtClean="0"/>
              <a:t>in vicinity of explosives / AN hopper</a:t>
            </a:r>
            <a:endParaRPr lang="en-CA" altLang="en-US" sz="1400" dirty="0"/>
          </a:p>
          <a:p>
            <a:pPr marL="839788" lvl="2" indent="-260350">
              <a:buFont typeface="Wingdings" pitchFamily="2" charset="2"/>
              <a:buChar char="§"/>
              <a:defRPr/>
            </a:pPr>
            <a:r>
              <a:rPr lang="en-CA" altLang="en-US" sz="1400" dirty="0"/>
              <a:t>Mixed storage of contaminated / non-contaminated equipment parts</a:t>
            </a:r>
          </a:p>
          <a:p>
            <a:pPr marL="839788" lvl="2" indent="-260350">
              <a:buFont typeface="Wingdings" pitchFamily="2" charset="2"/>
              <a:buChar char="§"/>
              <a:defRPr/>
            </a:pPr>
            <a:r>
              <a:rPr lang="en-CA" altLang="en-US" sz="1400" dirty="0" smtClean="0"/>
              <a:t>Electrical components, non-conforming </a:t>
            </a:r>
            <a:r>
              <a:rPr lang="en-CA" altLang="en-US" sz="1000" dirty="0" smtClean="0"/>
              <a:t>(non-CEMA 4X, electrical box weatherproof seals)</a:t>
            </a:r>
          </a:p>
          <a:p>
            <a:pPr marL="839788" lvl="2" indent="-260350">
              <a:buFont typeface="Wingdings" pitchFamily="2" charset="2"/>
              <a:buChar char="§"/>
              <a:defRPr/>
            </a:pPr>
            <a:r>
              <a:rPr lang="en-CA" altLang="en-US" sz="1400" dirty="0" smtClean="0"/>
              <a:t>Pumps, requiring maintenance </a:t>
            </a:r>
            <a:r>
              <a:rPr lang="en-CA" altLang="en-US" sz="1000" dirty="0" smtClean="0"/>
              <a:t>(seals)</a:t>
            </a:r>
          </a:p>
          <a:p>
            <a:pPr marL="839788" lvl="2" indent="-260350">
              <a:buFont typeface="Wingdings" pitchFamily="2" charset="2"/>
              <a:buChar char="§"/>
              <a:defRPr/>
            </a:pPr>
            <a:r>
              <a:rPr lang="en-CA" altLang="en-US" sz="1400" dirty="0" smtClean="0"/>
              <a:t>Containment dyke, requiring maintenance/repair</a:t>
            </a:r>
          </a:p>
          <a:p>
            <a:pPr marL="839788" lvl="2" indent="-260350">
              <a:buFont typeface="Wingdings" pitchFamily="2" charset="2"/>
              <a:buChar char="§"/>
              <a:defRPr/>
            </a:pPr>
            <a:r>
              <a:rPr lang="en-CA" altLang="en-US" sz="1400" dirty="0" smtClean="0"/>
              <a:t>Door, requiring panic hardware</a:t>
            </a:r>
          </a:p>
          <a:p>
            <a:pPr marL="839788" lvl="2" indent="-260350">
              <a:buFont typeface="Wingdings" pitchFamily="2" charset="2"/>
              <a:buChar char="§"/>
              <a:defRPr/>
            </a:pPr>
            <a:endParaRPr lang="en-CA" altLang="en-US" sz="1400" dirty="0" smtClean="0"/>
          </a:p>
          <a:p>
            <a:pPr marL="180975" lvl="2" indent="0">
              <a:buFont typeface="Wingdings" charset="2"/>
              <a:buNone/>
              <a:defRPr/>
            </a:pPr>
            <a:r>
              <a:rPr lang="en-CA" altLang="en-US" sz="2000" b="1" u="sng" dirty="0" smtClean="0"/>
              <a:t>Support Plans  /  Administration</a:t>
            </a:r>
            <a:r>
              <a:rPr lang="en-CA" altLang="en-US" sz="2000" b="1" dirty="0" smtClean="0"/>
              <a:t>:</a:t>
            </a:r>
            <a:endParaRPr lang="en-CA" altLang="en-US" sz="2000" b="1" u="sng" dirty="0" smtClean="0"/>
          </a:p>
          <a:p>
            <a:pPr marL="839788" lvl="2" indent="-260350">
              <a:buFont typeface="Wingdings" pitchFamily="2" charset="2"/>
              <a:buChar char="§"/>
              <a:defRPr/>
            </a:pPr>
            <a:r>
              <a:rPr lang="en-CA" altLang="en-US" sz="1400" dirty="0" smtClean="0"/>
              <a:t>Plans not up to date / not available at site </a:t>
            </a:r>
            <a:r>
              <a:rPr lang="en-CA" altLang="en-US" sz="1000" dirty="0" smtClean="0"/>
              <a:t>(fire safety, site security, emergency response)</a:t>
            </a:r>
          </a:p>
          <a:p>
            <a:pPr marL="839788" lvl="2" indent="-260350">
              <a:buFont typeface="Wingdings" pitchFamily="2" charset="2"/>
              <a:buChar char="§"/>
              <a:defRPr/>
            </a:pPr>
            <a:r>
              <a:rPr lang="en-CA" altLang="en-US" sz="1400" dirty="0" smtClean="0"/>
              <a:t>Procedures not up to date </a:t>
            </a:r>
            <a:r>
              <a:rPr lang="en-CA" altLang="en-US" sz="1000" dirty="0" smtClean="0"/>
              <a:t>(maintenance, operating)</a:t>
            </a:r>
          </a:p>
          <a:p>
            <a:pPr marL="839788" lvl="2" indent="-260350">
              <a:buFont typeface="Wingdings" pitchFamily="2" charset="2"/>
              <a:buChar char="§"/>
              <a:defRPr/>
            </a:pPr>
            <a:r>
              <a:rPr lang="en-CA" altLang="en-US" sz="1400" dirty="0" smtClean="0"/>
              <a:t>Fire extinguisher monthly checks not conducted/recorded (much better!)</a:t>
            </a:r>
          </a:p>
          <a:p>
            <a:pPr marL="839788" lvl="2" indent="-260350">
              <a:buFont typeface="Wingdings" pitchFamily="2" charset="2"/>
              <a:buChar char="§"/>
              <a:defRPr/>
            </a:pPr>
            <a:endParaRPr lang="en-CA" altLang="en-US" sz="1400" dirty="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58</a:t>
            </a:fld>
            <a:endParaRPr lang="en-CA"/>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0" y="2624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endParaRPr lang="en-CA" altLang="en-US" sz="1800">
              <a:latin typeface="Arial" pitchFamily="34" charset="0"/>
            </a:endParaRPr>
          </a:p>
        </p:txBody>
      </p:sp>
      <p:sp>
        <p:nvSpPr>
          <p:cNvPr id="32771" name="Rectangle 175"/>
          <p:cNvSpPr>
            <a:spLocks noChangeArrowheads="1"/>
          </p:cNvSpPr>
          <p:nvPr/>
        </p:nvSpPr>
        <p:spPr bwMode="auto">
          <a:xfrm>
            <a:off x="0" y="4232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endParaRPr lang="en-CA" altLang="en-US" sz="1800">
              <a:latin typeface="Arial" pitchFamily="34" charset="0"/>
            </a:endParaRPr>
          </a:p>
        </p:txBody>
      </p:sp>
      <p:sp>
        <p:nvSpPr>
          <p:cNvPr id="32804" name="Title 1"/>
          <p:cNvSpPr>
            <a:spLocks noGrp="1"/>
          </p:cNvSpPr>
          <p:nvPr>
            <p:ph type="title"/>
          </p:nvPr>
        </p:nvSpPr>
        <p:spPr>
          <a:xfrm>
            <a:off x="0" y="274638"/>
            <a:ext cx="9144000" cy="1143000"/>
          </a:xfrm>
        </p:spPr>
        <p:txBody>
          <a:bodyPr/>
          <a:lstStyle/>
          <a:p>
            <a:pPr algn="ctr"/>
            <a:r>
              <a:rPr lang="en-CA" altLang="en-US" sz="3200" smtClean="0"/>
              <a:t>ERD Statistics </a:t>
            </a:r>
            <a:r>
              <a:rPr lang="en-CA" altLang="en-US" sz="1700" smtClean="0">
                <a:solidFill>
                  <a:srgbClr val="D60093"/>
                </a:solidFill>
              </a:rPr>
              <a:t>Accident and Incidents</a:t>
            </a:r>
          </a:p>
        </p:txBody>
      </p:sp>
      <p:graphicFrame>
        <p:nvGraphicFramePr>
          <p:cNvPr id="6" name="Table 5"/>
          <p:cNvGraphicFramePr>
            <a:graphicFrameLocks noGrp="1"/>
          </p:cNvGraphicFramePr>
          <p:nvPr>
            <p:extLst>
              <p:ext uri="{D42A27DB-BD31-4B8C-83A1-F6EECF244321}">
                <p14:modId xmlns:p14="http://schemas.microsoft.com/office/powerpoint/2010/main" val="3006052077"/>
              </p:ext>
            </p:extLst>
          </p:nvPr>
        </p:nvGraphicFramePr>
        <p:xfrm>
          <a:off x="1695450" y="2101850"/>
          <a:ext cx="5927725" cy="2928940"/>
        </p:xfrm>
        <a:graphic>
          <a:graphicData uri="http://schemas.openxmlformats.org/drawingml/2006/table">
            <a:tbl>
              <a:tblPr firstRow="1" firstCol="1" bandRow="1">
                <a:tableStyleId>{5C22544A-7EE6-4342-B048-85BDC9FD1C3A}</a:tableStyleId>
              </a:tblPr>
              <a:tblGrid>
                <a:gridCol w="1273345">
                  <a:extLst>
                    <a:ext uri="{9D8B030D-6E8A-4147-A177-3AD203B41FA5}">
                      <a16:colId xmlns:a16="http://schemas.microsoft.com/office/drawing/2014/main" xmlns="" val="20000"/>
                    </a:ext>
                  </a:extLst>
                </a:gridCol>
                <a:gridCol w="2334835">
                  <a:extLst>
                    <a:ext uri="{9D8B030D-6E8A-4147-A177-3AD203B41FA5}">
                      <a16:colId xmlns:a16="http://schemas.microsoft.com/office/drawing/2014/main" xmlns="" val="20001"/>
                    </a:ext>
                  </a:extLst>
                </a:gridCol>
                <a:gridCol w="1172244">
                  <a:extLst>
                    <a:ext uri="{9D8B030D-6E8A-4147-A177-3AD203B41FA5}">
                      <a16:colId xmlns:a16="http://schemas.microsoft.com/office/drawing/2014/main" xmlns="" val="20002"/>
                    </a:ext>
                  </a:extLst>
                </a:gridCol>
                <a:gridCol w="1147301">
                  <a:extLst>
                    <a:ext uri="{9D8B030D-6E8A-4147-A177-3AD203B41FA5}">
                      <a16:colId xmlns:a16="http://schemas.microsoft.com/office/drawing/2014/main" xmlns="" val="20003"/>
                    </a:ext>
                  </a:extLst>
                </a:gridCol>
              </a:tblGrid>
              <a:tr h="593985">
                <a:tc gridSpan="2">
                  <a:txBody>
                    <a:bodyPr/>
                    <a:lstStyle/>
                    <a:p>
                      <a:pPr algn="ctr">
                        <a:spcAft>
                          <a:spcPts val="0"/>
                        </a:spcAft>
                      </a:pPr>
                      <a:r>
                        <a:rPr lang="en-CA" sz="1600" dirty="0" smtClean="0">
                          <a:effectLst/>
                          <a:latin typeface="Arial" pitchFamily="34" charset="0"/>
                          <a:cs typeface="Arial" pitchFamily="34" charset="0"/>
                        </a:rPr>
                        <a:t>Activity</a:t>
                      </a:r>
                      <a:endParaRPr lang="en-CA" sz="1600" dirty="0">
                        <a:effectLst/>
                        <a:latin typeface="Arial" pitchFamily="34" charset="0"/>
                        <a:cs typeface="Arial" pitchFamily="34" charset="0"/>
                      </a:endParaRPr>
                    </a:p>
                  </a:txBody>
                  <a:tcPr marL="68589" marR="68589" marT="0" marB="0" anchor="ctr"/>
                </a:tc>
                <a:tc hMerge="1">
                  <a:txBody>
                    <a:bodyPr/>
                    <a:lstStyle/>
                    <a:p>
                      <a:endParaRPr lang="en-CA"/>
                    </a:p>
                  </a:txBody>
                  <a:tcPr/>
                </a:tc>
                <a:tc>
                  <a:txBody>
                    <a:bodyPr/>
                    <a:lstStyle/>
                    <a:p>
                      <a:pPr algn="ctr">
                        <a:spcAft>
                          <a:spcPts val="0"/>
                        </a:spcAft>
                      </a:pPr>
                      <a:r>
                        <a:rPr lang="en-CA" sz="1600" baseline="0" dirty="0" smtClean="0">
                          <a:effectLst/>
                          <a:latin typeface="Arial" pitchFamily="34" charset="0"/>
                          <a:ea typeface="+mn-ea"/>
                          <a:cs typeface="Arial" pitchFamily="34" charset="0"/>
                        </a:rPr>
                        <a:t>FY 16-17</a:t>
                      </a:r>
                    </a:p>
                  </a:txBody>
                  <a:tcPr marL="58358" marR="58358" marT="0" marB="0" anchor="ctr"/>
                </a:tc>
                <a:tc>
                  <a:txBody>
                    <a:bodyPr/>
                    <a:lstStyle/>
                    <a:p>
                      <a:pPr algn="ctr">
                        <a:spcAft>
                          <a:spcPts val="0"/>
                        </a:spcAft>
                      </a:pPr>
                      <a:r>
                        <a:rPr lang="en-CA" sz="1600" baseline="0" dirty="0" smtClean="0">
                          <a:effectLst/>
                          <a:latin typeface="Arial" pitchFamily="34" charset="0"/>
                          <a:ea typeface="+mn-ea"/>
                          <a:cs typeface="Arial" pitchFamily="34" charset="0"/>
                        </a:rPr>
                        <a:t>FY 17-18</a:t>
                      </a:r>
                    </a:p>
                    <a:p>
                      <a:pPr algn="ctr">
                        <a:spcAft>
                          <a:spcPts val="0"/>
                        </a:spcAft>
                      </a:pPr>
                      <a:r>
                        <a:rPr lang="en-CA" sz="1600" baseline="0" dirty="0" smtClean="0">
                          <a:effectLst/>
                          <a:latin typeface="Arial" pitchFamily="34" charset="0"/>
                          <a:ea typeface="+mn-ea"/>
                          <a:cs typeface="Arial" pitchFamily="34" charset="0"/>
                        </a:rPr>
                        <a:t>Q1</a:t>
                      </a:r>
                    </a:p>
                  </a:txBody>
                  <a:tcPr marL="58358" marR="58358" marT="0" marB="0" anchor="ctr"/>
                </a:tc>
                <a:extLst>
                  <a:ext uri="{0D108BD9-81ED-4DB2-BD59-A6C34878D82A}">
                    <a16:rowId xmlns:a16="http://schemas.microsoft.com/office/drawing/2014/main" xmlns="" val="10000"/>
                  </a:ext>
                </a:extLst>
              </a:tr>
              <a:tr h="466991">
                <a:tc rowSpan="5">
                  <a:txBody>
                    <a:bodyPr/>
                    <a:lstStyle/>
                    <a:p>
                      <a:pPr algn="ctr">
                        <a:spcAft>
                          <a:spcPts val="0"/>
                        </a:spcAft>
                      </a:pPr>
                      <a:r>
                        <a:rPr lang="en-CA" sz="1600" dirty="0" smtClean="0">
                          <a:effectLst/>
                        </a:rPr>
                        <a:t>Accidents / Incidents</a:t>
                      </a:r>
                      <a:endParaRPr lang="en-CA" sz="1600" dirty="0">
                        <a:effectLst/>
                        <a:latin typeface="Times New Roman"/>
                        <a:ea typeface="Times New Roman"/>
                      </a:endParaRPr>
                    </a:p>
                  </a:txBody>
                  <a:tcPr marL="68589" marR="68589" marT="0" marB="0" anchor="ctr"/>
                </a:tc>
                <a:tc>
                  <a:txBody>
                    <a:bodyPr/>
                    <a:lstStyle/>
                    <a:p>
                      <a:pPr algn="l">
                        <a:spcAft>
                          <a:spcPts val="0"/>
                        </a:spcAft>
                      </a:pPr>
                      <a:r>
                        <a:rPr lang="en-CA" sz="1400" dirty="0">
                          <a:effectLst/>
                          <a:latin typeface="+mj-lt"/>
                        </a:rPr>
                        <a:t>Manufacture</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effectLst/>
                          <a:latin typeface="+mj-lt"/>
                          <a:ea typeface="Times New Roman"/>
                        </a:rPr>
                        <a:t>22</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solidFill>
                            <a:srgbClr val="FF0000"/>
                          </a:solidFill>
                          <a:effectLst/>
                          <a:latin typeface="+mj-lt"/>
                          <a:ea typeface="Times New Roman"/>
                        </a:rPr>
                        <a:t>4</a:t>
                      </a:r>
                      <a:endParaRPr lang="en-CA" sz="1400" dirty="0">
                        <a:solidFill>
                          <a:srgbClr val="FF0000"/>
                        </a:solidFill>
                        <a:effectLst/>
                        <a:latin typeface="+mj-lt"/>
                        <a:ea typeface="Times New Roman"/>
                      </a:endParaRPr>
                    </a:p>
                  </a:txBody>
                  <a:tcPr marL="68589" marR="68589" marT="0" marB="0" anchor="ctr"/>
                </a:tc>
                <a:extLst>
                  <a:ext uri="{0D108BD9-81ED-4DB2-BD59-A6C34878D82A}">
                    <a16:rowId xmlns:a16="http://schemas.microsoft.com/office/drawing/2014/main" xmlns="" val="10001"/>
                  </a:ext>
                </a:extLst>
              </a:tr>
              <a:tr h="466991">
                <a:tc vMerge="1">
                  <a:txBody>
                    <a:bodyPr/>
                    <a:lstStyle/>
                    <a:p>
                      <a:pPr>
                        <a:spcAft>
                          <a:spcPts val="0"/>
                        </a:spcAft>
                      </a:pPr>
                      <a:endParaRPr lang="en-CA" sz="1600">
                        <a:effectLst/>
                        <a:latin typeface="Times New Roman"/>
                        <a:ea typeface="Times New Roman"/>
                      </a:endParaRPr>
                    </a:p>
                  </a:txBody>
                  <a:tcPr marL="68580" marR="68580" marT="0" marB="0" anchor="b"/>
                </a:tc>
                <a:tc>
                  <a:txBody>
                    <a:bodyPr/>
                    <a:lstStyle/>
                    <a:p>
                      <a:pPr algn="l">
                        <a:spcAft>
                          <a:spcPts val="0"/>
                        </a:spcAft>
                      </a:pPr>
                      <a:r>
                        <a:rPr lang="en-CA" sz="1400" dirty="0">
                          <a:effectLst/>
                          <a:latin typeface="+mj-lt"/>
                        </a:rPr>
                        <a:t>Transport</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effectLst/>
                          <a:latin typeface="+mj-lt"/>
                          <a:ea typeface="Times New Roman"/>
                        </a:rPr>
                        <a:t>27</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solidFill>
                            <a:srgbClr val="FF0000"/>
                          </a:solidFill>
                          <a:effectLst/>
                          <a:latin typeface="+mj-lt"/>
                          <a:ea typeface="Times New Roman"/>
                        </a:rPr>
                        <a:t>9</a:t>
                      </a:r>
                      <a:endParaRPr lang="en-CA" sz="1400" dirty="0">
                        <a:solidFill>
                          <a:srgbClr val="FF0000"/>
                        </a:solidFill>
                        <a:effectLst/>
                        <a:latin typeface="+mj-lt"/>
                        <a:ea typeface="Times New Roman"/>
                      </a:endParaRPr>
                    </a:p>
                  </a:txBody>
                  <a:tcPr marL="68589" marR="68589" marT="0" marB="0" anchor="ctr"/>
                </a:tc>
                <a:extLst>
                  <a:ext uri="{0D108BD9-81ED-4DB2-BD59-A6C34878D82A}">
                    <a16:rowId xmlns:a16="http://schemas.microsoft.com/office/drawing/2014/main" xmlns="" val="10002"/>
                  </a:ext>
                </a:extLst>
              </a:tr>
              <a:tr h="466991">
                <a:tc vMerge="1">
                  <a:txBody>
                    <a:bodyPr/>
                    <a:lstStyle/>
                    <a:p>
                      <a:pPr>
                        <a:spcAft>
                          <a:spcPts val="0"/>
                        </a:spcAft>
                      </a:pPr>
                      <a:endParaRPr lang="en-CA" sz="1600">
                        <a:effectLst/>
                        <a:latin typeface="Times New Roman"/>
                        <a:ea typeface="Times New Roman"/>
                      </a:endParaRPr>
                    </a:p>
                  </a:txBody>
                  <a:tcPr marL="68580" marR="68580" marT="0" marB="0" anchor="b"/>
                </a:tc>
                <a:tc>
                  <a:txBody>
                    <a:bodyPr/>
                    <a:lstStyle/>
                    <a:p>
                      <a:pPr algn="l">
                        <a:spcAft>
                          <a:spcPts val="0"/>
                        </a:spcAft>
                      </a:pPr>
                      <a:r>
                        <a:rPr lang="en-CA" sz="1400" dirty="0">
                          <a:effectLst/>
                          <a:latin typeface="+mj-lt"/>
                        </a:rPr>
                        <a:t>Thefts </a:t>
                      </a:r>
                      <a:r>
                        <a:rPr lang="en-CA" sz="1400" dirty="0" smtClean="0">
                          <a:effectLst/>
                          <a:latin typeface="+mj-lt"/>
                        </a:rPr>
                        <a:t> /  Break</a:t>
                      </a:r>
                      <a:r>
                        <a:rPr lang="en-CA" sz="1400" baseline="0" dirty="0" smtClean="0">
                          <a:effectLst/>
                          <a:latin typeface="+mj-lt"/>
                        </a:rPr>
                        <a:t> and Entry</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effectLst/>
                          <a:latin typeface="+mj-lt"/>
                          <a:ea typeface="Times New Roman"/>
                        </a:rPr>
                        <a:t>14</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solidFill>
                            <a:srgbClr val="FF0000"/>
                          </a:solidFill>
                          <a:effectLst/>
                          <a:latin typeface="+mj-lt"/>
                          <a:ea typeface="Times New Roman"/>
                        </a:rPr>
                        <a:t>1</a:t>
                      </a:r>
                      <a:endParaRPr lang="en-CA" sz="1400" dirty="0">
                        <a:solidFill>
                          <a:srgbClr val="FF0000"/>
                        </a:solidFill>
                        <a:effectLst/>
                        <a:latin typeface="+mj-lt"/>
                        <a:ea typeface="Times New Roman"/>
                      </a:endParaRPr>
                    </a:p>
                  </a:txBody>
                  <a:tcPr marL="68589" marR="68589" marT="0" marB="0" anchor="ctr"/>
                </a:tc>
                <a:extLst>
                  <a:ext uri="{0D108BD9-81ED-4DB2-BD59-A6C34878D82A}">
                    <a16:rowId xmlns:a16="http://schemas.microsoft.com/office/drawing/2014/main" xmlns="" val="10003"/>
                  </a:ext>
                </a:extLst>
              </a:tr>
              <a:tr h="466991">
                <a:tc vMerge="1">
                  <a:txBody>
                    <a:bodyPr/>
                    <a:lstStyle/>
                    <a:p>
                      <a:pPr>
                        <a:spcAft>
                          <a:spcPts val="0"/>
                        </a:spcAft>
                      </a:pPr>
                      <a:endParaRPr lang="en-CA" sz="1600">
                        <a:effectLst/>
                        <a:latin typeface="Times New Roman"/>
                        <a:ea typeface="Times New Roman"/>
                      </a:endParaRPr>
                    </a:p>
                  </a:txBody>
                  <a:tcPr marL="68580" marR="68580" marT="0" marB="0" anchor="b"/>
                </a:tc>
                <a:tc>
                  <a:txBody>
                    <a:bodyPr/>
                    <a:lstStyle/>
                    <a:p>
                      <a:pPr algn="l">
                        <a:spcAft>
                          <a:spcPts val="0"/>
                        </a:spcAft>
                      </a:pPr>
                      <a:r>
                        <a:rPr lang="en-CA" sz="1400" dirty="0">
                          <a:effectLst/>
                          <a:latin typeface="+mj-lt"/>
                        </a:rPr>
                        <a:t>Fireworks</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effectLst/>
                          <a:latin typeface="+mj-lt"/>
                          <a:ea typeface="Times New Roman"/>
                        </a:rPr>
                        <a:t>12</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solidFill>
                            <a:srgbClr val="FF0000"/>
                          </a:solidFill>
                          <a:effectLst/>
                          <a:latin typeface="+mj-lt"/>
                          <a:ea typeface="Times New Roman"/>
                        </a:rPr>
                        <a:t>3</a:t>
                      </a:r>
                      <a:endParaRPr lang="en-CA" sz="1400" dirty="0">
                        <a:solidFill>
                          <a:srgbClr val="FF0000"/>
                        </a:solidFill>
                        <a:effectLst/>
                        <a:latin typeface="+mj-lt"/>
                        <a:ea typeface="Times New Roman"/>
                      </a:endParaRPr>
                    </a:p>
                  </a:txBody>
                  <a:tcPr marL="68589" marR="68589" marT="0" marB="0" anchor="ctr"/>
                </a:tc>
                <a:extLst>
                  <a:ext uri="{0D108BD9-81ED-4DB2-BD59-A6C34878D82A}">
                    <a16:rowId xmlns:a16="http://schemas.microsoft.com/office/drawing/2014/main" xmlns="" val="10004"/>
                  </a:ext>
                </a:extLst>
              </a:tr>
              <a:tr h="466991">
                <a:tc vMerge="1">
                  <a:txBody>
                    <a:bodyPr/>
                    <a:lstStyle/>
                    <a:p>
                      <a:pPr>
                        <a:spcAft>
                          <a:spcPts val="0"/>
                        </a:spcAft>
                      </a:pPr>
                      <a:endParaRPr lang="en-CA" sz="1600" dirty="0">
                        <a:effectLst/>
                        <a:latin typeface="Times New Roman"/>
                        <a:ea typeface="Times New Roman"/>
                      </a:endParaRPr>
                    </a:p>
                  </a:txBody>
                  <a:tcPr marL="68580" marR="68580" marT="0" marB="0" anchor="b"/>
                </a:tc>
                <a:tc>
                  <a:txBody>
                    <a:bodyPr/>
                    <a:lstStyle/>
                    <a:p>
                      <a:pPr algn="l">
                        <a:spcAft>
                          <a:spcPts val="0"/>
                        </a:spcAft>
                      </a:pPr>
                      <a:r>
                        <a:rPr lang="en-CA" sz="1400" dirty="0" smtClean="0">
                          <a:effectLst/>
                          <a:latin typeface="+mj-lt"/>
                        </a:rPr>
                        <a:t>Restricted</a:t>
                      </a:r>
                      <a:r>
                        <a:rPr lang="en-CA" sz="1400" baseline="0" dirty="0" smtClean="0">
                          <a:effectLst/>
                          <a:latin typeface="+mj-lt"/>
                        </a:rPr>
                        <a:t> Components</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effectLst/>
                          <a:latin typeface="+mj-lt"/>
                          <a:ea typeface="Times New Roman"/>
                        </a:rPr>
                        <a:t>3</a:t>
                      </a:r>
                      <a:endParaRPr lang="en-CA" sz="1400" dirty="0">
                        <a:effectLst/>
                        <a:latin typeface="+mj-lt"/>
                        <a:ea typeface="Times New Roman"/>
                      </a:endParaRPr>
                    </a:p>
                  </a:txBody>
                  <a:tcPr marL="68589" marR="68589" marT="0" marB="0" anchor="ctr"/>
                </a:tc>
                <a:tc>
                  <a:txBody>
                    <a:bodyPr/>
                    <a:lstStyle/>
                    <a:p>
                      <a:pPr algn="ctr">
                        <a:spcAft>
                          <a:spcPts val="0"/>
                        </a:spcAft>
                      </a:pPr>
                      <a:r>
                        <a:rPr lang="en-CA" sz="1400" dirty="0" smtClean="0">
                          <a:solidFill>
                            <a:srgbClr val="FF0000"/>
                          </a:solidFill>
                          <a:effectLst/>
                          <a:latin typeface="+mj-lt"/>
                          <a:ea typeface="Times New Roman"/>
                        </a:rPr>
                        <a:t>1</a:t>
                      </a:r>
                      <a:endParaRPr lang="en-CA" sz="1400" dirty="0">
                        <a:solidFill>
                          <a:srgbClr val="FF0000"/>
                        </a:solidFill>
                        <a:effectLst/>
                        <a:latin typeface="+mj-lt"/>
                        <a:ea typeface="Times New Roman"/>
                      </a:endParaRPr>
                    </a:p>
                  </a:txBody>
                  <a:tcPr marL="68589" marR="68589" marT="0" marB="0" anchor="ctr"/>
                </a:tc>
                <a:extLst>
                  <a:ext uri="{0D108BD9-81ED-4DB2-BD59-A6C34878D82A}">
                    <a16:rowId xmlns:a16="http://schemas.microsoft.com/office/drawing/2014/main" xmlns="" val="10005"/>
                  </a:ext>
                </a:extLst>
              </a:tr>
            </a:tbl>
          </a:graphicData>
        </a:graphic>
      </p:graphicFrame>
      <p:sp>
        <p:nvSpPr>
          <p:cNvPr id="2" name="Slide Number Placeholder 1"/>
          <p:cNvSpPr>
            <a:spLocks noGrp="1"/>
          </p:cNvSpPr>
          <p:nvPr>
            <p:ph type="sldNum" sz="quarter" idx="12"/>
          </p:nvPr>
        </p:nvSpPr>
        <p:spPr/>
        <p:txBody>
          <a:bodyPr/>
          <a:lstStyle/>
          <a:p>
            <a:fld id="{E0D4D67D-6CD0-4F9C-AF73-23D04D3E675B}" type="slidenum">
              <a:rPr lang="en-CA" smtClean="0"/>
              <a:t>59</a:t>
            </a:fld>
            <a:endParaRPr lang="en-CA"/>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9"/>
          <p:cNvSpPr>
            <a:spLocks noGrp="1" noChangeArrowheads="1"/>
          </p:cNvSpPr>
          <p:nvPr>
            <p:ph type="body" sz="half" idx="1"/>
          </p:nvPr>
        </p:nvSpPr>
        <p:spPr>
          <a:xfrm>
            <a:off x="468313" y="962025"/>
            <a:ext cx="4038600" cy="4876800"/>
          </a:xfrm>
        </p:spPr>
        <p:txBody>
          <a:bodyPr/>
          <a:lstStyle/>
          <a:p>
            <a:pPr marL="457200" lvl="1" indent="0" eaLnBrk="1" hangingPunct="1">
              <a:lnSpc>
                <a:spcPct val="90000"/>
              </a:lnSpc>
              <a:buFont typeface="Wingdings" pitchFamily="2" charset="2"/>
              <a:buNone/>
            </a:pPr>
            <a:endParaRPr lang="en-CA" altLang="en-US" sz="1800" smtClean="0"/>
          </a:p>
        </p:txBody>
      </p:sp>
      <p:graphicFrame>
        <p:nvGraphicFramePr>
          <p:cNvPr id="2" name="Table 1"/>
          <p:cNvGraphicFramePr>
            <a:graphicFrameLocks noGrp="1"/>
          </p:cNvGraphicFramePr>
          <p:nvPr>
            <p:extLst>
              <p:ext uri="{D42A27DB-BD31-4B8C-83A1-F6EECF244321}">
                <p14:modId xmlns:p14="http://schemas.microsoft.com/office/powerpoint/2010/main" val="3447164898"/>
              </p:ext>
            </p:extLst>
          </p:nvPr>
        </p:nvGraphicFramePr>
        <p:xfrm>
          <a:off x="539552" y="670049"/>
          <a:ext cx="8208912" cy="538822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070536">
                  <a:extLst>
                    <a:ext uri="{9D8B030D-6E8A-4147-A177-3AD203B41FA5}">
                      <a16:colId xmlns:a16="http://schemas.microsoft.com/office/drawing/2014/main" xmlns="" val="20000"/>
                    </a:ext>
                  </a:extLst>
                </a:gridCol>
                <a:gridCol w="4138376">
                  <a:extLst>
                    <a:ext uri="{9D8B030D-6E8A-4147-A177-3AD203B41FA5}">
                      <a16:colId xmlns:a16="http://schemas.microsoft.com/office/drawing/2014/main" xmlns="" val="20001"/>
                    </a:ext>
                  </a:extLst>
                </a:gridCol>
              </a:tblGrid>
              <a:tr h="43442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altLang="en-US" sz="2400" b="1" u="sng" dirty="0" smtClean="0">
                          <a:solidFill>
                            <a:schemeClr val="bg1"/>
                          </a:solidFill>
                        </a:rPr>
                        <a:t>Director/CIE</a:t>
                      </a:r>
                      <a:r>
                        <a:rPr lang="en-CA" altLang="en-US" sz="2400" dirty="0" smtClean="0">
                          <a:solidFill>
                            <a:schemeClr val="bg1"/>
                          </a:solidFill>
                        </a:rPr>
                        <a:t>   –   </a:t>
                      </a:r>
                      <a:r>
                        <a:rPr lang="en-CA" altLang="en-US" sz="2400" b="0" dirty="0" smtClean="0">
                          <a:solidFill>
                            <a:schemeClr val="bg1"/>
                          </a:solidFill>
                        </a:rPr>
                        <a:t>Jean-</a:t>
                      </a:r>
                      <a:r>
                        <a:rPr lang="en-CA" altLang="en-US" sz="2400" b="0" baseline="0" dirty="0" smtClean="0">
                          <a:solidFill>
                            <a:schemeClr val="bg1"/>
                          </a:solidFill>
                        </a:rPr>
                        <a:t> </a:t>
                      </a:r>
                      <a:r>
                        <a:rPr lang="en-CA" altLang="en-US" sz="2400" b="0" dirty="0" smtClean="0">
                          <a:solidFill>
                            <a:schemeClr val="bg1"/>
                          </a:solidFill>
                        </a:rPr>
                        <a:t>Luc Arpin</a:t>
                      </a: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altLang="en-US" dirty="0" smtClean="0"/>
                    </a:p>
                  </a:txBody>
                  <a:tcPr/>
                </a:tc>
                <a:extLst>
                  <a:ext uri="{0D108BD9-81ED-4DB2-BD59-A6C34878D82A}">
                    <a16:rowId xmlns:a16="http://schemas.microsoft.com/office/drawing/2014/main" xmlns="" val="10000"/>
                  </a:ext>
                </a:extLst>
              </a:tr>
              <a:tr h="432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altLang="en-US" sz="1400" b="1" u="sng" dirty="0" smtClean="0"/>
                        <a:t>National Manager, Licensing</a:t>
                      </a:r>
                      <a:r>
                        <a:rPr lang="en-CA" altLang="en-US" sz="1400" b="1" u="sng" baseline="0" dirty="0" smtClean="0"/>
                        <a:t> &amp; Inspections</a:t>
                      </a:r>
                      <a:endParaRPr lang="en-CA" altLang="en-US" sz="1400" b="1" u="none"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CA" altLang="en-US" sz="1400" b="0" dirty="0" smtClean="0"/>
                        <a:t>Daniel Hilliker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altLang="en-US" sz="1400" b="1" u="sng" dirty="0" smtClean="0"/>
                        <a:t>Specialists Manager</a:t>
                      </a:r>
                      <a:endParaRPr lang="en-CA" altLang="en-US" sz="1400" b="1" u="none"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CA" altLang="en-US" sz="1400" b="0" dirty="0" smtClean="0"/>
                        <a:t>Serge Dionne</a:t>
                      </a:r>
                    </a:p>
                  </a:txBody>
                  <a:tcPr anchor="ctr"/>
                </a:tc>
                <a:extLst>
                  <a:ext uri="{0D108BD9-81ED-4DB2-BD59-A6C34878D82A}">
                    <a16:rowId xmlns:a16="http://schemas.microsoft.com/office/drawing/2014/main" xmlns="" val="10001"/>
                  </a:ext>
                </a:extLst>
              </a:tr>
              <a:tr h="2991856">
                <a:tc rowSpan="3">
                  <a:txBody>
                    <a:bodyPr/>
                    <a:lstStyle/>
                    <a:p>
                      <a:pPr marL="0" indent="0" eaLnBrk="1" hangingPunct="1">
                        <a:lnSpc>
                          <a:spcPct val="90000"/>
                        </a:lnSpc>
                        <a:buNone/>
                        <a:tabLst>
                          <a:tab pos="357188" algn="l"/>
                        </a:tabLst>
                      </a:pPr>
                      <a:r>
                        <a:rPr lang="en-CA" altLang="en-US" sz="1400" b="1" u="none" dirty="0" smtClean="0"/>
                        <a:t> </a:t>
                      </a:r>
                    </a:p>
                    <a:p>
                      <a:pPr marL="0" indent="0" eaLnBrk="1" hangingPunct="1">
                        <a:lnSpc>
                          <a:spcPct val="90000"/>
                        </a:lnSpc>
                        <a:buNone/>
                        <a:tabLst>
                          <a:tab pos="357188" algn="l"/>
                        </a:tabLst>
                      </a:pPr>
                      <a:r>
                        <a:rPr lang="en-CA" altLang="en-US" sz="1400" b="1" u="none" baseline="0" dirty="0" smtClean="0"/>
                        <a:t>       </a:t>
                      </a:r>
                      <a:r>
                        <a:rPr lang="en-CA" altLang="en-US" sz="1400" b="1" u="sng" dirty="0" smtClean="0"/>
                        <a:t>Pacific Region</a:t>
                      </a:r>
                    </a:p>
                    <a:p>
                      <a:pPr marL="179388" lvl="1" indent="0" eaLnBrk="1" hangingPunct="1">
                        <a:lnSpc>
                          <a:spcPct val="90000"/>
                        </a:lnSpc>
                      </a:pPr>
                      <a:r>
                        <a:rPr lang="en-CA" altLang="en-US" sz="1400" dirty="0" smtClean="0"/>
                        <a:t>       Manager –               Rod Boulay</a:t>
                      </a:r>
                    </a:p>
                    <a:p>
                      <a:pPr marL="179388" lvl="1" indent="0" eaLnBrk="1" hangingPunct="1">
                        <a:lnSpc>
                          <a:spcPct val="90000"/>
                        </a:lnSpc>
                      </a:pPr>
                      <a:r>
                        <a:rPr lang="en-CA" altLang="en-US" sz="1400" dirty="0" smtClean="0"/>
                        <a:t>       Inspector – </a:t>
                      </a:r>
                      <a:r>
                        <a:rPr lang="en-CA" altLang="en-US" sz="1400" baseline="0" dirty="0" smtClean="0"/>
                        <a:t>             </a:t>
                      </a:r>
                      <a:r>
                        <a:rPr lang="en-CA" altLang="en-US" sz="1400" baseline="0" dirty="0" smtClean="0">
                          <a:solidFill>
                            <a:schemeClr val="tx1"/>
                          </a:solidFill>
                        </a:rPr>
                        <a:t>David Murdoch</a:t>
                      </a:r>
                      <a:endParaRPr lang="en-CA" altLang="en-US" sz="1400" dirty="0" smtClean="0">
                        <a:solidFill>
                          <a:schemeClr val="tx1"/>
                        </a:solidFill>
                      </a:endParaRPr>
                    </a:p>
                    <a:p>
                      <a:pPr marL="179388" lvl="1" indent="0" eaLnBrk="1" hangingPunct="1">
                        <a:lnSpc>
                          <a:spcPct val="90000"/>
                        </a:lnSpc>
                      </a:pPr>
                      <a:r>
                        <a:rPr lang="en-CA" altLang="en-US" sz="1400" dirty="0" smtClean="0"/>
                        <a:t>       Assistant – </a:t>
                      </a:r>
                      <a:r>
                        <a:rPr lang="en-CA" altLang="en-US" sz="1400" baseline="0" dirty="0" smtClean="0"/>
                        <a:t>     </a:t>
                      </a:r>
                      <a:r>
                        <a:rPr lang="en-CA" altLang="en-US" sz="1400" dirty="0" smtClean="0"/>
                        <a:t>         Kelp Watson</a:t>
                      </a:r>
                    </a:p>
                    <a:p>
                      <a:pPr marL="179388" lvl="1" indent="0" eaLnBrk="1" hangingPunct="1">
                        <a:lnSpc>
                          <a:spcPct val="90000"/>
                        </a:lnSpc>
                      </a:pPr>
                      <a:endParaRPr lang="en-CA" altLang="en-US" sz="1400" dirty="0" smtClean="0"/>
                    </a:p>
                    <a:p>
                      <a:pPr marL="0" indent="0" eaLnBrk="1" hangingPunct="1">
                        <a:lnSpc>
                          <a:spcPct val="90000"/>
                        </a:lnSpc>
                        <a:buNone/>
                      </a:pPr>
                      <a:r>
                        <a:rPr lang="en-CA" altLang="en-US" sz="1400" b="1" u="none" dirty="0" smtClean="0"/>
                        <a:t>       </a:t>
                      </a:r>
                      <a:r>
                        <a:rPr lang="en-CA" altLang="en-US" sz="1400" b="1" u="sng" dirty="0" smtClean="0"/>
                        <a:t>Western Region</a:t>
                      </a:r>
                    </a:p>
                    <a:p>
                      <a:pPr marL="179388" lvl="1" indent="0" eaLnBrk="1" hangingPunct="1">
                        <a:lnSpc>
                          <a:spcPct val="90000"/>
                        </a:lnSpc>
                        <a:buFont typeface="Courier New" panose="02070309020205020404" pitchFamily="49" charset="0"/>
                        <a:buNone/>
                      </a:pPr>
                      <a:r>
                        <a:rPr lang="en-CA" altLang="en-US" sz="1400" dirty="0" smtClean="0"/>
                        <a:t>       Manager –               David Mohn</a:t>
                      </a:r>
                    </a:p>
                    <a:p>
                      <a:pPr marL="179388" lvl="1" indent="0" eaLnBrk="1" hangingPunct="1">
                        <a:lnSpc>
                          <a:spcPct val="90000"/>
                        </a:lnSpc>
                        <a:buFont typeface="Courier New" panose="02070309020205020404" pitchFamily="49" charset="0"/>
                        <a:buNone/>
                      </a:pPr>
                      <a:r>
                        <a:rPr lang="en-CA" altLang="en-US" sz="1400" dirty="0" smtClean="0"/>
                        <a:t>       Inspectors –             </a:t>
                      </a:r>
                      <a:r>
                        <a:rPr lang="en-CA" altLang="en-US" sz="1400" dirty="0" smtClean="0">
                          <a:solidFill>
                            <a:schemeClr val="tx1"/>
                          </a:solidFill>
                        </a:rPr>
                        <a:t>Rebecca Holmberg</a:t>
                      </a:r>
                      <a:r>
                        <a:rPr lang="en-CA" altLang="en-US" sz="1400" dirty="0" smtClean="0">
                          <a:solidFill>
                            <a:srgbClr val="0000FF"/>
                          </a:solidFill>
                        </a:rPr>
                        <a:t> </a:t>
                      </a:r>
                    </a:p>
                    <a:p>
                      <a:pPr marL="179388" lvl="1" indent="0" eaLnBrk="1" hangingPunct="1">
                        <a:lnSpc>
                          <a:spcPct val="90000"/>
                        </a:lnSpc>
                        <a:buFont typeface="Courier New" panose="02070309020205020404" pitchFamily="49" charset="0"/>
                        <a:buNone/>
                      </a:pPr>
                      <a:r>
                        <a:rPr lang="en-CA" altLang="en-US" sz="1400" dirty="0" smtClean="0"/>
                        <a:t>                                          Tushna Soonawalla</a:t>
                      </a:r>
                    </a:p>
                    <a:p>
                      <a:pPr marL="179388" lvl="1" indent="0" eaLnBrk="1" hangingPunct="1">
                        <a:lnSpc>
                          <a:spcPct val="90000"/>
                        </a:lnSpc>
                        <a:buFont typeface="Courier New" panose="02070309020205020404" pitchFamily="49" charset="0"/>
                        <a:buNone/>
                      </a:pPr>
                      <a:r>
                        <a:rPr lang="en-CA" altLang="en-US" sz="1400" dirty="0" smtClean="0"/>
                        <a:t>       Assistant –               Wanda King</a:t>
                      </a:r>
                    </a:p>
                    <a:p>
                      <a:pPr marL="179388" lvl="1" indent="0" eaLnBrk="1" hangingPunct="1">
                        <a:lnSpc>
                          <a:spcPct val="90000"/>
                        </a:lnSpc>
                        <a:buFont typeface="Courier New" panose="02070309020205020404" pitchFamily="49" charset="0"/>
                        <a:buNone/>
                      </a:pPr>
                      <a:endParaRPr lang="en-CA" altLang="en-US" sz="1400" dirty="0" smtClean="0"/>
                    </a:p>
                    <a:p>
                      <a:pPr marL="0" indent="0" eaLnBrk="1" hangingPunct="1">
                        <a:lnSpc>
                          <a:spcPct val="90000"/>
                        </a:lnSpc>
                        <a:buNone/>
                      </a:pPr>
                      <a:r>
                        <a:rPr lang="en-CA" altLang="en-US" sz="1400" b="1" u="none" baseline="0" dirty="0" smtClean="0"/>
                        <a:t>       </a:t>
                      </a:r>
                      <a:r>
                        <a:rPr lang="en-CA" altLang="en-US" sz="1400" b="1" u="sng" baseline="0" dirty="0" smtClean="0"/>
                        <a:t>HQ Region</a:t>
                      </a:r>
                      <a:endParaRPr lang="en-CA" altLang="en-US" sz="1400" b="1" u="sng" dirty="0" smtClean="0"/>
                    </a:p>
                    <a:p>
                      <a:pPr marL="179388"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aseline="0" dirty="0" smtClean="0"/>
                        <a:t>       Sr. Inspector –         </a:t>
                      </a:r>
                      <a:r>
                        <a:rPr lang="en-CA" altLang="en-US" sz="1400" dirty="0" smtClean="0"/>
                        <a:t>Isabelle</a:t>
                      </a:r>
                      <a:r>
                        <a:rPr lang="en-CA" altLang="en-US" sz="1400" baseline="0" dirty="0" smtClean="0"/>
                        <a:t> Gagné</a:t>
                      </a:r>
                    </a:p>
                    <a:p>
                      <a:pPr marL="179388"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aseline="0" dirty="0" smtClean="0"/>
                        <a:t>       Inspectors –             Greg Choryhanna</a:t>
                      </a:r>
                    </a:p>
                    <a:p>
                      <a:pPr marL="179388"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aseline="0" dirty="0" smtClean="0"/>
                        <a:t>                                          Mike Farbod</a:t>
                      </a:r>
                    </a:p>
                    <a:p>
                      <a:pPr marL="179388"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dirty="0" smtClean="0"/>
                        <a:t>                                          Charles Montpetit</a:t>
                      </a:r>
                    </a:p>
                    <a:p>
                      <a:pPr marL="179388" marR="0" lvl="1" indent="0" algn="l" defTabSz="9144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dirty="0" smtClean="0"/>
                        <a:t>   </a:t>
                      </a:r>
                      <a:r>
                        <a:rPr lang="en-CA" altLang="en-US" sz="1400" b="1" u="sng" dirty="0" smtClean="0"/>
                        <a:t>Eastern Region</a:t>
                      </a:r>
                    </a:p>
                    <a:p>
                      <a:pPr marL="179388" lvl="1" indent="0" eaLnBrk="1" hangingPunct="1">
                        <a:lnSpc>
                          <a:spcPct val="90000"/>
                        </a:lnSpc>
                        <a:buFont typeface="Courier New" panose="02070309020205020404" pitchFamily="49" charset="0"/>
                        <a:buNone/>
                      </a:pPr>
                      <a:r>
                        <a:rPr lang="en-CA" altLang="en-US" sz="1400" dirty="0" smtClean="0"/>
                        <a:t>       Inspectors –             Jacques Beaupré</a:t>
                      </a:r>
                    </a:p>
                    <a:p>
                      <a:pPr marL="179388" lvl="1" indent="0" eaLnBrk="1" hangingPunct="1">
                        <a:lnSpc>
                          <a:spcPct val="90000"/>
                        </a:lnSpc>
                        <a:buFont typeface="Courier New" panose="02070309020205020404" pitchFamily="49" charset="0"/>
                        <a:buNone/>
                      </a:pPr>
                      <a:r>
                        <a:rPr lang="en-CA" altLang="en-US" sz="1400" dirty="0" smtClean="0"/>
                        <a:t>                            </a:t>
                      </a:r>
                      <a:r>
                        <a:rPr lang="en-CA" altLang="en-US" sz="1400" baseline="0" dirty="0" smtClean="0"/>
                        <a:t>              </a:t>
                      </a:r>
                      <a:r>
                        <a:rPr lang="en-CA" altLang="en-US" sz="1400" baseline="0" dirty="0" smtClean="0">
                          <a:solidFill>
                            <a:schemeClr val="tx1"/>
                          </a:solidFill>
                        </a:rPr>
                        <a:t>Jean-Francois Viger</a:t>
                      </a:r>
                      <a:endParaRPr lang="en-CA" altLang="en-US" sz="1400" dirty="0" smtClean="0">
                        <a:solidFill>
                          <a:schemeClr val="tx1"/>
                        </a:solidFill>
                      </a:endParaRPr>
                    </a:p>
                  </a:txBody>
                  <a:tcPr/>
                </a:tc>
                <a:tc>
                  <a:txBody>
                    <a:bodyPr/>
                    <a:lstStyle/>
                    <a:p>
                      <a:pPr marL="179388" lvl="1" indent="0" eaLnBrk="1" hangingPunct="1">
                        <a:lnSpc>
                          <a:spcPct val="90000"/>
                        </a:lnSpc>
                        <a:buFont typeface="Courier New" panose="02070309020205020404" pitchFamily="49" charset="0"/>
                        <a:buNone/>
                      </a:pPr>
                      <a:r>
                        <a:rPr lang="en-CA" altLang="en-US" sz="1400" b="1" dirty="0" smtClean="0"/>
                        <a:t>Security</a:t>
                      </a:r>
                      <a:r>
                        <a:rPr lang="en-CA" altLang="en-US" sz="1400" b="1" baseline="0" dirty="0" smtClean="0"/>
                        <a:t>                                      </a:t>
                      </a:r>
                      <a:r>
                        <a:rPr lang="en-CA" altLang="en-US" sz="1400" b="0" baseline="0" dirty="0" smtClean="0"/>
                        <a:t>Maurice Pinco</a:t>
                      </a:r>
                    </a:p>
                    <a:p>
                      <a:pPr marL="179388" lvl="1" indent="0" eaLnBrk="1" hangingPunct="1">
                        <a:lnSpc>
                          <a:spcPct val="90000"/>
                        </a:lnSpc>
                        <a:buFont typeface="Courier New" panose="02070309020205020404" pitchFamily="49" charset="0"/>
                        <a:buNone/>
                      </a:pPr>
                      <a:endParaRPr lang="en-CA" altLang="en-US" sz="1400" b="1" dirty="0" smtClean="0"/>
                    </a:p>
                    <a:p>
                      <a:pPr marL="179388" lvl="1" indent="0" eaLnBrk="1" hangingPunct="1">
                        <a:lnSpc>
                          <a:spcPct val="90000"/>
                        </a:lnSpc>
                        <a:buFont typeface="Courier New" panose="02070309020205020404" pitchFamily="49" charset="0"/>
                        <a:buNone/>
                      </a:pPr>
                      <a:r>
                        <a:rPr lang="en-CA" altLang="en-US" sz="1400" b="1" dirty="0" smtClean="0"/>
                        <a:t>Fireworks</a:t>
                      </a:r>
                      <a:r>
                        <a:rPr lang="en-CA" altLang="en-US" sz="1400" b="0" baseline="0" dirty="0" smtClean="0"/>
                        <a:t>                           </a:t>
                      </a:r>
                      <a:r>
                        <a:rPr lang="en-CA" altLang="en-US" sz="1400" dirty="0" smtClean="0"/>
                        <a:t>        Rachel</a:t>
                      </a:r>
                      <a:r>
                        <a:rPr lang="en-CA" altLang="en-US" sz="1400" baseline="0" dirty="0" smtClean="0"/>
                        <a:t> </a:t>
                      </a:r>
                      <a:r>
                        <a:rPr lang="en-CA" altLang="en-US" sz="1400" dirty="0" smtClean="0"/>
                        <a:t>Robbins</a:t>
                      </a:r>
                    </a:p>
                    <a:p>
                      <a:pPr marL="179388" lvl="1" indent="0" eaLnBrk="1" hangingPunct="1">
                        <a:lnSpc>
                          <a:spcPct val="90000"/>
                        </a:lnSpc>
                        <a:buFont typeface="Courier New" panose="02070309020205020404" pitchFamily="49" charset="0"/>
                        <a:buNone/>
                      </a:pPr>
                      <a:endParaRPr lang="en-CA" altLang="en-US" sz="1400" b="1" u="none" dirty="0" smtClean="0"/>
                    </a:p>
                    <a:p>
                      <a:pPr marL="179388" lvl="1" indent="0" eaLnBrk="1" hangingPunct="1">
                        <a:lnSpc>
                          <a:spcPct val="90000"/>
                        </a:lnSpc>
                        <a:buFont typeface="Courier New" panose="02070309020205020404" pitchFamily="49" charset="0"/>
                        <a:buNone/>
                      </a:pPr>
                      <a:r>
                        <a:rPr lang="en-CA" altLang="en-US" sz="1400" b="1" u="none" dirty="0" smtClean="0"/>
                        <a:t>Authorization, Import/</a:t>
                      </a:r>
                      <a:r>
                        <a:rPr lang="en-CA" altLang="en-US" sz="1400" b="1" u="none" baseline="0" dirty="0" smtClean="0"/>
                        <a:t>Export</a:t>
                      </a:r>
                      <a:r>
                        <a:rPr lang="en-CA" altLang="en-US" sz="1400" u="none" dirty="0" smtClean="0"/>
                        <a:t>  Mark Wilansky</a:t>
                      </a:r>
                    </a:p>
                    <a:p>
                      <a:pPr marL="179388" lvl="1" indent="0" eaLnBrk="1" hangingPunct="1">
                        <a:lnSpc>
                          <a:spcPct val="90000"/>
                        </a:lnSpc>
                        <a:buFont typeface="Courier New" panose="02070309020205020404" pitchFamily="49" charset="0"/>
                        <a:buNone/>
                      </a:pPr>
                      <a:endParaRPr lang="en-CA" altLang="en-US" sz="1400" b="1" u="none" baseline="0" dirty="0" smtClean="0"/>
                    </a:p>
                    <a:p>
                      <a:pPr marL="179388" lvl="1" indent="0" eaLnBrk="1" hangingPunct="1">
                        <a:lnSpc>
                          <a:spcPct val="90000"/>
                        </a:lnSpc>
                        <a:buFont typeface="Courier New" panose="02070309020205020404" pitchFamily="49" charset="0"/>
                        <a:buNone/>
                      </a:pPr>
                      <a:r>
                        <a:rPr lang="en-CA" altLang="en-US" sz="1400" b="1" u="none" dirty="0" smtClean="0"/>
                        <a:t>Magazines, Security, QD</a:t>
                      </a:r>
                      <a:r>
                        <a:rPr lang="en-CA" altLang="en-US" sz="1400" b="0" u="none" baseline="0" dirty="0" smtClean="0"/>
                        <a:t>         </a:t>
                      </a:r>
                      <a:r>
                        <a:rPr lang="en-CA" altLang="en-US" sz="1400" b="0" u="none" baseline="0" dirty="0" smtClean="0">
                          <a:solidFill>
                            <a:srgbClr val="000000"/>
                          </a:solidFill>
                        </a:rPr>
                        <a:t>Sebastian Towler</a:t>
                      </a:r>
                    </a:p>
                    <a:p>
                      <a:pPr marL="179388" lvl="1" indent="0" eaLnBrk="1" hangingPunct="1">
                        <a:lnSpc>
                          <a:spcPct val="90000"/>
                        </a:lnSpc>
                        <a:buFont typeface="Courier New" panose="02070309020205020404" pitchFamily="49" charset="0"/>
                        <a:buNone/>
                      </a:pPr>
                      <a:endParaRPr lang="en-CA" altLang="en-US" sz="1400" b="1" u="none" baseline="0" dirty="0" smtClean="0"/>
                    </a:p>
                    <a:p>
                      <a:pPr marL="179388" lvl="1" indent="0" eaLnBrk="1" hangingPunct="1">
                        <a:lnSpc>
                          <a:spcPct val="90000"/>
                        </a:lnSpc>
                        <a:buFont typeface="Courier New" panose="02070309020205020404" pitchFamily="49" charset="0"/>
                        <a:buNone/>
                      </a:pPr>
                      <a:r>
                        <a:rPr lang="en-CA" altLang="en-US" sz="1400" b="1" u="none" dirty="0" smtClean="0"/>
                        <a:t>Specialist </a:t>
                      </a:r>
                      <a:r>
                        <a:rPr lang="en-CA" altLang="en-US" sz="1400" b="1" u="none" baseline="0" dirty="0" smtClean="0"/>
                        <a:t>S</a:t>
                      </a:r>
                      <a:r>
                        <a:rPr lang="en-CA" altLang="en-US" sz="1400" b="1" u="none" dirty="0" smtClean="0"/>
                        <a:t>upport </a:t>
                      </a:r>
                      <a:r>
                        <a:rPr lang="en-CA" altLang="en-US" sz="1400" b="0" u="none" baseline="0" dirty="0" smtClean="0"/>
                        <a:t>                    </a:t>
                      </a:r>
                      <a:r>
                        <a:rPr lang="en-CA" altLang="en-US" sz="1400" b="0" u="none" baseline="0" dirty="0" smtClean="0">
                          <a:solidFill>
                            <a:srgbClr val="000000"/>
                          </a:solidFill>
                        </a:rPr>
                        <a:t>Michael Lafleur</a:t>
                      </a:r>
                    </a:p>
                    <a:p>
                      <a:pPr marL="179388" lvl="1" indent="0" eaLnBrk="1" hangingPunct="1">
                        <a:lnSpc>
                          <a:spcPct val="90000"/>
                        </a:lnSpc>
                        <a:buFont typeface="Courier New" panose="02070309020205020404" pitchFamily="49" charset="0"/>
                        <a:buNone/>
                      </a:pPr>
                      <a:endParaRPr lang="en-CA" altLang="en-US" sz="1400" b="0" u="none" baseline="0" dirty="0" smtClean="0">
                        <a:solidFill>
                          <a:srgbClr val="000000"/>
                        </a:solidFill>
                      </a:endParaRPr>
                    </a:p>
                  </a:txBody>
                  <a:tcPr anchor="ctr"/>
                </a:tc>
                <a:extLst>
                  <a:ext uri="{0D108BD9-81ED-4DB2-BD59-A6C34878D82A}">
                    <a16:rowId xmlns:a16="http://schemas.microsoft.com/office/drawing/2014/main" xmlns="" val="10002"/>
                  </a:ext>
                </a:extLst>
              </a:tr>
              <a:tr h="470032">
                <a:tc vMerge="1">
                  <a:txBody>
                    <a:bodyPr/>
                    <a:lstStyle/>
                    <a:p>
                      <a:endParaRPr lang="en-CA"/>
                    </a:p>
                  </a:txBody>
                  <a:tcPr/>
                </a:tc>
                <a:tc>
                  <a:txBody>
                    <a:bodyPr/>
                    <a:lstStyle/>
                    <a:p>
                      <a:pPr marL="179388" marR="0" lvl="1" indent="0" algn="ctr"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1" u="sng" dirty="0" smtClean="0"/>
                        <a:t>Restricted</a:t>
                      </a:r>
                      <a:r>
                        <a:rPr lang="en-CA" altLang="en-US" sz="1400" b="1" u="sng" baseline="0" dirty="0" smtClean="0"/>
                        <a:t> Components Manager</a:t>
                      </a:r>
                      <a:endParaRPr lang="en-CA" altLang="en-US" sz="1400" b="1" u="none" baseline="0" dirty="0" smtClean="0"/>
                    </a:p>
                    <a:p>
                      <a:pPr marL="179388" marR="0" lvl="1" indent="0" algn="ctr"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0" dirty="0" smtClean="0"/>
                        <a:t>Marie Vachon</a:t>
                      </a:r>
                    </a:p>
                  </a:txBody>
                  <a:tcPr anchor="ctr"/>
                </a:tc>
                <a:extLst>
                  <a:ext uri="{0D108BD9-81ED-4DB2-BD59-A6C34878D82A}">
                    <a16:rowId xmlns:a16="http://schemas.microsoft.com/office/drawing/2014/main" xmlns="" val="10003"/>
                  </a:ext>
                </a:extLst>
              </a:tr>
              <a:tr h="470032">
                <a:tc vMerge="1">
                  <a:txBody>
                    <a:bodyPr/>
                    <a:lstStyle/>
                    <a:p>
                      <a:endParaRPr lang="en-CA"/>
                    </a:p>
                  </a:txBody>
                  <a:tcPr/>
                </a:tc>
                <a:tc>
                  <a:txBody>
                    <a:bodyPr/>
                    <a:lstStyle/>
                    <a:p>
                      <a:pPr marL="179388" marR="0" lvl="1" indent="0" algn="l"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1" dirty="0" smtClean="0"/>
                        <a:t>RC Specialist</a:t>
                      </a:r>
                      <a:r>
                        <a:rPr lang="en-CA" altLang="en-US" sz="1400" b="0" dirty="0" smtClean="0"/>
                        <a:t>                                 Meagan Martin   </a:t>
                      </a:r>
                    </a:p>
                  </a:txBody>
                  <a:tcPr anchor="ctr"/>
                </a:tc>
                <a:extLst>
                  <a:ext uri="{0D108BD9-81ED-4DB2-BD59-A6C34878D82A}">
                    <a16:rowId xmlns:a16="http://schemas.microsoft.com/office/drawing/2014/main" xmlns="" val="799207177"/>
                  </a:ext>
                </a:extLst>
              </a:tr>
              <a:tr h="470032">
                <a:tc>
                  <a:txBody>
                    <a:bodyPr/>
                    <a:lstStyle/>
                    <a:p>
                      <a:pPr marL="179388" lvl="1" indent="0" eaLnBrk="1" hangingPunct="1">
                        <a:lnSpc>
                          <a:spcPct val="90000"/>
                        </a:lnSpc>
                        <a:buFont typeface="Courier New" panose="02070309020205020404" pitchFamily="49" charset="0"/>
                        <a:buNone/>
                      </a:pPr>
                      <a:endParaRPr lang="en-CA" altLang="en-US" sz="1400" dirty="0" smtClean="0">
                        <a:solidFill>
                          <a:schemeClr val="tx1"/>
                        </a:solidFill>
                      </a:endParaRPr>
                    </a:p>
                  </a:txBody>
                  <a:tcPr/>
                </a:tc>
                <a:tc>
                  <a:txBody>
                    <a:bodyPr/>
                    <a:lstStyle/>
                    <a:p>
                      <a:pPr marL="179388" marR="0" lvl="1" indent="0" algn="ctr"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1" u="sng" dirty="0" smtClean="0"/>
                        <a:t>Projects / Regulations</a:t>
                      </a:r>
                    </a:p>
                    <a:p>
                      <a:pPr marL="179388" marR="0" lvl="1" indent="0" algn="ctr" defTabSz="457200" rtl="0" eaLnBrk="1" fontAlgn="auto" latinLnBrk="0" hangingPunct="1">
                        <a:lnSpc>
                          <a:spcPct val="90000"/>
                        </a:lnSpc>
                        <a:spcBef>
                          <a:spcPts val="0"/>
                        </a:spcBef>
                        <a:spcAft>
                          <a:spcPts val="0"/>
                        </a:spcAft>
                        <a:buClrTx/>
                        <a:buSzTx/>
                        <a:buFont typeface="Courier New" panose="02070309020205020404" pitchFamily="49" charset="0"/>
                        <a:buNone/>
                        <a:tabLst/>
                        <a:defRPr/>
                      </a:pPr>
                      <a:r>
                        <a:rPr lang="en-CA" altLang="en-US" sz="1400" b="0" dirty="0" smtClean="0"/>
                        <a:t>Pavel Zraly</a:t>
                      </a:r>
                    </a:p>
                  </a:txBody>
                  <a:tcPr anchor="ctr"/>
                </a:tc>
                <a:extLst>
                  <a:ext uri="{0D108BD9-81ED-4DB2-BD59-A6C34878D82A}">
                    <a16:rowId xmlns:a16="http://schemas.microsoft.com/office/drawing/2014/main" xmlns="" val="623690940"/>
                  </a:ext>
                </a:extLst>
              </a:tr>
            </a:tbl>
          </a:graphicData>
        </a:graphic>
      </p:graphicFrame>
      <p:sp>
        <p:nvSpPr>
          <p:cNvPr id="19460" name="Title 1"/>
          <p:cNvSpPr>
            <a:spLocks noGrp="1"/>
          </p:cNvSpPr>
          <p:nvPr>
            <p:ph type="title"/>
          </p:nvPr>
        </p:nvSpPr>
        <p:spPr>
          <a:xfrm>
            <a:off x="-65087" y="-180975"/>
            <a:ext cx="9144000" cy="1143000"/>
          </a:xfrm>
        </p:spPr>
        <p:txBody>
          <a:bodyPr/>
          <a:lstStyle/>
          <a:p>
            <a:pPr algn="ctr"/>
            <a:r>
              <a:rPr lang="en-CA" altLang="en-US" sz="3200" dirty="0" smtClean="0"/>
              <a:t>ERD Personnel</a:t>
            </a:r>
            <a:endParaRPr lang="en-CA" altLang="en-US" sz="2000" dirty="0" smtClean="0"/>
          </a:p>
        </p:txBody>
      </p:sp>
      <p:sp>
        <p:nvSpPr>
          <p:cNvPr id="3" name="Slide Number Placeholder 2"/>
          <p:cNvSpPr>
            <a:spLocks noGrp="1"/>
          </p:cNvSpPr>
          <p:nvPr>
            <p:ph type="sldNum" sz="quarter" idx="12"/>
          </p:nvPr>
        </p:nvSpPr>
        <p:spPr/>
        <p:txBody>
          <a:bodyPr/>
          <a:lstStyle/>
          <a:p>
            <a:pPr>
              <a:defRPr/>
            </a:pPr>
            <a:fld id="{3529B2E7-5EF5-478A-91E9-31F8B9711DA7}" type="slidenum">
              <a:rPr lang="en-US" altLang="en-US" smtClean="0"/>
              <a:pPr>
                <a:defRPr/>
              </a:pPr>
              <a:t>6</a:t>
            </a:fld>
            <a:endParaRPr lang="en-US" alt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274638"/>
            <a:ext cx="9144000" cy="1143000"/>
          </a:xfrm>
        </p:spPr>
        <p:txBody>
          <a:bodyPr/>
          <a:lstStyle/>
          <a:p>
            <a:pPr algn="ctr"/>
            <a:r>
              <a:rPr lang="en-CA" altLang="en-US" sz="3200" smtClean="0">
                <a:latin typeface="Arial" pitchFamily="34" charset="0"/>
                <a:cs typeface="Arial" pitchFamily="34" charset="0"/>
              </a:rPr>
              <a:t>Reported Accidents / Incidents</a:t>
            </a:r>
            <a:endParaRPr lang="en-CA" altLang="en-US" sz="1700" smtClean="0">
              <a:solidFill>
                <a:srgbClr val="D60093"/>
              </a:solidFill>
              <a:latin typeface="Arial" pitchFamily="34" charset="0"/>
              <a:cs typeface="Arial" pitchFamily="34" charset="0"/>
            </a:endParaRPr>
          </a:p>
        </p:txBody>
      </p:sp>
      <p:sp>
        <p:nvSpPr>
          <p:cNvPr id="25604" name="Content Placeholder 5"/>
          <p:cNvSpPr>
            <a:spLocks noGrp="1"/>
          </p:cNvSpPr>
          <p:nvPr>
            <p:ph idx="1"/>
          </p:nvPr>
        </p:nvSpPr>
        <p:spPr>
          <a:xfrm>
            <a:off x="31750" y="1184275"/>
            <a:ext cx="9112250" cy="5260975"/>
          </a:xfrm>
        </p:spPr>
        <p:txBody>
          <a:bodyPr/>
          <a:lstStyle/>
          <a:p>
            <a:pPr>
              <a:spcBef>
                <a:spcPts val="0"/>
              </a:spcBef>
              <a:buFont typeface="Wingdings" charset="2"/>
              <a:buNone/>
              <a:defRPr/>
            </a:pPr>
            <a:endParaRPr lang="en-CA" sz="1000" b="1" u="sng" dirty="0" smtClean="0">
              <a:solidFill>
                <a:srgbClr val="000000"/>
              </a:solidFill>
              <a:latin typeface="Arial" pitchFamily="34" charset="0"/>
              <a:cs typeface="Arial" pitchFamily="34" charset="0"/>
            </a:endParaRPr>
          </a:p>
          <a:p>
            <a:pPr marL="439738" indent="-260350">
              <a:buFont typeface="Wingdings" charset="2"/>
              <a:buNone/>
              <a:defRPr/>
            </a:pPr>
            <a:r>
              <a:rPr lang="en-CA" altLang="en-US" sz="2500" b="1" u="sng" dirty="0" smtClean="0">
                <a:solidFill>
                  <a:srgbClr val="000000"/>
                </a:solidFill>
              </a:rPr>
              <a:t>Manufacture (Bulk)</a:t>
            </a:r>
          </a:p>
          <a:p>
            <a:pPr marL="839788" lvl="2" indent="-260350">
              <a:buFont typeface="Wingdings" pitchFamily="2" charset="2"/>
              <a:buChar char="§"/>
              <a:defRPr/>
            </a:pPr>
            <a:endParaRPr lang="en-CA" altLang="en-US" sz="1000" dirty="0" smtClean="0"/>
          </a:p>
          <a:p>
            <a:pPr marL="839788" lvl="2" indent="-260350">
              <a:buFont typeface="Wingdings" pitchFamily="2" charset="2"/>
              <a:buChar char="§"/>
              <a:defRPr/>
            </a:pPr>
            <a:r>
              <a:rPr lang="en-CA" altLang="en-US" sz="2000" dirty="0" smtClean="0"/>
              <a:t>Inadvertent initiation during manufacturing  </a:t>
            </a:r>
            <a:r>
              <a:rPr lang="en-CA" altLang="en-US" sz="1300" dirty="0" smtClean="0"/>
              <a:t>[ procedural / equipment failure ]</a:t>
            </a:r>
          </a:p>
          <a:p>
            <a:pPr marL="839788" lvl="2" indent="-260350">
              <a:buFont typeface="Wingdings" pitchFamily="2" charset="2"/>
              <a:buChar char="§"/>
              <a:defRPr/>
            </a:pPr>
            <a:endParaRPr lang="en-CA" altLang="en-US" sz="1000" dirty="0" smtClean="0"/>
          </a:p>
          <a:p>
            <a:pPr marL="439738" indent="-260350">
              <a:buFont typeface="Wingdings" charset="2"/>
              <a:buNone/>
              <a:defRPr/>
            </a:pPr>
            <a:r>
              <a:rPr lang="en-CA" altLang="en-US" sz="2500" b="1" u="sng" dirty="0" smtClean="0"/>
              <a:t>Transport</a:t>
            </a:r>
            <a:endParaRPr lang="en-CA" altLang="en-US" sz="2500" b="1" u="sng" dirty="0"/>
          </a:p>
          <a:p>
            <a:pPr marL="839788" lvl="2" indent="-260350">
              <a:buFont typeface="Wingdings" pitchFamily="2" charset="2"/>
              <a:buChar char="§"/>
              <a:defRPr/>
            </a:pPr>
            <a:endParaRPr lang="en-CA" altLang="en-US" sz="1000" dirty="0" smtClean="0"/>
          </a:p>
          <a:p>
            <a:pPr marL="839788" lvl="2" indent="-260350">
              <a:buFont typeface="Wingdings" pitchFamily="2" charset="2"/>
              <a:buChar char="§"/>
              <a:defRPr/>
            </a:pPr>
            <a:r>
              <a:rPr lang="en-CA" altLang="en-US" sz="2000" dirty="0" smtClean="0"/>
              <a:t>Road accidents  </a:t>
            </a:r>
            <a:r>
              <a:rPr lang="en-CA" altLang="en-US" sz="1300" dirty="0" smtClean="0"/>
              <a:t>[ collision ]</a:t>
            </a:r>
          </a:p>
          <a:p>
            <a:pPr marL="839788" lvl="2" indent="-260350">
              <a:buFont typeface="Wingdings" pitchFamily="2" charset="2"/>
              <a:buChar char="§"/>
              <a:defRPr/>
            </a:pPr>
            <a:r>
              <a:rPr lang="en-CA" altLang="en-US" sz="2000" dirty="0" smtClean="0"/>
              <a:t>Breakdowns  </a:t>
            </a:r>
            <a:r>
              <a:rPr lang="en-CA" altLang="en-US" sz="1300" dirty="0" smtClean="0"/>
              <a:t>[ mechanical  / electrical ]</a:t>
            </a:r>
          </a:p>
          <a:p>
            <a:pPr marL="839788" lvl="2" indent="-260350">
              <a:buFont typeface="Wingdings" pitchFamily="2" charset="2"/>
              <a:buChar char="§"/>
              <a:defRPr/>
            </a:pPr>
            <a:endParaRPr lang="en-CA" altLang="en-US" sz="1000" dirty="0" smtClean="0">
              <a:solidFill>
                <a:srgbClr val="FF0000"/>
              </a:solidFill>
            </a:endParaRPr>
          </a:p>
          <a:p>
            <a:pPr marL="439738" indent="-260350">
              <a:buFont typeface="Wingdings" charset="2"/>
              <a:buNone/>
              <a:defRPr/>
            </a:pPr>
            <a:r>
              <a:rPr lang="en-CA" altLang="en-US" sz="2500" b="1" u="sng" dirty="0" smtClean="0"/>
              <a:t>Mischief / Criminal Intent</a:t>
            </a:r>
          </a:p>
          <a:p>
            <a:pPr marL="839788" lvl="1" indent="-260350">
              <a:buFont typeface="Wingdings" pitchFamily="2" charset="2"/>
              <a:buChar char="§"/>
              <a:defRPr/>
            </a:pPr>
            <a:endParaRPr lang="en-CA" altLang="en-US" sz="1000" dirty="0" smtClean="0"/>
          </a:p>
          <a:p>
            <a:pPr marL="839788" lvl="1" indent="-260350">
              <a:buFont typeface="Wingdings" pitchFamily="2" charset="2"/>
              <a:buChar char="§"/>
              <a:defRPr/>
            </a:pPr>
            <a:r>
              <a:rPr lang="en-CA" altLang="en-US" sz="2000" dirty="0" smtClean="0"/>
              <a:t>Possible diversion attempt</a:t>
            </a:r>
          </a:p>
          <a:p>
            <a:pPr marL="839788" lvl="1" indent="-260350">
              <a:buFont typeface="Wingdings" pitchFamily="2" charset="2"/>
              <a:buChar char="§"/>
              <a:defRPr/>
            </a:pPr>
            <a:r>
              <a:rPr lang="en-CA" altLang="en-US" sz="2000" dirty="0" smtClean="0"/>
              <a:t>High-hazard explosives (Type S.2) used for criminal purposes  </a:t>
            </a:r>
            <a:r>
              <a:rPr lang="en-CA" altLang="en-US" sz="1300" dirty="0" smtClean="0"/>
              <a:t>[ AB ] </a:t>
            </a:r>
          </a:p>
        </p:txBody>
      </p:sp>
      <p:sp>
        <p:nvSpPr>
          <p:cNvPr id="2" name="Slide Number Placeholder 1"/>
          <p:cNvSpPr>
            <a:spLocks noGrp="1"/>
          </p:cNvSpPr>
          <p:nvPr>
            <p:ph type="sldNum" sz="quarter" idx="12"/>
          </p:nvPr>
        </p:nvSpPr>
        <p:spPr/>
        <p:txBody>
          <a:bodyPr/>
          <a:lstStyle/>
          <a:p>
            <a:fld id="{E0D4D67D-6CD0-4F9C-AF73-23D04D3E675B}" type="slidenum">
              <a:rPr lang="en-CA" smtClean="0"/>
              <a:t>60</a:t>
            </a:fld>
            <a:endParaRPr lang="en-CA"/>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2501900"/>
            <a:ext cx="9144000" cy="1128713"/>
          </a:xfrm>
        </p:spPr>
        <p:txBody>
          <a:bodyPr>
            <a:normAutofit/>
          </a:bodyPr>
          <a:lstStyle/>
          <a:p>
            <a:pPr algn="ctr"/>
            <a:r>
              <a:rPr lang="en-CA" altLang="en-US" sz="4000" dirty="0" smtClean="0"/>
              <a:t>Standards and Guidelines</a:t>
            </a:r>
          </a:p>
        </p:txBody>
      </p:sp>
      <p:sp>
        <p:nvSpPr>
          <p:cNvPr id="2" name="Slide Number Placeholder 1"/>
          <p:cNvSpPr>
            <a:spLocks noGrp="1"/>
          </p:cNvSpPr>
          <p:nvPr>
            <p:ph type="sldNum" sz="quarter" idx="12"/>
          </p:nvPr>
        </p:nvSpPr>
        <p:spPr/>
        <p:txBody>
          <a:bodyPr/>
          <a:lstStyle/>
          <a:p>
            <a:fld id="{E0D4D67D-6CD0-4F9C-AF73-23D04D3E675B}" type="slidenum">
              <a:rPr lang="en-CA" smtClean="0"/>
              <a:t>61</a:t>
            </a:fld>
            <a:endParaRPr lang="en-CA"/>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74638"/>
            <a:ext cx="9144000" cy="418058"/>
          </a:xfrm>
        </p:spPr>
        <p:txBody>
          <a:bodyPr>
            <a:normAutofit fontScale="90000"/>
          </a:bodyPr>
          <a:lstStyle/>
          <a:p>
            <a:pPr algn="ctr"/>
            <a:r>
              <a:rPr lang="en-CA" altLang="en-US" sz="3200" dirty="0" smtClean="0">
                <a:latin typeface="Arial" pitchFamily="34" charset="0"/>
                <a:cs typeface="Arial" pitchFamily="34" charset="0"/>
              </a:rPr>
              <a:t>Bulk Guidelines Update</a:t>
            </a:r>
            <a:endParaRPr lang="en-CA" altLang="en-US" sz="1700" dirty="0" smtClean="0">
              <a:solidFill>
                <a:srgbClr val="D60093"/>
              </a:solidFill>
              <a:latin typeface="Arial" pitchFamily="34" charset="0"/>
              <a:cs typeface="Arial" pitchFamily="34" charset="0"/>
            </a:endParaRPr>
          </a:p>
        </p:txBody>
      </p:sp>
      <p:sp>
        <p:nvSpPr>
          <p:cNvPr id="20483" name="Content Placeholder 5"/>
          <p:cNvSpPr>
            <a:spLocks noGrp="1"/>
          </p:cNvSpPr>
          <p:nvPr>
            <p:ph idx="1"/>
          </p:nvPr>
        </p:nvSpPr>
        <p:spPr>
          <a:xfrm>
            <a:off x="195263" y="1184275"/>
            <a:ext cx="8783637" cy="5260975"/>
          </a:xfrm>
        </p:spPr>
        <p:txBody>
          <a:bodyPr/>
          <a:lstStyle/>
          <a:p>
            <a:pPr>
              <a:buFont typeface="Wingdings" panose="05000000000000000000" pitchFamily="2" charset="2"/>
              <a:buChar char="§"/>
            </a:pPr>
            <a:r>
              <a:rPr lang="en-CA" altLang="en-US" sz="2400" dirty="0" smtClean="0"/>
              <a:t>Current status</a:t>
            </a:r>
          </a:p>
          <a:p>
            <a:pPr lvl="1">
              <a:buFont typeface="Wingdings" panose="05000000000000000000" pitchFamily="2" charset="2"/>
              <a:buChar char="§"/>
            </a:pPr>
            <a:r>
              <a:rPr lang="en-CA" altLang="en-US" sz="2000" dirty="0" smtClean="0"/>
              <a:t>Bulk Guidelines (2014) were reviewed by CEAEC’s Regulatory Committee</a:t>
            </a:r>
          </a:p>
          <a:p>
            <a:pPr lvl="1">
              <a:buFont typeface="Wingdings" panose="05000000000000000000" pitchFamily="2" charset="2"/>
              <a:buChar char="§"/>
            </a:pPr>
            <a:r>
              <a:rPr lang="en-CA" altLang="en-US" sz="2000" dirty="0" smtClean="0"/>
              <a:t>Based on CEAEC’s Regulatory Committee proposals, a draft revision was completed by ERD, for a further review by CEAEC </a:t>
            </a:r>
          </a:p>
          <a:p>
            <a:pPr lvl="1">
              <a:buFont typeface="Wingdings" panose="05000000000000000000" pitchFamily="2" charset="2"/>
              <a:buChar char="§"/>
            </a:pPr>
            <a:r>
              <a:rPr lang="en-CA" altLang="en-US" sz="2000" dirty="0" smtClean="0"/>
              <a:t>Key changes and clarifications are as presented</a:t>
            </a:r>
          </a:p>
        </p:txBody>
      </p:sp>
      <p:sp>
        <p:nvSpPr>
          <p:cNvPr id="2" name="Slide Number Placeholder 1"/>
          <p:cNvSpPr>
            <a:spLocks noGrp="1"/>
          </p:cNvSpPr>
          <p:nvPr>
            <p:ph type="sldNum" sz="quarter" idx="12"/>
          </p:nvPr>
        </p:nvSpPr>
        <p:spPr/>
        <p:txBody>
          <a:bodyPr/>
          <a:lstStyle/>
          <a:p>
            <a:fld id="{E0D4D67D-6CD0-4F9C-AF73-23D04D3E675B}" type="slidenum">
              <a:rPr lang="en-CA" smtClean="0"/>
              <a:t>62</a:t>
            </a:fld>
            <a:endParaRPr lang="en-CA"/>
          </a:p>
        </p:txBody>
      </p:sp>
    </p:spTree>
    <p:extLst>
      <p:ext uri="{BB962C8B-B14F-4D97-AF65-F5344CB8AC3E}">
        <p14:creationId xmlns:p14="http://schemas.microsoft.com/office/powerpoint/2010/main" val="2107229192"/>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74638"/>
            <a:ext cx="9144000" cy="418058"/>
          </a:xfrm>
        </p:spPr>
        <p:txBody>
          <a:bodyPr>
            <a:normAutofit fontScale="90000"/>
          </a:bodyPr>
          <a:lstStyle/>
          <a:p>
            <a:pPr algn="ctr"/>
            <a:r>
              <a:rPr lang="en-CA" altLang="en-US" sz="3200" dirty="0" smtClean="0">
                <a:latin typeface="Arial" pitchFamily="34" charset="0"/>
                <a:cs typeface="Arial" pitchFamily="34" charset="0"/>
              </a:rPr>
              <a:t>Bulk Guidelines Update</a:t>
            </a:r>
            <a:endParaRPr lang="en-CA" altLang="en-US" sz="1700" dirty="0" smtClean="0">
              <a:solidFill>
                <a:srgbClr val="D60093"/>
              </a:solidFill>
              <a:latin typeface="Arial" pitchFamily="34" charset="0"/>
              <a:cs typeface="Arial" pitchFamily="34" charset="0"/>
            </a:endParaRPr>
          </a:p>
        </p:txBody>
      </p:sp>
      <p:sp>
        <p:nvSpPr>
          <p:cNvPr id="20483" name="Content Placeholder 5"/>
          <p:cNvSpPr>
            <a:spLocks noGrp="1"/>
          </p:cNvSpPr>
          <p:nvPr>
            <p:ph idx="1"/>
          </p:nvPr>
        </p:nvSpPr>
        <p:spPr>
          <a:xfrm>
            <a:off x="180181" y="908720"/>
            <a:ext cx="8783637" cy="5260975"/>
          </a:xfrm>
        </p:spPr>
        <p:txBody>
          <a:bodyPr/>
          <a:lstStyle/>
          <a:p>
            <a:pPr>
              <a:buFont typeface="Wingdings" panose="05000000000000000000" pitchFamily="2" charset="2"/>
              <a:buChar char="§"/>
            </a:pPr>
            <a:r>
              <a:rPr lang="en-CA" altLang="en-US" sz="2400" dirty="0" smtClean="0"/>
              <a:t>Changes / clarifications</a:t>
            </a:r>
          </a:p>
          <a:p>
            <a:pPr lvl="1">
              <a:buFont typeface="Wingdings" panose="05000000000000000000" pitchFamily="2" charset="2"/>
              <a:buChar char="§"/>
            </a:pPr>
            <a:r>
              <a:rPr lang="en-CA" altLang="en-US" sz="2000" dirty="0" smtClean="0"/>
              <a:t>Distances between sites are being reviewed</a:t>
            </a:r>
          </a:p>
          <a:p>
            <a:pPr lvl="2">
              <a:buFont typeface="Wingdings" panose="05000000000000000000" pitchFamily="2" charset="2"/>
              <a:buChar char="§"/>
            </a:pPr>
            <a:r>
              <a:rPr lang="en-CA" altLang="en-US" sz="1600" dirty="0" smtClean="0"/>
              <a:t>Between factory and satellite sites</a:t>
            </a:r>
          </a:p>
          <a:p>
            <a:pPr lvl="2">
              <a:buFont typeface="Wingdings" panose="05000000000000000000" pitchFamily="2" charset="2"/>
              <a:buChar char="§"/>
            </a:pPr>
            <a:r>
              <a:rPr lang="en-CA" altLang="en-US" sz="1600" dirty="0" smtClean="0"/>
              <a:t>Between satellite and client sites</a:t>
            </a:r>
          </a:p>
          <a:p>
            <a:pPr lvl="1">
              <a:buFont typeface="Wingdings" panose="05000000000000000000" pitchFamily="2" charset="2"/>
              <a:buChar char="§"/>
            </a:pPr>
            <a:r>
              <a:rPr lang="en-CA" altLang="en-US" sz="2000" dirty="0" smtClean="0"/>
              <a:t>Reloading of MPUs is to be done at satellite or factory sites</a:t>
            </a:r>
          </a:p>
          <a:p>
            <a:pPr lvl="1">
              <a:buFont typeface="Wingdings" panose="05000000000000000000" pitchFamily="2" charset="2"/>
              <a:buChar char="§"/>
            </a:pPr>
            <a:r>
              <a:rPr lang="en-CA" altLang="en-US" sz="2000" dirty="0" smtClean="0"/>
              <a:t>Administrative</a:t>
            </a:r>
          </a:p>
          <a:p>
            <a:pPr lvl="2">
              <a:buFont typeface="Wingdings" panose="05000000000000000000" pitchFamily="2" charset="2"/>
              <a:buChar char="§"/>
            </a:pPr>
            <a:r>
              <a:rPr lang="en-CA" altLang="en-US" sz="1600" dirty="0" smtClean="0"/>
              <a:t>References to standards (BNQ, CGSB) were updated</a:t>
            </a:r>
          </a:p>
          <a:p>
            <a:pPr lvl="2">
              <a:buFont typeface="Wingdings" panose="05000000000000000000" pitchFamily="2" charset="2"/>
              <a:buChar char="§"/>
            </a:pPr>
            <a:r>
              <a:rPr lang="en-CA" altLang="en-US" sz="1600" dirty="0" smtClean="0"/>
              <a:t>Duplicate Information available otherwise (e.g. MPU and QD principles requirements) is being removed</a:t>
            </a:r>
          </a:p>
          <a:p>
            <a:pPr lvl="2">
              <a:buFont typeface="Wingdings" panose="05000000000000000000" pitchFamily="2" charset="2"/>
              <a:buChar char="§"/>
            </a:pPr>
            <a:r>
              <a:rPr lang="en-CA" altLang="en-US" sz="1600" dirty="0" smtClean="0"/>
              <a:t>Amendments to reflect new </a:t>
            </a:r>
            <a:r>
              <a:rPr lang="en-CA" altLang="en-US" sz="1600" dirty="0" err="1" smtClean="0"/>
              <a:t>eLMS</a:t>
            </a:r>
            <a:r>
              <a:rPr lang="en-CA" altLang="en-US" sz="1600" dirty="0" smtClean="0"/>
              <a:t> implementation are being made (e.g. location list of MPUs)</a:t>
            </a:r>
          </a:p>
          <a:p>
            <a:pPr lvl="1">
              <a:buFont typeface="Wingdings" panose="05000000000000000000" pitchFamily="2" charset="2"/>
              <a:buChar char="§"/>
            </a:pPr>
            <a:r>
              <a:rPr lang="en-CA" altLang="en-US" sz="2000" dirty="0" smtClean="0"/>
              <a:t>AN storage at satellite sites</a:t>
            </a:r>
          </a:p>
          <a:p>
            <a:pPr lvl="2">
              <a:buFont typeface="Wingdings" panose="05000000000000000000" pitchFamily="2" charset="2"/>
              <a:buChar char="§"/>
            </a:pPr>
            <a:r>
              <a:rPr lang="en-CA" altLang="en-US" sz="1600" dirty="0" smtClean="0"/>
              <a:t>Maximum of 100,000 kg being proposed, rather than a maximum number of silos</a:t>
            </a:r>
          </a:p>
          <a:p>
            <a:pPr lvl="1">
              <a:buFont typeface="Wingdings" panose="05000000000000000000" pitchFamily="2" charset="2"/>
              <a:buChar char="§"/>
            </a:pPr>
            <a:r>
              <a:rPr lang="en-CA" altLang="en-US" sz="2000" dirty="0" smtClean="0"/>
              <a:t>Insulation in buildings</a:t>
            </a:r>
          </a:p>
          <a:p>
            <a:pPr lvl="2">
              <a:buFont typeface="Wingdings" panose="05000000000000000000" pitchFamily="2" charset="2"/>
              <a:buChar char="§"/>
            </a:pPr>
            <a:r>
              <a:rPr lang="en-CA" altLang="en-US" sz="1600" dirty="0" smtClean="0"/>
              <a:t>Group F, Division 1, mechanical protection required on walls and ceiling</a:t>
            </a:r>
          </a:p>
        </p:txBody>
      </p:sp>
      <p:sp>
        <p:nvSpPr>
          <p:cNvPr id="2" name="Slide Number Placeholder 1"/>
          <p:cNvSpPr>
            <a:spLocks noGrp="1"/>
          </p:cNvSpPr>
          <p:nvPr>
            <p:ph type="sldNum" sz="quarter" idx="12"/>
          </p:nvPr>
        </p:nvSpPr>
        <p:spPr/>
        <p:txBody>
          <a:bodyPr/>
          <a:lstStyle/>
          <a:p>
            <a:fld id="{E0D4D67D-6CD0-4F9C-AF73-23D04D3E675B}" type="slidenum">
              <a:rPr lang="en-CA" smtClean="0"/>
              <a:t>63</a:t>
            </a:fld>
            <a:endParaRPr lang="en-CA"/>
          </a:p>
        </p:txBody>
      </p:sp>
    </p:spTree>
    <p:extLst>
      <p:ext uri="{BB962C8B-B14F-4D97-AF65-F5344CB8AC3E}">
        <p14:creationId xmlns:p14="http://schemas.microsoft.com/office/powerpoint/2010/main" val="42856270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74638"/>
            <a:ext cx="9144000" cy="418058"/>
          </a:xfrm>
        </p:spPr>
        <p:txBody>
          <a:bodyPr>
            <a:normAutofit fontScale="90000"/>
          </a:bodyPr>
          <a:lstStyle/>
          <a:p>
            <a:pPr algn="ctr"/>
            <a:r>
              <a:rPr lang="en-CA" altLang="en-US" sz="3200" dirty="0" smtClean="0">
                <a:latin typeface="Arial" pitchFamily="34" charset="0"/>
                <a:cs typeface="Arial" pitchFamily="34" charset="0"/>
              </a:rPr>
              <a:t>Bulk Guidelines Update</a:t>
            </a:r>
            <a:endParaRPr lang="en-CA" altLang="en-US" sz="1700" dirty="0" smtClean="0">
              <a:solidFill>
                <a:srgbClr val="D60093"/>
              </a:solidFill>
              <a:latin typeface="Arial" pitchFamily="34" charset="0"/>
              <a:cs typeface="Arial" pitchFamily="34" charset="0"/>
            </a:endParaRPr>
          </a:p>
        </p:txBody>
      </p:sp>
      <p:sp>
        <p:nvSpPr>
          <p:cNvPr id="20483" name="Content Placeholder 5"/>
          <p:cNvSpPr>
            <a:spLocks noGrp="1"/>
          </p:cNvSpPr>
          <p:nvPr>
            <p:ph idx="1"/>
          </p:nvPr>
        </p:nvSpPr>
        <p:spPr>
          <a:xfrm>
            <a:off x="195263" y="1184275"/>
            <a:ext cx="8783637" cy="5260975"/>
          </a:xfrm>
        </p:spPr>
        <p:txBody>
          <a:bodyPr/>
          <a:lstStyle/>
          <a:p>
            <a:pPr>
              <a:buFont typeface="Wingdings" panose="05000000000000000000" pitchFamily="2" charset="2"/>
              <a:buChar char="§"/>
            </a:pPr>
            <a:r>
              <a:rPr lang="en-CA" altLang="en-US" sz="2400" dirty="0" smtClean="0"/>
              <a:t>Changes / clarifications </a:t>
            </a:r>
          </a:p>
          <a:p>
            <a:pPr lvl="1">
              <a:buFont typeface="Wingdings" panose="05000000000000000000" pitchFamily="2" charset="2"/>
              <a:buChar char="§"/>
            </a:pPr>
            <a:r>
              <a:rPr lang="en-CA" altLang="en-US" sz="2000" dirty="0" smtClean="0"/>
              <a:t>Multi-wall </a:t>
            </a:r>
            <a:r>
              <a:rPr lang="en-CA" altLang="en-US" sz="2000" dirty="0"/>
              <a:t>tanks </a:t>
            </a:r>
            <a:r>
              <a:rPr lang="en-CA" altLang="en-US" sz="2000" dirty="0" smtClean="0"/>
              <a:t>requirements</a:t>
            </a:r>
            <a:endParaRPr lang="en-CA" altLang="en-US" sz="2000" dirty="0"/>
          </a:p>
          <a:p>
            <a:pPr lvl="2">
              <a:buFont typeface="Wingdings" panose="05000000000000000000" pitchFamily="2" charset="2"/>
              <a:buChar char="§"/>
            </a:pPr>
            <a:r>
              <a:rPr lang="en-CA" altLang="en-US" sz="1600" dirty="0"/>
              <a:t>Heating </a:t>
            </a:r>
            <a:r>
              <a:rPr lang="en-CA" altLang="en-US" sz="1600" dirty="0" smtClean="0"/>
              <a:t>may be required (Section 4.5.3)</a:t>
            </a:r>
            <a:endParaRPr lang="en-CA" altLang="en-US" sz="2000" dirty="0" smtClean="0"/>
          </a:p>
          <a:p>
            <a:pPr lvl="1">
              <a:buFont typeface="Wingdings" panose="05000000000000000000" pitchFamily="2" charset="2"/>
              <a:buChar char="§"/>
            </a:pPr>
            <a:r>
              <a:rPr lang="en-CA" altLang="en-US" sz="2000" dirty="0" smtClean="0"/>
              <a:t>Locking requirements at secure, access controlled mine sites reduced</a:t>
            </a:r>
          </a:p>
          <a:p>
            <a:pPr lvl="2">
              <a:buFont typeface="Wingdings" panose="05000000000000000000" pitchFamily="2" charset="2"/>
              <a:buChar char="§"/>
            </a:pPr>
            <a:r>
              <a:rPr lang="en-CA" altLang="en-US" sz="1600" dirty="0" smtClean="0"/>
              <a:t>Bulk ANE</a:t>
            </a:r>
          </a:p>
          <a:p>
            <a:pPr lvl="2">
              <a:buFont typeface="Wingdings" panose="05000000000000000000" pitchFamily="2" charset="2"/>
              <a:buChar char="§"/>
            </a:pPr>
            <a:r>
              <a:rPr lang="en-CA" altLang="en-US" sz="1600" dirty="0" smtClean="0"/>
              <a:t>AN Storage</a:t>
            </a:r>
          </a:p>
          <a:p>
            <a:pPr lvl="1">
              <a:buFont typeface="Wingdings" panose="05000000000000000000" pitchFamily="2" charset="2"/>
              <a:buChar char="§"/>
            </a:pPr>
            <a:r>
              <a:rPr lang="en-CA" altLang="en-US" sz="2000" dirty="0" smtClean="0"/>
              <a:t>Flammable liquids </a:t>
            </a:r>
            <a:r>
              <a:rPr lang="en-CA" altLang="en-US" sz="2000" dirty="0"/>
              <a:t>s</a:t>
            </a:r>
            <a:r>
              <a:rPr lang="en-CA" altLang="en-US" sz="2000" dirty="0" smtClean="0"/>
              <a:t>torage</a:t>
            </a:r>
          </a:p>
          <a:p>
            <a:pPr lvl="2">
              <a:buFont typeface="Wingdings" panose="05000000000000000000" pitchFamily="2" charset="2"/>
              <a:buChar char="§"/>
            </a:pPr>
            <a:r>
              <a:rPr lang="en-CA" altLang="en-US" sz="1600" dirty="0" smtClean="0"/>
              <a:t>CSA-Approved storage cabinet</a:t>
            </a:r>
          </a:p>
          <a:p>
            <a:pPr lvl="2">
              <a:buFont typeface="Wingdings" panose="05000000000000000000" pitchFamily="2" charset="2"/>
              <a:buChar char="§"/>
            </a:pPr>
            <a:r>
              <a:rPr lang="en-CA" altLang="en-US" sz="1600" dirty="0" smtClean="0"/>
              <a:t>Cabinet installed and maintained based on manufacturer requirements</a:t>
            </a:r>
          </a:p>
          <a:p>
            <a:pPr lvl="1">
              <a:buFont typeface="Wingdings" panose="05000000000000000000" pitchFamily="2" charset="2"/>
              <a:buChar char="§"/>
            </a:pPr>
            <a:r>
              <a:rPr lang="en-CA" altLang="en-US" sz="2000" dirty="0" smtClean="0"/>
              <a:t>References to 25 kg bags of AN removed from 4.9.4</a:t>
            </a:r>
          </a:p>
          <a:p>
            <a:pPr lvl="1">
              <a:buFont typeface="Wingdings" panose="05000000000000000000" pitchFamily="2" charset="2"/>
              <a:buChar char="§"/>
            </a:pPr>
            <a:r>
              <a:rPr lang="en-CA" altLang="en-US" sz="2000" dirty="0" smtClean="0"/>
              <a:t>Augers</a:t>
            </a:r>
          </a:p>
          <a:p>
            <a:pPr lvl="2">
              <a:buFont typeface="Wingdings" panose="05000000000000000000" pitchFamily="2" charset="2"/>
              <a:buChar char="§"/>
            </a:pPr>
            <a:r>
              <a:rPr lang="en-CA" altLang="en-US" sz="1600" dirty="0" smtClean="0"/>
              <a:t>Requirements of spacing for augers was clarified</a:t>
            </a:r>
          </a:p>
          <a:p>
            <a:pPr lvl="1">
              <a:buFont typeface="Wingdings" panose="05000000000000000000" pitchFamily="2" charset="2"/>
              <a:buChar char="§"/>
            </a:pPr>
            <a:endParaRPr lang="en-CA" altLang="en-US" sz="2000" dirty="0" smtClean="0"/>
          </a:p>
          <a:p>
            <a:pPr lvl="1">
              <a:buFont typeface="Wingdings" panose="05000000000000000000" pitchFamily="2" charset="2"/>
              <a:buChar char="§"/>
            </a:pPr>
            <a:endParaRPr lang="en-CA" altLang="en-US" sz="2000" dirty="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64</a:t>
            </a:fld>
            <a:endParaRPr lang="en-CA"/>
          </a:p>
        </p:txBody>
      </p:sp>
    </p:spTree>
    <p:extLst>
      <p:ext uri="{BB962C8B-B14F-4D97-AF65-F5344CB8AC3E}">
        <p14:creationId xmlns:p14="http://schemas.microsoft.com/office/powerpoint/2010/main" val="2120220639"/>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74638"/>
            <a:ext cx="9144000" cy="418058"/>
          </a:xfrm>
        </p:spPr>
        <p:txBody>
          <a:bodyPr>
            <a:normAutofit fontScale="90000"/>
          </a:bodyPr>
          <a:lstStyle/>
          <a:p>
            <a:pPr algn="ctr"/>
            <a:r>
              <a:rPr lang="en-CA" altLang="en-US" sz="3200" dirty="0" smtClean="0">
                <a:latin typeface="Arial" pitchFamily="34" charset="0"/>
                <a:cs typeface="Arial" pitchFamily="34" charset="0"/>
              </a:rPr>
              <a:t>Compatibility Guidelines</a:t>
            </a:r>
            <a:endParaRPr lang="en-CA" altLang="en-US" sz="1700" dirty="0" smtClean="0">
              <a:solidFill>
                <a:srgbClr val="D60093"/>
              </a:solidFill>
              <a:latin typeface="Arial" pitchFamily="34" charset="0"/>
              <a:cs typeface="Arial" pitchFamily="34" charset="0"/>
            </a:endParaRPr>
          </a:p>
        </p:txBody>
      </p:sp>
      <p:sp>
        <p:nvSpPr>
          <p:cNvPr id="20483" name="Content Placeholder 5"/>
          <p:cNvSpPr>
            <a:spLocks noGrp="1"/>
          </p:cNvSpPr>
          <p:nvPr>
            <p:ph idx="1"/>
          </p:nvPr>
        </p:nvSpPr>
        <p:spPr>
          <a:xfrm>
            <a:off x="195263" y="1184275"/>
            <a:ext cx="8783637" cy="5260975"/>
          </a:xfrm>
        </p:spPr>
        <p:txBody>
          <a:bodyPr/>
          <a:lstStyle/>
          <a:p>
            <a:pPr>
              <a:buFont typeface="Wingdings" panose="05000000000000000000" pitchFamily="2" charset="2"/>
              <a:buChar char="§"/>
            </a:pPr>
            <a:r>
              <a:rPr lang="en-CA" altLang="en-US" sz="2400" dirty="0" smtClean="0"/>
              <a:t>Current status</a:t>
            </a:r>
          </a:p>
          <a:p>
            <a:pPr lvl="1">
              <a:buFont typeface="Wingdings" panose="05000000000000000000" pitchFamily="2" charset="2"/>
              <a:buChar char="§"/>
            </a:pPr>
            <a:r>
              <a:rPr lang="en-CA" altLang="en-US" sz="2000" dirty="0" smtClean="0"/>
              <a:t>The document is based on Types of explosives (ER, 2013)</a:t>
            </a:r>
          </a:p>
          <a:p>
            <a:pPr lvl="1">
              <a:buFont typeface="Wingdings" panose="05000000000000000000" pitchFamily="2" charset="2"/>
              <a:buChar char="§"/>
            </a:pPr>
            <a:r>
              <a:rPr lang="en-CA" altLang="en-US" sz="2000" dirty="0" smtClean="0"/>
              <a:t>Compatibility tables for each Type of explosive versus others</a:t>
            </a:r>
          </a:p>
          <a:p>
            <a:pPr lvl="1">
              <a:buFont typeface="Wingdings" panose="05000000000000000000" pitchFamily="2" charset="2"/>
              <a:buChar char="§"/>
            </a:pPr>
            <a:r>
              <a:rPr lang="en-CA" altLang="en-US" sz="2000" dirty="0" smtClean="0"/>
              <a:t>Concepts from ER 2013, old QD Manual, and TDG requirements are integrated</a:t>
            </a:r>
          </a:p>
          <a:p>
            <a:pPr>
              <a:buFont typeface="Wingdings" panose="05000000000000000000" pitchFamily="2" charset="2"/>
              <a:buChar char="§"/>
            </a:pPr>
            <a:r>
              <a:rPr lang="en-CA" altLang="en-US" sz="2400" dirty="0" smtClean="0"/>
              <a:t>What is ahead?</a:t>
            </a:r>
          </a:p>
          <a:p>
            <a:pPr lvl="1">
              <a:buFont typeface="Wingdings" panose="05000000000000000000" pitchFamily="2" charset="2"/>
              <a:buChar char="§"/>
            </a:pPr>
            <a:r>
              <a:rPr lang="en-CA" altLang="en-US" sz="2000" dirty="0" smtClean="0"/>
              <a:t>Consultation with stakeholders in January</a:t>
            </a:r>
          </a:p>
          <a:p>
            <a:pPr marL="457200" lvl="1" indent="0">
              <a:buNone/>
            </a:pPr>
            <a:endParaRPr lang="en-CA" altLang="en-US" sz="2000" dirty="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65</a:t>
            </a:fld>
            <a:endParaRPr lang="en-CA"/>
          </a:p>
        </p:txBody>
      </p:sp>
    </p:spTree>
    <p:extLst>
      <p:ext uri="{BB962C8B-B14F-4D97-AF65-F5344CB8AC3E}">
        <p14:creationId xmlns:p14="http://schemas.microsoft.com/office/powerpoint/2010/main" val="757223207"/>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2501900"/>
            <a:ext cx="9144000" cy="1128713"/>
          </a:xfrm>
        </p:spPr>
        <p:txBody>
          <a:bodyPr/>
          <a:lstStyle/>
          <a:p>
            <a:pPr algn="ctr"/>
            <a:r>
              <a:rPr lang="en-CA" altLang="en-US" sz="4000" dirty="0" smtClean="0"/>
              <a:t>CEAEC - List of Items</a:t>
            </a:r>
          </a:p>
        </p:txBody>
      </p:sp>
      <p:sp>
        <p:nvSpPr>
          <p:cNvPr id="2" name="Slide Number Placeholder 1"/>
          <p:cNvSpPr>
            <a:spLocks noGrp="1"/>
          </p:cNvSpPr>
          <p:nvPr>
            <p:ph type="sldNum" sz="quarter" idx="12"/>
          </p:nvPr>
        </p:nvSpPr>
        <p:spPr/>
        <p:txBody>
          <a:bodyPr/>
          <a:lstStyle/>
          <a:p>
            <a:fld id="{E0D4D67D-6CD0-4F9C-AF73-23D04D3E675B}" type="slidenum">
              <a:rPr lang="en-CA" smtClean="0"/>
              <a:t>66</a:t>
            </a:fld>
            <a:endParaRPr lang="en-CA"/>
          </a:p>
        </p:txBody>
      </p:sp>
    </p:spTree>
    <p:extLst>
      <p:ext uri="{BB962C8B-B14F-4D97-AF65-F5344CB8AC3E}">
        <p14:creationId xmlns:p14="http://schemas.microsoft.com/office/powerpoint/2010/main" val="34534444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731" y="0"/>
            <a:ext cx="9144000" cy="1143000"/>
          </a:xfrm>
        </p:spPr>
        <p:txBody>
          <a:bodyPr/>
          <a:lstStyle/>
          <a:p>
            <a:pPr algn="ctr"/>
            <a:r>
              <a:rPr lang="en-CA" altLang="en-US" sz="3200" dirty="0" smtClean="0">
                <a:latin typeface="Arial" pitchFamily="34" charset="0"/>
                <a:cs typeface="Arial" pitchFamily="34" charset="0"/>
              </a:rPr>
              <a:t>CAN/BNQ Quantity Distance </a:t>
            </a:r>
            <a:r>
              <a:rPr lang="en-CA" altLang="en-US" sz="3200" dirty="0" err="1" smtClean="0">
                <a:latin typeface="Arial" pitchFamily="34" charset="0"/>
                <a:cs typeface="Arial" pitchFamily="34" charset="0"/>
              </a:rPr>
              <a:t>Std</a:t>
            </a:r>
            <a:endParaRPr lang="en-CA" altLang="en-US" sz="1700" dirty="0" smtClean="0">
              <a:solidFill>
                <a:srgbClr val="D60093"/>
              </a:solidFill>
              <a:latin typeface="Arial" pitchFamily="34" charset="0"/>
              <a:cs typeface="Arial" pitchFamily="34" charset="0"/>
            </a:endParaRPr>
          </a:p>
        </p:txBody>
      </p:sp>
      <p:sp>
        <p:nvSpPr>
          <p:cNvPr id="7" name="Content Placeholder 5"/>
          <p:cNvSpPr>
            <a:spLocks noGrp="1"/>
          </p:cNvSpPr>
          <p:nvPr>
            <p:ph idx="1"/>
          </p:nvPr>
        </p:nvSpPr>
        <p:spPr>
          <a:xfrm>
            <a:off x="223838" y="908720"/>
            <a:ext cx="8678862" cy="5260975"/>
          </a:xfrm>
        </p:spPr>
        <p:txBody>
          <a:bodyPr>
            <a:normAutofit/>
          </a:bodyPr>
          <a:lstStyle/>
          <a:p>
            <a:pPr>
              <a:spcBef>
                <a:spcPct val="0"/>
              </a:spcBef>
              <a:buFont typeface="Wingdings" pitchFamily="2" charset="2"/>
              <a:buNone/>
              <a:defRPr/>
            </a:pPr>
            <a:endParaRPr lang="en-CA" sz="1000" b="1" u="sng" dirty="0" smtClean="0">
              <a:latin typeface="Arial" pitchFamily="34" charset="0"/>
              <a:cs typeface="Arial" pitchFamily="34" charset="0"/>
            </a:endParaRPr>
          </a:p>
          <a:p>
            <a:pPr marL="0" lvl="0" indent="0">
              <a:buNone/>
            </a:pPr>
            <a:r>
              <a:rPr lang="en-CA" altLang="en-US" sz="2500" b="1" u="sng" dirty="0" smtClean="0"/>
              <a:t>Item 4 - </a:t>
            </a:r>
            <a:r>
              <a:rPr lang="en-CA" i="1" dirty="0"/>
              <a:t>Please provide an update as to the request for the revision of Table C.3 of the CAN/BNQ 2910-510/2015 to a donor NEQ up to 300,000 kg?</a:t>
            </a:r>
          </a:p>
          <a:p>
            <a:pPr>
              <a:buFont typeface="Wingdings" pitchFamily="2" charset="2"/>
              <a:buNone/>
              <a:defRPr/>
            </a:pPr>
            <a:r>
              <a:rPr lang="en-CA" altLang="en-US" sz="1500" b="1" dirty="0" smtClean="0">
                <a:solidFill>
                  <a:srgbClr val="D60093"/>
                </a:solidFill>
              </a:rPr>
              <a:t>	</a:t>
            </a:r>
            <a:r>
              <a:rPr lang="en-CA" altLang="en-US" sz="1500" dirty="0" smtClean="0">
                <a:solidFill>
                  <a:srgbClr val="D60093"/>
                </a:solidFill>
              </a:rPr>
              <a:t> </a:t>
            </a:r>
          </a:p>
          <a:p>
            <a:pPr marL="895350" indent="-446088">
              <a:buFont typeface="Wingdings" pitchFamily="2" charset="2"/>
              <a:buAutoNum type="arabicParenBoth"/>
              <a:tabLst>
                <a:tab pos="896938" algn="l"/>
              </a:tabLst>
              <a:defRPr/>
            </a:pPr>
            <a:endParaRPr lang="en-CA" altLang="en-US" sz="500" dirty="0" smtClean="0"/>
          </a:p>
          <a:p>
            <a:pPr lvl="1">
              <a:buFont typeface="Wingdings" panose="05000000000000000000" pitchFamily="2" charset="2"/>
              <a:buChar char="§"/>
            </a:pPr>
            <a:r>
              <a:rPr lang="en-CA" altLang="en-US" sz="2000" dirty="0" smtClean="0"/>
              <a:t>Table </a:t>
            </a:r>
            <a:r>
              <a:rPr lang="en-CA" altLang="en-US" sz="2000" dirty="0"/>
              <a:t>C.3 applies where there is explosives stored at a site with Bulk AN</a:t>
            </a:r>
          </a:p>
          <a:p>
            <a:pPr lvl="2">
              <a:buFont typeface="Wingdings" panose="05000000000000000000" pitchFamily="2" charset="2"/>
              <a:buChar char="§"/>
            </a:pPr>
            <a:r>
              <a:rPr lang="en-CA" altLang="en-US" sz="1600" dirty="0"/>
              <a:t>If the distances are not respected between explosives and AN 50% by mass is included for QD purposes.</a:t>
            </a:r>
          </a:p>
          <a:p>
            <a:pPr lvl="1">
              <a:buFont typeface="Wingdings" panose="05000000000000000000" pitchFamily="2" charset="2"/>
              <a:buChar char="§"/>
            </a:pPr>
            <a:r>
              <a:rPr lang="en-CA" altLang="en-US" sz="2000" dirty="0"/>
              <a:t>Where a quantity of explosives exceeds those shown in Table C.3 contact ERD for guidance.</a:t>
            </a:r>
          </a:p>
          <a:p>
            <a:pPr lvl="1">
              <a:buFont typeface="Wingdings" panose="05000000000000000000" pitchFamily="2" charset="2"/>
              <a:buChar char="§"/>
            </a:pPr>
            <a:r>
              <a:rPr lang="en-CA" altLang="en-US" sz="2000" dirty="0"/>
              <a:t>ERD will apply d=0.0007*NEQ or a scaled factor of ~2.3 in such cases.</a:t>
            </a:r>
          </a:p>
          <a:p>
            <a:pPr lvl="1">
              <a:buFont typeface="Wingdings" panose="05000000000000000000" pitchFamily="2" charset="2"/>
              <a:buChar char="§"/>
            </a:pPr>
            <a:r>
              <a:rPr lang="en-CA" altLang="en-US" sz="2000" dirty="0"/>
              <a:t>Expanding the upper limits of the table will be looked at in the next revision of the BNQ/CAN Standard.</a:t>
            </a:r>
          </a:p>
          <a:p>
            <a:pPr marL="449262" indent="0">
              <a:buFont typeface="Wingdings" charset="2"/>
              <a:buNone/>
              <a:tabLst>
                <a:tab pos="896938" algn="l"/>
              </a:tabLst>
              <a:defRPr/>
            </a:pPr>
            <a:endParaRPr lang="en-CA" altLang="en-US" sz="2000" dirty="0" smtClean="0"/>
          </a:p>
          <a:p>
            <a:pPr marL="449262" indent="0">
              <a:buFont typeface="Wingdings" charset="2"/>
              <a:buNone/>
              <a:tabLst>
                <a:tab pos="896938" algn="l"/>
              </a:tabLst>
              <a:defRPr/>
            </a:pPr>
            <a:endParaRPr lang="en-US" sz="1500" dirty="0"/>
          </a:p>
          <a:p>
            <a:pPr marL="449262" indent="0">
              <a:buFont typeface="Wingdings" charset="2"/>
              <a:buNone/>
              <a:tabLst>
                <a:tab pos="896938" algn="l"/>
              </a:tabLst>
              <a:defRPr/>
            </a:pPr>
            <a:endParaRPr lang="en-CA" sz="500" dirty="0" smtClean="0"/>
          </a:p>
          <a:p>
            <a:pPr marL="339725" lvl="2" indent="4763">
              <a:buFont typeface="Wingdings" charset="2"/>
              <a:buNone/>
              <a:defRPr/>
            </a:pPr>
            <a:endParaRPr lang="en-CA" altLang="en-US" sz="1500" b="1" u="sng" dirty="0" smtClean="0"/>
          </a:p>
          <a:p>
            <a:pPr marL="790575" lvl="2" indent="-220663">
              <a:buFontTx/>
              <a:buChar char="-"/>
              <a:defRPr/>
            </a:pPr>
            <a:endParaRPr lang="en-CA" altLang="en-US" sz="1500" dirty="0" smtClean="0"/>
          </a:p>
          <a:p>
            <a:pPr marL="790575" lvl="2" indent="-220663">
              <a:buFontTx/>
              <a:buChar char="-"/>
              <a:defRPr/>
            </a:pPr>
            <a:endParaRPr lang="en-CA" altLang="en-US" sz="500" b="1" u="sng" dirty="0" smtClean="0"/>
          </a:p>
          <a:p>
            <a:pPr marL="790575" lvl="2" indent="-220663">
              <a:buFontTx/>
              <a:buChar char="-"/>
              <a:defRPr/>
            </a:pPr>
            <a:endParaRPr lang="en-CA" altLang="en-US" sz="1300" dirty="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67</a:t>
            </a:fld>
            <a:endParaRPr lang="en-CA"/>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274638"/>
            <a:ext cx="9144000" cy="1143000"/>
          </a:xfrm>
        </p:spPr>
        <p:txBody>
          <a:bodyPr/>
          <a:lstStyle/>
          <a:p>
            <a:pPr algn="ctr"/>
            <a:r>
              <a:rPr lang="en-CA" altLang="en-US" sz="3200" smtClean="0">
                <a:latin typeface="Arial" pitchFamily="34" charset="0"/>
                <a:cs typeface="Arial" pitchFamily="34" charset="0"/>
              </a:rPr>
              <a:t>CAN/BNQ Quantity Distance Std</a:t>
            </a:r>
            <a:endParaRPr lang="en-CA" altLang="en-US" sz="1700" smtClean="0">
              <a:solidFill>
                <a:srgbClr val="D60093"/>
              </a:solidFill>
              <a:latin typeface="Arial" pitchFamily="34" charset="0"/>
              <a:cs typeface="Arial" pitchFamily="34" charset="0"/>
            </a:endParaRPr>
          </a:p>
        </p:txBody>
      </p:sp>
      <p:sp>
        <p:nvSpPr>
          <p:cNvPr id="7" name="Content Placeholder 5"/>
          <p:cNvSpPr>
            <a:spLocks noGrp="1"/>
          </p:cNvSpPr>
          <p:nvPr>
            <p:ph idx="1"/>
          </p:nvPr>
        </p:nvSpPr>
        <p:spPr>
          <a:xfrm>
            <a:off x="223838" y="1084263"/>
            <a:ext cx="8678862" cy="5260975"/>
          </a:xfrm>
        </p:spPr>
        <p:txBody>
          <a:bodyPr>
            <a:normAutofit/>
          </a:bodyPr>
          <a:lstStyle/>
          <a:p>
            <a:pPr>
              <a:spcBef>
                <a:spcPct val="0"/>
              </a:spcBef>
              <a:buFont typeface="Wingdings" pitchFamily="2" charset="2"/>
              <a:buNone/>
              <a:defRPr/>
            </a:pPr>
            <a:endParaRPr lang="en-CA" sz="1000" b="1" u="sng" dirty="0" smtClean="0">
              <a:latin typeface="Arial" pitchFamily="34" charset="0"/>
              <a:cs typeface="Arial" pitchFamily="34" charset="0"/>
            </a:endParaRPr>
          </a:p>
          <a:p>
            <a:pPr marL="0" indent="0">
              <a:buNone/>
            </a:pPr>
            <a:r>
              <a:rPr lang="en-CA" altLang="en-US" sz="2500" b="1" u="sng" dirty="0" smtClean="0"/>
              <a:t>Item 9 - </a:t>
            </a:r>
            <a:r>
              <a:rPr lang="en-CA" altLang="en-US" sz="1500" b="1" dirty="0" smtClean="0">
                <a:solidFill>
                  <a:srgbClr val="D60093"/>
                </a:solidFill>
              </a:rPr>
              <a:t>	</a:t>
            </a:r>
            <a:r>
              <a:rPr lang="en-CA" sz="2520" i="1" dirty="0"/>
              <a:t>Annex G of the Q/D standard details barricades and dividing wall requirements for PES. Section G.2.4 speaks to the minimum separation distance from the centre of the explosives stack to the foot of the earth barricade. The accepted separation distance has been 2.4m regardless of the NEQ. Can ERD provide input as to when the r</a:t>
            </a:r>
            <a:r>
              <a:rPr lang="en-CA" sz="2520" i="1" baseline="-25000" dirty="0"/>
              <a:t>e</a:t>
            </a:r>
            <a:r>
              <a:rPr lang="en-CA" sz="2520" i="1" dirty="0"/>
              <a:t> = 0.5NEQ</a:t>
            </a:r>
            <a:r>
              <a:rPr lang="en-CA" sz="2520" i="1" baseline="30000" dirty="0"/>
              <a:t>1/3 </a:t>
            </a:r>
            <a:r>
              <a:rPr lang="en-CA" sz="2520" i="1" dirty="0"/>
              <a:t>formula applies. </a:t>
            </a:r>
          </a:p>
          <a:p>
            <a:pPr marL="0" lvl="0" indent="0">
              <a:buNone/>
            </a:pPr>
            <a:r>
              <a:rPr lang="en-CA" altLang="en-US" sz="1500" dirty="0" smtClean="0">
                <a:solidFill>
                  <a:srgbClr val="D60093"/>
                </a:solidFill>
              </a:rPr>
              <a:t> </a:t>
            </a:r>
          </a:p>
          <a:p>
            <a:pPr marL="895350" indent="-446088">
              <a:buFont typeface="Wingdings" pitchFamily="2" charset="2"/>
              <a:buAutoNum type="arabicParenBoth"/>
              <a:tabLst>
                <a:tab pos="896938" algn="l"/>
              </a:tabLst>
              <a:defRPr/>
            </a:pPr>
            <a:endParaRPr lang="en-CA" altLang="en-US" sz="500" dirty="0" smtClean="0"/>
          </a:p>
          <a:p>
            <a:pPr marL="449262" indent="0">
              <a:buFont typeface="Wingdings" charset="2"/>
              <a:buNone/>
              <a:tabLst>
                <a:tab pos="896938" algn="l"/>
              </a:tabLst>
              <a:defRPr/>
            </a:pPr>
            <a:endParaRPr lang="en-US" sz="1500" dirty="0"/>
          </a:p>
          <a:p>
            <a:pPr marL="449262" indent="0">
              <a:buFont typeface="Wingdings" charset="2"/>
              <a:buNone/>
              <a:tabLst>
                <a:tab pos="896938" algn="l"/>
              </a:tabLst>
              <a:defRPr/>
            </a:pPr>
            <a:endParaRPr lang="en-CA" sz="500" dirty="0" smtClean="0"/>
          </a:p>
          <a:p>
            <a:pPr marL="339725" lvl="2" indent="4763">
              <a:buFont typeface="Wingdings" charset="2"/>
              <a:buNone/>
              <a:defRPr/>
            </a:pPr>
            <a:endParaRPr lang="en-CA" altLang="en-US" sz="1500" b="1" u="sng" dirty="0" smtClean="0"/>
          </a:p>
          <a:p>
            <a:pPr marL="569912" lvl="2" indent="0">
              <a:buNone/>
              <a:defRPr/>
            </a:pPr>
            <a:r>
              <a:rPr lang="en-CA" altLang="en-US" sz="1500" dirty="0" smtClean="0"/>
              <a:t>Answer…</a:t>
            </a:r>
          </a:p>
          <a:p>
            <a:pPr marL="790575" lvl="2" indent="-220663">
              <a:buFontTx/>
              <a:buChar char="-"/>
              <a:defRPr/>
            </a:pPr>
            <a:endParaRPr lang="en-CA" altLang="en-US" sz="500" b="1" u="sng" dirty="0" smtClean="0"/>
          </a:p>
          <a:p>
            <a:pPr marL="790575" lvl="2" indent="-220663">
              <a:buFontTx/>
              <a:buChar char="-"/>
              <a:defRPr/>
            </a:pPr>
            <a:endParaRPr lang="en-CA" altLang="en-US" sz="1300" dirty="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68</a:t>
            </a:fld>
            <a:endParaRPr lang="en-CA"/>
          </a:p>
        </p:txBody>
      </p:sp>
    </p:spTree>
    <p:extLst>
      <p:ext uri="{BB962C8B-B14F-4D97-AF65-F5344CB8AC3E}">
        <p14:creationId xmlns:p14="http://schemas.microsoft.com/office/powerpoint/2010/main" val="105269042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74638"/>
            <a:ext cx="9144000" cy="418058"/>
          </a:xfrm>
        </p:spPr>
        <p:txBody>
          <a:bodyPr>
            <a:normAutofit fontScale="90000"/>
          </a:bodyPr>
          <a:lstStyle/>
          <a:p>
            <a:r>
              <a:rPr lang="en-CA" altLang="en-US" sz="3200" dirty="0" smtClean="0">
                <a:latin typeface="Arial" pitchFamily="34" charset="0"/>
                <a:cs typeface="Arial" pitchFamily="34" charset="0"/>
              </a:rPr>
              <a:t>Responses </a:t>
            </a:r>
            <a:r>
              <a:rPr lang="en-CA" altLang="en-US" sz="3200" dirty="0">
                <a:latin typeface="Arial" pitchFamily="34" charset="0"/>
                <a:cs typeface="Arial" pitchFamily="34" charset="0"/>
              </a:rPr>
              <a:t>to CEAEC Questions</a:t>
            </a:r>
            <a:endParaRPr lang="en-CA" altLang="en-US" sz="1700" dirty="0" smtClean="0">
              <a:solidFill>
                <a:srgbClr val="D60093"/>
              </a:solidFill>
              <a:latin typeface="Arial" pitchFamily="34" charset="0"/>
              <a:cs typeface="Arial" pitchFamily="34" charset="0"/>
            </a:endParaRPr>
          </a:p>
        </p:txBody>
      </p:sp>
      <p:sp>
        <p:nvSpPr>
          <p:cNvPr id="20483" name="Content Placeholder 5"/>
          <p:cNvSpPr>
            <a:spLocks noGrp="1"/>
          </p:cNvSpPr>
          <p:nvPr>
            <p:ph idx="1"/>
          </p:nvPr>
        </p:nvSpPr>
        <p:spPr>
          <a:xfrm>
            <a:off x="180181" y="764704"/>
            <a:ext cx="8783637" cy="5260975"/>
          </a:xfrm>
        </p:spPr>
        <p:txBody>
          <a:bodyPr/>
          <a:lstStyle/>
          <a:p>
            <a:pPr>
              <a:buFont typeface="Wingdings" panose="05000000000000000000" pitchFamily="2" charset="2"/>
              <a:buChar char="§"/>
            </a:pPr>
            <a:r>
              <a:rPr lang="en-CA" altLang="en-US" sz="2400" dirty="0" smtClean="0"/>
              <a:t>Item 9 - answer</a:t>
            </a:r>
          </a:p>
          <a:p>
            <a:pPr lvl="1">
              <a:buFont typeface="Wingdings" panose="05000000000000000000" pitchFamily="2" charset="2"/>
              <a:buChar char="§"/>
            </a:pPr>
            <a:r>
              <a:rPr lang="en-CA" altLang="en-US" sz="2000" dirty="0" smtClean="0"/>
              <a:t>The equation </a:t>
            </a:r>
            <a:r>
              <a:rPr lang="en-CA" altLang="en-US" sz="2000" dirty="0" err="1" smtClean="0"/>
              <a:t>r</a:t>
            </a:r>
            <a:r>
              <a:rPr lang="en-CA" altLang="en-US" sz="2000" baseline="-25000" dirty="0" err="1" smtClean="0"/>
              <a:t>c</a:t>
            </a:r>
            <a:r>
              <a:rPr lang="en-CA" altLang="en-US" sz="2000" dirty="0" smtClean="0"/>
              <a:t> = 0.5NEQ</a:t>
            </a:r>
            <a:r>
              <a:rPr lang="en-CA" altLang="en-US" sz="2000" baseline="30000" dirty="0" smtClean="0"/>
              <a:t>1/3</a:t>
            </a:r>
            <a:r>
              <a:rPr lang="en-CA" altLang="en-US" sz="2000" dirty="0" smtClean="0"/>
              <a:t> (</a:t>
            </a:r>
            <a:r>
              <a:rPr lang="en-CA" altLang="en-US" sz="2000" dirty="0" err="1" smtClean="0"/>
              <a:t>r</a:t>
            </a:r>
            <a:r>
              <a:rPr lang="en-CA" altLang="en-US" sz="2000" baseline="-25000" dirty="0" err="1" smtClean="0"/>
              <a:t>c</a:t>
            </a:r>
            <a:r>
              <a:rPr lang="en-CA" altLang="en-US" sz="2000" dirty="0" smtClean="0"/>
              <a:t> is the crater radius) is always used when determining the separation distance for barricades from an explosives stack or building, for any storage of PE1</a:t>
            </a:r>
          </a:p>
          <a:p>
            <a:pPr lvl="2">
              <a:buFont typeface="Wingdings" panose="05000000000000000000" pitchFamily="2" charset="2"/>
              <a:buChar char="§"/>
            </a:pPr>
            <a:r>
              <a:rPr lang="en-CA" altLang="en-US" sz="1600" dirty="0"/>
              <a:t>Minimum 2.4 m separation between the stack/building and the foot of the </a:t>
            </a:r>
            <a:r>
              <a:rPr lang="en-CA" altLang="en-US" sz="1600" dirty="0" smtClean="0"/>
              <a:t>barricade</a:t>
            </a:r>
          </a:p>
          <a:p>
            <a:pPr lvl="2">
              <a:buFont typeface="Wingdings" panose="05000000000000000000" pitchFamily="2" charset="2"/>
              <a:buChar char="§"/>
            </a:pPr>
            <a:r>
              <a:rPr lang="en-CA" altLang="en-US" sz="1600" dirty="0" smtClean="0"/>
              <a:t>The crater radius is measured from the centre of the building/stack</a:t>
            </a:r>
          </a:p>
          <a:p>
            <a:pPr lvl="1">
              <a:buFont typeface="Wingdings" panose="05000000000000000000" pitchFamily="2" charset="2"/>
              <a:buChar char="§"/>
            </a:pPr>
            <a:r>
              <a:rPr lang="en-CA" altLang="en-US" sz="2000" dirty="0" smtClean="0"/>
              <a:t>The crater radius is used in the following way:</a:t>
            </a:r>
          </a:p>
          <a:p>
            <a:pPr lvl="2">
              <a:buFont typeface="Wingdings" panose="05000000000000000000" pitchFamily="2" charset="2"/>
              <a:buChar char="§"/>
            </a:pPr>
            <a:r>
              <a:rPr lang="en-CA" altLang="en-US" sz="1600" dirty="0" smtClean="0"/>
              <a:t>The crater </a:t>
            </a:r>
            <a:r>
              <a:rPr lang="en-CA" altLang="en-US" sz="1600" dirty="0"/>
              <a:t>radius cannot undermine more than 1/3 of the earth barricade thickness</a:t>
            </a:r>
          </a:p>
          <a:p>
            <a:pPr lvl="2">
              <a:buFont typeface="Wingdings" panose="05000000000000000000" pitchFamily="2" charset="2"/>
              <a:buChar char="§"/>
            </a:pPr>
            <a:r>
              <a:rPr lang="en-CA" altLang="en-US" sz="1600" dirty="0"/>
              <a:t>E</a:t>
            </a:r>
            <a:r>
              <a:rPr lang="en-CA" altLang="en-US" sz="1600" dirty="0" smtClean="0"/>
              <a:t>xample: 8000 kg of explosives, 4 m x 4 m building, and a 3 m thick barricade. </a:t>
            </a:r>
          </a:p>
          <a:p>
            <a:pPr lvl="3">
              <a:buFont typeface="Wingdings" panose="05000000000000000000" pitchFamily="2" charset="2"/>
              <a:buChar char="§"/>
            </a:pPr>
            <a:r>
              <a:rPr lang="en-CA" altLang="en-US" sz="1200" dirty="0" err="1" smtClean="0"/>
              <a:t>r</a:t>
            </a:r>
            <a:r>
              <a:rPr lang="en-CA" altLang="en-US" sz="1200" baseline="-25000" dirty="0" err="1" smtClean="0"/>
              <a:t>c</a:t>
            </a:r>
            <a:r>
              <a:rPr lang="en-CA" altLang="en-US" sz="1200" dirty="0" smtClean="0"/>
              <a:t> = 0.5 x (8000)</a:t>
            </a:r>
            <a:r>
              <a:rPr lang="en-CA" altLang="en-US" sz="1200" baseline="30000" dirty="0" smtClean="0"/>
              <a:t>(1/3)</a:t>
            </a:r>
            <a:r>
              <a:rPr lang="en-CA" altLang="en-US" sz="1200" dirty="0" smtClean="0"/>
              <a:t> = 10 m.</a:t>
            </a:r>
          </a:p>
          <a:p>
            <a:pPr lvl="3">
              <a:buFont typeface="Wingdings" panose="05000000000000000000" pitchFamily="2" charset="2"/>
              <a:buChar char="§"/>
            </a:pPr>
            <a:r>
              <a:rPr lang="en-CA" altLang="en-US" sz="1200" dirty="0" smtClean="0"/>
              <a:t>Since only 1/3 of the barricade can be undermined (1/3)*3 = 1 m of barricade thickness can be undermined</a:t>
            </a:r>
          </a:p>
          <a:p>
            <a:pPr lvl="3">
              <a:buFont typeface="Wingdings" panose="05000000000000000000" pitchFamily="2" charset="2"/>
              <a:buChar char="§"/>
            </a:pPr>
            <a:r>
              <a:rPr lang="en-CA" altLang="en-US" sz="1200" dirty="0" smtClean="0"/>
              <a:t>Distance from the centre of the building to the edge of the building is 2 m. </a:t>
            </a:r>
          </a:p>
          <a:p>
            <a:pPr lvl="3">
              <a:buFont typeface="Wingdings" panose="05000000000000000000" pitchFamily="2" charset="2"/>
              <a:buChar char="§"/>
            </a:pPr>
            <a:r>
              <a:rPr lang="en-CA" altLang="en-US" sz="1200" dirty="0" smtClean="0"/>
              <a:t>The crater radius extends past the building by 8 m</a:t>
            </a:r>
          </a:p>
          <a:p>
            <a:pPr lvl="3">
              <a:buFont typeface="Wingdings" panose="05000000000000000000" pitchFamily="2" charset="2"/>
              <a:buChar char="§"/>
            </a:pPr>
            <a:r>
              <a:rPr lang="en-CA" altLang="en-US" sz="1200" dirty="0" smtClean="0"/>
              <a:t>The foot of the barricade can be no closer than 8-1 = 7 m from the building, or 9 m from the centre of the building.</a:t>
            </a:r>
          </a:p>
        </p:txBody>
      </p:sp>
      <p:sp>
        <p:nvSpPr>
          <p:cNvPr id="2" name="Slide Number Placeholder 1"/>
          <p:cNvSpPr>
            <a:spLocks noGrp="1"/>
          </p:cNvSpPr>
          <p:nvPr>
            <p:ph type="sldNum" sz="quarter" idx="12"/>
          </p:nvPr>
        </p:nvSpPr>
        <p:spPr/>
        <p:txBody>
          <a:bodyPr/>
          <a:lstStyle/>
          <a:p>
            <a:fld id="{E0D4D67D-6CD0-4F9C-AF73-23D04D3E675B}" type="slidenum">
              <a:rPr lang="en-CA" smtClean="0"/>
              <a:t>69</a:t>
            </a:fld>
            <a:endParaRPr lang="en-CA"/>
          </a:p>
        </p:txBody>
      </p:sp>
    </p:spTree>
    <p:extLst>
      <p:ext uri="{BB962C8B-B14F-4D97-AF65-F5344CB8AC3E}">
        <p14:creationId xmlns:p14="http://schemas.microsoft.com/office/powerpoint/2010/main" val="22271581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348880"/>
            <a:ext cx="9144000" cy="1143000"/>
          </a:xfrm>
        </p:spPr>
        <p:txBody>
          <a:bodyPr>
            <a:normAutofit fontScale="90000"/>
          </a:bodyPr>
          <a:lstStyle/>
          <a:p>
            <a:pPr algn="ctr"/>
            <a:r>
              <a:rPr lang="en-CA" altLang="en-US" sz="3200" dirty="0" smtClean="0">
                <a:latin typeface="Arial" pitchFamily="34" charset="0"/>
                <a:cs typeface="Arial" pitchFamily="34" charset="0"/>
              </a:rPr>
              <a:t>New Licence Management System – </a:t>
            </a:r>
            <a:br>
              <a:rPr lang="en-CA" altLang="en-US" sz="3200" dirty="0" smtClean="0">
                <a:latin typeface="Arial" pitchFamily="34" charset="0"/>
                <a:cs typeface="Arial" pitchFamily="34" charset="0"/>
              </a:rPr>
            </a:br>
            <a:r>
              <a:rPr lang="en-CA" altLang="en-US" sz="3200" dirty="0" smtClean="0">
                <a:latin typeface="Arial" pitchFamily="34" charset="0"/>
                <a:cs typeface="Arial" pitchFamily="34" charset="0"/>
              </a:rPr>
              <a:t>Current Status</a:t>
            </a:r>
            <a:br>
              <a:rPr lang="en-CA" altLang="en-US" sz="3200" dirty="0" smtClean="0">
                <a:latin typeface="Arial" pitchFamily="34" charset="0"/>
                <a:cs typeface="Arial" pitchFamily="34" charset="0"/>
              </a:rPr>
            </a:br>
            <a:endParaRPr lang="en-CA" altLang="en-US" sz="1700" dirty="0" smtClean="0">
              <a:solidFill>
                <a:srgbClr val="D60093"/>
              </a:solidFill>
              <a:latin typeface="Arial" pitchFamily="34" charset="0"/>
              <a:cs typeface="Arial" pitchFamily="34" charset="0"/>
            </a:endParaRPr>
          </a:p>
        </p:txBody>
      </p:sp>
      <p:sp>
        <p:nvSpPr>
          <p:cNvPr id="20483" name="Content Placeholder 5"/>
          <p:cNvSpPr>
            <a:spLocks noGrp="1"/>
          </p:cNvSpPr>
          <p:nvPr>
            <p:ph idx="1"/>
          </p:nvPr>
        </p:nvSpPr>
        <p:spPr>
          <a:xfrm>
            <a:off x="195263" y="1184275"/>
            <a:ext cx="8783637" cy="5260975"/>
          </a:xfrm>
        </p:spPr>
        <p:txBody>
          <a:bodyPr/>
          <a:lstStyle/>
          <a:p>
            <a:pPr>
              <a:spcBef>
                <a:spcPct val="0"/>
              </a:spcBef>
              <a:buFont typeface="Wingdings" pitchFamily="2" charset="2"/>
              <a:buNone/>
            </a:pPr>
            <a:endParaRPr lang="en-CA" altLang="en-US" sz="1000" b="1" u="sng" smtClean="0">
              <a:latin typeface="Arial" pitchFamily="34" charset="0"/>
              <a:cs typeface="Arial" pitchFamily="34" charset="0"/>
            </a:endParaRPr>
          </a:p>
          <a:p>
            <a:pPr>
              <a:buFont typeface="Wingdings" pitchFamily="2" charset="2"/>
              <a:buNone/>
            </a:pPr>
            <a:endParaRPr lang="en-CA" altLang="en-US" sz="100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7</a:t>
            </a:fld>
            <a:endParaRPr lang="en-CA"/>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274638"/>
            <a:ext cx="9144000" cy="1143000"/>
          </a:xfrm>
        </p:spPr>
        <p:txBody>
          <a:bodyPr/>
          <a:lstStyle/>
          <a:p>
            <a:pPr algn="ctr"/>
            <a:r>
              <a:rPr lang="en-CA" altLang="en-US" sz="3200" smtClean="0">
                <a:latin typeface="Arial" pitchFamily="34" charset="0"/>
                <a:cs typeface="Arial" pitchFamily="34" charset="0"/>
              </a:rPr>
              <a:t>CAN/BNQ Quantity Distance Std</a:t>
            </a:r>
            <a:endParaRPr lang="en-CA" altLang="en-US" sz="1700" smtClean="0">
              <a:solidFill>
                <a:srgbClr val="D60093"/>
              </a:solidFill>
              <a:latin typeface="Arial" pitchFamily="34" charset="0"/>
              <a:cs typeface="Arial" pitchFamily="34" charset="0"/>
            </a:endParaRPr>
          </a:p>
        </p:txBody>
      </p:sp>
      <p:sp>
        <p:nvSpPr>
          <p:cNvPr id="7" name="Content Placeholder 5"/>
          <p:cNvSpPr>
            <a:spLocks noGrp="1"/>
          </p:cNvSpPr>
          <p:nvPr>
            <p:ph idx="1"/>
          </p:nvPr>
        </p:nvSpPr>
        <p:spPr>
          <a:xfrm>
            <a:off x="223838" y="1084263"/>
            <a:ext cx="8678862" cy="5260975"/>
          </a:xfrm>
        </p:spPr>
        <p:txBody>
          <a:bodyPr>
            <a:normAutofit/>
          </a:bodyPr>
          <a:lstStyle/>
          <a:p>
            <a:pPr>
              <a:spcBef>
                <a:spcPct val="0"/>
              </a:spcBef>
              <a:buFont typeface="Wingdings" pitchFamily="2" charset="2"/>
              <a:buNone/>
              <a:defRPr/>
            </a:pPr>
            <a:endParaRPr lang="en-CA" sz="1000" b="1" u="sng" dirty="0" smtClean="0">
              <a:latin typeface="Arial" pitchFamily="34" charset="0"/>
              <a:cs typeface="Arial" pitchFamily="34" charset="0"/>
            </a:endParaRPr>
          </a:p>
          <a:p>
            <a:pPr marL="0" lvl="0" indent="0">
              <a:buNone/>
            </a:pPr>
            <a:r>
              <a:rPr lang="en-CA" altLang="en-US" sz="2500" b="1" u="sng" dirty="0" smtClean="0"/>
              <a:t>Item 10 - </a:t>
            </a:r>
            <a:r>
              <a:rPr lang="en-CA" altLang="en-US" sz="1500" b="1" dirty="0" smtClean="0">
                <a:solidFill>
                  <a:srgbClr val="D60093"/>
                </a:solidFill>
              </a:rPr>
              <a:t>	</a:t>
            </a:r>
            <a:r>
              <a:rPr lang="en-US" sz="2400" i="1" dirty="0"/>
              <a:t>Please detail the required D-2 and D-4 barricading requirements, (magazine to magazine / magazine to process).</a:t>
            </a:r>
            <a:endParaRPr lang="en-CA" sz="2400" i="1" dirty="0"/>
          </a:p>
          <a:p>
            <a:pPr lvl="1"/>
            <a:r>
              <a:rPr lang="en-US" sz="2400" i="1" dirty="0" smtClean="0"/>
              <a:t>Barricade </a:t>
            </a:r>
            <a:r>
              <a:rPr lang="en-US" sz="2400" i="1" dirty="0"/>
              <a:t>types</a:t>
            </a:r>
            <a:endParaRPr lang="en-CA" sz="2400" i="1" dirty="0"/>
          </a:p>
          <a:p>
            <a:pPr lvl="1"/>
            <a:r>
              <a:rPr lang="en-US" sz="2400" i="1" dirty="0"/>
              <a:t>2 degree rule</a:t>
            </a:r>
            <a:endParaRPr lang="en-CA" sz="2400" i="1" dirty="0"/>
          </a:p>
          <a:p>
            <a:pPr lvl="1"/>
            <a:r>
              <a:rPr lang="en-US" sz="2400" i="1" dirty="0"/>
              <a:t>Barricade materials, (earth, </a:t>
            </a:r>
            <a:r>
              <a:rPr lang="en-US" sz="2400" i="1" dirty="0" err="1"/>
              <a:t>lego</a:t>
            </a:r>
            <a:r>
              <a:rPr lang="en-US" sz="2400" i="1" dirty="0"/>
              <a:t> blocks, sand filled FIBC </a:t>
            </a:r>
            <a:r>
              <a:rPr lang="en-US" sz="2400" i="1" dirty="0" err="1"/>
              <a:t>etc</a:t>
            </a:r>
            <a:r>
              <a:rPr lang="en-US" sz="2400" i="1" dirty="0"/>
              <a:t>)</a:t>
            </a:r>
            <a:endParaRPr lang="en-CA" sz="2400" i="1" dirty="0"/>
          </a:p>
          <a:p>
            <a:pPr marL="0" indent="0">
              <a:buNone/>
            </a:pPr>
            <a:endParaRPr lang="en-CA" altLang="en-US" sz="1500" dirty="0" smtClean="0">
              <a:solidFill>
                <a:srgbClr val="D60093"/>
              </a:solidFill>
            </a:endParaRPr>
          </a:p>
          <a:p>
            <a:pPr marL="895350" indent="-446088">
              <a:buFont typeface="Wingdings" pitchFamily="2" charset="2"/>
              <a:buAutoNum type="arabicParenBoth"/>
              <a:tabLst>
                <a:tab pos="896938" algn="l"/>
              </a:tabLst>
              <a:defRPr/>
            </a:pPr>
            <a:endParaRPr lang="en-CA" altLang="en-US" sz="500" dirty="0" smtClean="0"/>
          </a:p>
          <a:p>
            <a:pPr marL="449262" indent="0">
              <a:buFont typeface="Wingdings" charset="2"/>
              <a:buNone/>
              <a:tabLst>
                <a:tab pos="896938" algn="l"/>
              </a:tabLst>
              <a:defRPr/>
            </a:pPr>
            <a:endParaRPr lang="en-CA" sz="500" dirty="0" smtClean="0"/>
          </a:p>
          <a:p>
            <a:pPr marL="339725" lvl="2" indent="4763">
              <a:buFont typeface="Wingdings" charset="2"/>
              <a:buNone/>
              <a:defRPr/>
            </a:pPr>
            <a:endParaRPr lang="en-CA" altLang="en-US" sz="1500" b="1" u="sng" dirty="0" smtClean="0"/>
          </a:p>
          <a:p>
            <a:pPr marL="790575" lvl="2" indent="-220663">
              <a:buFontTx/>
              <a:buChar char="-"/>
              <a:defRPr/>
            </a:pPr>
            <a:endParaRPr lang="en-CA" altLang="en-US" sz="1500" dirty="0" smtClean="0"/>
          </a:p>
          <a:p>
            <a:pPr marL="790575" lvl="2" indent="-220663">
              <a:buFontTx/>
              <a:buChar char="-"/>
              <a:defRPr/>
            </a:pPr>
            <a:endParaRPr lang="en-CA" altLang="en-US" sz="500" b="1" u="sng" dirty="0" smtClean="0"/>
          </a:p>
          <a:p>
            <a:pPr marL="790575" lvl="2" indent="-220663">
              <a:buFontTx/>
              <a:buChar char="-"/>
              <a:defRPr/>
            </a:pPr>
            <a:endParaRPr lang="en-CA" altLang="en-US" sz="1300" dirty="0" smtClean="0"/>
          </a:p>
        </p:txBody>
      </p:sp>
      <p:sp>
        <p:nvSpPr>
          <p:cNvPr id="2" name="TextBox 1"/>
          <p:cNvSpPr txBox="1"/>
          <p:nvPr/>
        </p:nvSpPr>
        <p:spPr>
          <a:xfrm>
            <a:off x="6948264" y="5013176"/>
            <a:ext cx="1036694" cy="369332"/>
          </a:xfrm>
          <a:prstGeom prst="rect">
            <a:avLst/>
          </a:prstGeom>
          <a:noFill/>
        </p:spPr>
        <p:txBody>
          <a:bodyPr wrap="none" rtlCol="0">
            <a:spAutoFit/>
          </a:bodyPr>
          <a:lstStyle/>
          <a:p>
            <a:r>
              <a:rPr lang="en-CA" dirty="0" smtClean="0"/>
              <a:t>Answer…</a:t>
            </a:r>
            <a:endParaRPr lang="en-CA" dirty="0"/>
          </a:p>
        </p:txBody>
      </p:sp>
      <p:sp>
        <p:nvSpPr>
          <p:cNvPr id="3" name="Slide Number Placeholder 2"/>
          <p:cNvSpPr>
            <a:spLocks noGrp="1"/>
          </p:cNvSpPr>
          <p:nvPr>
            <p:ph type="sldNum" sz="quarter" idx="12"/>
          </p:nvPr>
        </p:nvSpPr>
        <p:spPr/>
        <p:txBody>
          <a:bodyPr/>
          <a:lstStyle/>
          <a:p>
            <a:fld id="{E0D4D67D-6CD0-4F9C-AF73-23D04D3E675B}" type="slidenum">
              <a:rPr lang="en-CA" smtClean="0"/>
              <a:t>70</a:t>
            </a:fld>
            <a:endParaRPr lang="en-CA"/>
          </a:p>
        </p:txBody>
      </p:sp>
    </p:spTree>
    <p:extLst>
      <p:ext uri="{BB962C8B-B14F-4D97-AF65-F5344CB8AC3E}">
        <p14:creationId xmlns:p14="http://schemas.microsoft.com/office/powerpoint/2010/main" val="939309856"/>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74638"/>
            <a:ext cx="9144000" cy="418058"/>
          </a:xfrm>
        </p:spPr>
        <p:txBody>
          <a:bodyPr>
            <a:normAutofit fontScale="90000"/>
          </a:bodyPr>
          <a:lstStyle/>
          <a:p>
            <a:r>
              <a:rPr lang="en-CA" altLang="en-US" sz="3200" dirty="0" smtClean="0">
                <a:latin typeface="Arial" pitchFamily="34" charset="0"/>
                <a:cs typeface="Arial" pitchFamily="34" charset="0"/>
              </a:rPr>
              <a:t>Responses </a:t>
            </a:r>
            <a:r>
              <a:rPr lang="en-CA" altLang="en-US" sz="3200" dirty="0">
                <a:latin typeface="Arial" pitchFamily="34" charset="0"/>
                <a:cs typeface="Arial" pitchFamily="34" charset="0"/>
              </a:rPr>
              <a:t>to CEAEC Questions</a:t>
            </a:r>
            <a:endParaRPr lang="en-CA" altLang="en-US" sz="1700" dirty="0" smtClean="0">
              <a:solidFill>
                <a:srgbClr val="D60093"/>
              </a:solidFill>
              <a:latin typeface="Arial" pitchFamily="34" charset="0"/>
              <a:cs typeface="Arial" pitchFamily="34" charset="0"/>
            </a:endParaRPr>
          </a:p>
        </p:txBody>
      </p:sp>
      <p:sp>
        <p:nvSpPr>
          <p:cNvPr id="20483" name="Content Placeholder 5"/>
          <p:cNvSpPr>
            <a:spLocks noGrp="1"/>
          </p:cNvSpPr>
          <p:nvPr>
            <p:ph idx="1"/>
          </p:nvPr>
        </p:nvSpPr>
        <p:spPr>
          <a:xfrm>
            <a:off x="180181" y="764704"/>
            <a:ext cx="8783637" cy="5260975"/>
          </a:xfrm>
        </p:spPr>
        <p:txBody>
          <a:bodyPr/>
          <a:lstStyle/>
          <a:p>
            <a:pPr>
              <a:buFont typeface="Wingdings" panose="05000000000000000000" pitchFamily="2" charset="2"/>
              <a:buChar char="§"/>
            </a:pPr>
            <a:r>
              <a:rPr lang="en-CA" altLang="en-US" sz="2400" dirty="0" smtClean="0"/>
              <a:t>Item 10 - answer</a:t>
            </a:r>
          </a:p>
          <a:p>
            <a:pPr lvl="1">
              <a:buFont typeface="Wingdings" panose="05000000000000000000" pitchFamily="2" charset="2"/>
              <a:buChar char="§"/>
            </a:pPr>
            <a:r>
              <a:rPr lang="en-CA" altLang="en-US" sz="2000" dirty="0" smtClean="0"/>
              <a:t>All references are to the BNQ QD standard</a:t>
            </a:r>
          </a:p>
          <a:p>
            <a:pPr lvl="2">
              <a:buFont typeface="Wingdings" panose="05000000000000000000" pitchFamily="2" charset="2"/>
              <a:buChar char="§"/>
            </a:pPr>
            <a:r>
              <a:rPr lang="en-CA" altLang="en-US" sz="1600" dirty="0" smtClean="0"/>
              <a:t>Barricade types are explored in G.2 and G.3</a:t>
            </a:r>
          </a:p>
          <a:p>
            <a:pPr lvl="2">
              <a:buFont typeface="Wingdings" panose="05000000000000000000" pitchFamily="2" charset="2"/>
              <a:buChar char="§"/>
            </a:pPr>
            <a:r>
              <a:rPr lang="en-CA" altLang="en-US" sz="1600" dirty="0" smtClean="0"/>
              <a:t>2 degree rule is explained in G.2.2</a:t>
            </a:r>
          </a:p>
          <a:p>
            <a:pPr lvl="2">
              <a:buFont typeface="Wingdings" panose="05000000000000000000" pitchFamily="2" charset="2"/>
              <a:buChar char="§"/>
            </a:pPr>
            <a:r>
              <a:rPr lang="en-CA" altLang="en-US" sz="1600" dirty="0" smtClean="0"/>
              <a:t>Barricade materials are explored in G.2 and G.3</a:t>
            </a:r>
          </a:p>
          <a:p>
            <a:pPr lvl="1">
              <a:buFont typeface="Wingdings" panose="05000000000000000000" pitchFamily="2" charset="2"/>
              <a:buChar char="§"/>
            </a:pPr>
            <a:r>
              <a:rPr lang="en-CA" altLang="en-US" sz="2000" dirty="0" smtClean="0"/>
              <a:t>Note: Barricades are used to stop high-velocity, low-trajectory fragments</a:t>
            </a:r>
          </a:p>
          <a:p>
            <a:pPr lvl="1">
              <a:buFont typeface="Wingdings" panose="05000000000000000000" pitchFamily="2" charset="2"/>
              <a:buChar char="§"/>
            </a:pPr>
            <a:r>
              <a:rPr lang="en-CA" altLang="en-US" sz="2000" dirty="0" smtClean="0"/>
              <a:t>For a pair of sites that can be both a PES and ES (e.g. process building and magazine) as long as one of the sites has an effective barricade, then barricaded distances can apply.</a:t>
            </a:r>
          </a:p>
          <a:p>
            <a:pPr lvl="1">
              <a:buFont typeface="Wingdings" panose="05000000000000000000" pitchFamily="2" charset="2"/>
              <a:buChar char="§"/>
            </a:pPr>
            <a:r>
              <a:rPr lang="en-CA" altLang="en-US" sz="2000" dirty="0" smtClean="0"/>
              <a:t>Effective barricades (as described in G.2 of the BNQ QD Standard):</a:t>
            </a:r>
          </a:p>
          <a:p>
            <a:pPr lvl="2">
              <a:buFont typeface="Wingdings" panose="05000000000000000000" pitchFamily="2" charset="2"/>
              <a:buChar char="§"/>
            </a:pPr>
            <a:r>
              <a:rPr lang="en-CA" altLang="en-US" sz="1600" dirty="0" smtClean="0"/>
              <a:t>Are sited according to the separation distance required (See Question 9)</a:t>
            </a:r>
          </a:p>
          <a:p>
            <a:pPr lvl="2">
              <a:buFont typeface="Wingdings" panose="05000000000000000000" pitchFamily="2" charset="2"/>
              <a:buChar char="§"/>
            </a:pPr>
            <a:r>
              <a:rPr lang="en-CA" altLang="en-US" sz="1600" dirty="0" smtClean="0"/>
              <a:t>Meet the 2° rule</a:t>
            </a:r>
          </a:p>
          <a:p>
            <a:pPr lvl="2">
              <a:buFont typeface="Wingdings" panose="05000000000000000000" pitchFamily="2" charset="2"/>
              <a:buChar char="§"/>
            </a:pPr>
            <a:r>
              <a:rPr lang="en-CA" altLang="en-US" sz="1600" dirty="0" smtClean="0"/>
              <a:t>Are constructed from suitable material</a:t>
            </a:r>
          </a:p>
          <a:p>
            <a:pPr lvl="3">
              <a:buFont typeface="Wingdings" panose="05000000000000000000" pitchFamily="2" charset="2"/>
              <a:buChar char="§"/>
            </a:pPr>
            <a:r>
              <a:rPr lang="en-CA" altLang="en-US" sz="1200" dirty="0" smtClean="0"/>
              <a:t>Materials include: Earth, brick, unreinforced concrete, reinforced concrete and steel</a:t>
            </a:r>
          </a:p>
          <a:p>
            <a:pPr lvl="2">
              <a:buFont typeface="Wingdings" panose="05000000000000000000" pitchFamily="2" charset="2"/>
              <a:buChar char="§"/>
            </a:pPr>
            <a:r>
              <a:rPr lang="en-CA" altLang="en-US" sz="1600" dirty="0" smtClean="0"/>
              <a:t>Meet mandatory sizes (width, length and height)</a:t>
            </a:r>
          </a:p>
        </p:txBody>
      </p:sp>
      <p:sp>
        <p:nvSpPr>
          <p:cNvPr id="2" name="Slide Number Placeholder 1"/>
          <p:cNvSpPr>
            <a:spLocks noGrp="1"/>
          </p:cNvSpPr>
          <p:nvPr>
            <p:ph type="sldNum" sz="quarter" idx="12"/>
          </p:nvPr>
        </p:nvSpPr>
        <p:spPr/>
        <p:txBody>
          <a:bodyPr/>
          <a:lstStyle/>
          <a:p>
            <a:fld id="{E0D4D67D-6CD0-4F9C-AF73-23D04D3E675B}" type="slidenum">
              <a:rPr lang="en-CA" smtClean="0"/>
              <a:t>71</a:t>
            </a:fld>
            <a:endParaRPr lang="en-CA"/>
          </a:p>
        </p:txBody>
      </p:sp>
    </p:spTree>
    <p:extLst>
      <p:ext uri="{BB962C8B-B14F-4D97-AF65-F5344CB8AC3E}">
        <p14:creationId xmlns:p14="http://schemas.microsoft.com/office/powerpoint/2010/main" val="52146872"/>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74638"/>
            <a:ext cx="9144000" cy="418058"/>
          </a:xfrm>
        </p:spPr>
        <p:txBody>
          <a:bodyPr>
            <a:normAutofit fontScale="90000"/>
          </a:bodyPr>
          <a:lstStyle/>
          <a:p>
            <a:r>
              <a:rPr lang="en-CA" altLang="en-US" sz="3200" dirty="0" smtClean="0">
                <a:latin typeface="Arial" pitchFamily="34" charset="0"/>
                <a:cs typeface="Arial" pitchFamily="34" charset="0"/>
              </a:rPr>
              <a:t>Responses </a:t>
            </a:r>
            <a:r>
              <a:rPr lang="en-CA" altLang="en-US" sz="3200" dirty="0">
                <a:latin typeface="Arial" pitchFamily="34" charset="0"/>
                <a:cs typeface="Arial" pitchFamily="34" charset="0"/>
              </a:rPr>
              <a:t>to CEAEC Questions</a:t>
            </a:r>
            <a:endParaRPr lang="en-CA" altLang="en-US" sz="1700" dirty="0" smtClean="0">
              <a:solidFill>
                <a:srgbClr val="D60093"/>
              </a:solidFill>
              <a:latin typeface="Arial" pitchFamily="34" charset="0"/>
              <a:cs typeface="Arial" pitchFamily="34" charset="0"/>
            </a:endParaRPr>
          </a:p>
        </p:txBody>
      </p:sp>
      <p:sp>
        <p:nvSpPr>
          <p:cNvPr id="20483" name="Content Placeholder 5"/>
          <p:cNvSpPr>
            <a:spLocks noGrp="1"/>
          </p:cNvSpPr>
          <p:nvPr>
            <p:ph idx="1"/>
          </p:nvPr>
        </p:nvSpPr>
        <p:spPr>
          <a:xfrm>
            <a:off x="180181" y="764704"/>
            <a:ext cx="8783637" cy="5260975"/>
          </a:xfrm>
        </p:spPr>
        <p:txBody>
          <a:bodyPr/>
          <a:lstStyle/>
          <a:p>
            <a:pPr>
              <a:buFont typeface="Wingdings" panose="05000000000000000000" pitchFamily="2" charset="2"/>
              <a:buChar char="§"/>
            </a:pPr>
            <a:r>
              <a:rPr lang="en-CA" altLang="en-US" sz="2400" dirty="0" smtClean="0"/>
              <a:t>Item 10 continued…</a:t>
            </a:r>
          </a:p>
          <a:p>
            <a:pPr>
              <a:buFont typeface="Wingdings" panose="05000000000000000000" pitchFamily="2" charset="2"/>
              <a:buChar char="§"/>
            </a:pPr>
            <a:r>
              <a:rPr lang="en-CA" altLang="en-US" sz="2400" dirty="0" smtClean="0"/>
              <a:t>Each QD evaluation is based on the QD Standard requirements</a:t>
            </a:r>
          </a:p>
          <a:p>
            <a:pPr lvl="1">
              <a:buFont typeface="Wingdings" panose="05000000000000000000" pitchFamily="2" charset="2"/>
              <a:buChar char="§"/>
            </a:pPr>
            <a:r>
              <a:rPr lang="en-CA" altLang="en-US" sz="2000" dirty="0" smtClean="0"/>
              <a:t>Does the following scenario meet QD? No.</a:t>
            </a:r>
          </a:p>
          <a:p>
            <a:pPr lvl="1">
              <a:buFont typeface="Wingdings" panose="05000000000000000000" pitchFamily="2" charset="2"/>
              <a:buChar char="§"/>
            </a:pPr>
            <a:endParaRPr lang="en-CA" altLang="en-US" sz="2000" dirty="0"/>
          </a:p>
          <a:p>
            <a:pPr lvl="1">
              <a:buFont typeface="Wingdings" panose="05000000000000000000" pitchFamily="2" charset="2"/>
              <a:buChar char="§"/>
            </a:pPr>
            <a:endParaRPr lang="en-CA" altLang="en-US" sz="2000" dirty="0" smtClean="0"/>
          </a:p>
          <a:p>
            <a:pPr lvl="1">
              <a:buFont typeface="Wingdings" panose="05000000000000000000" pitchFamily="2" charset="2"/>
              <a:buChar char="§"/>
            </a:pPr>
            <a:endParaRPr lang="en-CA" altLang="en-US" sz="2000" dirty="0"/>
          </a:p>
          <a:p>
            <a:pPr lvl="1">
              <a:buFont typeface="Wingdings" panose="05000000000000000000" pitchFamily="2" charset="2"/>
              <a:buChar char="§"/>
            </a:pPr>
            <a:endParaRPr lang="en-CA" altLang="en-US" sz="2000" dirty="0" smtClean="0"/>
          </a:p>
          <a:p>
            <a:pPr marL="457200" lvl="1" indent="0">
              <a:buNone/>
            </a:pPr>
            <a:endParaRPr lang="en-CA" altLang="en-US" sz="2000" dirty="0"/>
          </a:p>
          <a:p>
            <a:pPr lvl="1">
              <a:buFont typeface="Wingdings" panose="05000000000000000000" pitchFamily="2" charset="2"/>
              <a:buChar char="§"/>
            </a:pPr>
            <a:r>
              <a:rPr lang="en-CA" altLang="en-US" sz="2000" dirty="0" smtClean="0"/>
              <a:t>M1</a:t>
            </a:r>
            <a:r>
              <a:rPr lang="en-CA" altLang="en-US" sz="2000" dirty="0" smtClean="0">
                <a:sym typeface="Wingdings" panose="05000000000000000000" pitchFamily="2" charset="2"/>
              </a:rPr>
              <a:t></a:t>
            </a:r>
            <a:r>
              <a:rPr lang="en-CA" altLang="en-US" sz="2000" dirty="0" smtClean="0"/>
              <a:t>M2 For a magazine smaller than approximately 24 m wide, this scenario does not meet D-2 requirements since the barricade siting does not meet the required separation distance (see question 9)</a:t>
            </a:r>
          </a:p>
          <a:p>
            <a:pPr lvl="1">
              <a:buFont typeface="Wingdings" panose="05000000000000000000" pitchFamily="2" charset="2"/>
              <a:buChar char="§"/>
            </a:pPr>
            <a:r>
              <a:rPr lang="en-CA" altLang="en-US" sz="2000" dirty="0" smtClean="0"/>
              <a:t>M2</a:t>
            </a:r>
            <a:r>
              <a:rPr lang="en-CA" altLang="en-US" sz="2000" dirty="0" smtClean="0">
                <a:sym typeface="Wingdings" panose="05000000000000000000" pitchFamily="2" charset="2"/>
              </a:rPr>
              <a:t></a:t>
            </a:r>
            <a:r>
              <a:rPr lang="en-CA" altLang="en-US" sz="2000" dirty="0" smtClean="0"/>
              <a:t>M1 Does not meet D-2 requirements since the barricade does not meet the 2° rule</a:t>
            </a:r>
          </a:p>
          <a:p>
            <a:pPr lvl="1">
              <a:buFont typeface="Wingdings" panose="05000000000000000000" pitchFamily="2" charset="2"/>
              <a:buChar char="§"/>
            </a:pPr>
            <a:r>
              <a:rPr lang="en-CA" altLang="en-US" sz="2000" dirty="0" smtClean="0"/>
              <a:t>Neither of these magazines are considered to have an effective barricade</a:t>
            </a:r>
          </a:p>
        </p:txBody>
      </p:sp>
      <p:pic>
        <p:nvPicPr>
          <p:cNvPr id="3" name="Picture 2"/>
          <p:cNvPicPr>
            <a:picLocks noChangeAspect="1"/>
          </p:cNvPicPr>
          <p:nvPr/>
        </p:nvPicPr>
        <p:blipFill>
          <a:blip r:embed="rId3"/>
          <a:stretch>
            <a:fillRect/>
          </a:stretch>
        </p:blipFill>
        <p:spPr>
          <a:xfrm>
            <a:off x="326517" y="2204864"/>
            <a:ext cx="8490963" cy="1584176"/>
          </a:xfrm>
          <a:prstGeom prst="rect">
            <a:avLst/>
          </a:prstGeom>
        </p:spPr>
      </p:pic>
      <p:sp>
        <p:nvSpPr>
          <p:cNvPr id="2" name="Slide Number Placeholder 1"/>
          <p:cNvSpPr>
            <a:spLocks noGrp="1"/>
          </p:cNvSpPr>
          <p:nvPr>
            <p:ph type="sldNum" sz="quarter" idx="12"/>
          </p:nvPr>
        </p:nvSpPr>
        <p:spPr/>
        <p:txBody>
          <a:bodyPr/>
          <a:lstStyle/>
          <a:p>
            <a:fld id="{E0D4D67D-6CD0-4F9C-AF73-23D04D3E675B}" type="slidenum">
              <a:rPr lang="en-CA" smtClean="0"/>
              <a:t>72</a:t>
            </a:fld>
            <a:endParaRPr lang="en-CA"/>
          </a:p>
        </p:txBody>
      </p:sp>
    </p:spTree>
    <p:extLst>
      <p:ext uri="{BB962C8B-B14F-4D97-AF65-F5344CB8AC3E}">
        <p14:creationId xmlns:p14="http://schemas.microsoft.com/office/powerpoint/2010/main" val="1276946561"/>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74638"/>
            <a:ext cx="9144000" cy="418058"/>
          </a:xfrm>
        </p:spPr>
        <p:txBody>
          <a:bodyPr>
            <a:normAutofit fontScale="90000"/>
          </a:bodyPr>
          <a:lstStyle/>
          <a:p>
            <a:r>
              <a:rPr lang="en-CA" altLang="en-US" sz="3200" dirty="0" smtClean="0">
                <a:latin typeface="Arial" pitchFamily="34" charset="0"/>
                <a:cs typeface="Arial" pitchFamily="34" charset="0"/>
              </a:rPr>
              <a:t>Responses </a:t>
            </a:r>
            <a:r>
              <a:rPr lang="en-CA" altLang="en-US" sz="3200" dirty="0">
                <a:latin typeface="Arial" pitchFamily="34" charset="0"/>
                <a:cs typeface="Arial" pitchFamily="34" charset="0"/>
              </a:rPr>
              <a:t>to CEAEC Questions</a:t>
            </a:r>
            <a:endParaRPr lang="en-CA" altLang="en-US" sz="1700" dirty="0" smtClean="0">
              <a:solidFill>
                <a:srgbClr val="D60093"/>
              </a:solidFill>
              <a:latin typeface="Arial" pitchFamily="34" charset="0"/>
              <a:cs typeface="Arial" pitchFamily="34" charset="0"/>
            </a:endParaRPr>
          </a:p>
        </p:txBody>
      </p:sp>
      <p:sp>
        <p:nvSpPr>
          <p:cNvPr id="20483" name="Content Placeholder 5"/>
          <p:cNvSpPr>
            <a:spLocks noGrp="1"/>
          </p:cNvSpPr>
          <p:nvPr>
            <p:ph idx="1"/>
          </p:nvPr>
        </p:nvSpPr>
        <p:spPr>
          <a:xfrm>
            <a:off x="180181" y="764704"/>
            <a:ext cx="8783637" cy="5260975"/>
          </a:xfrm>
        </p:spPr>
        <p:txBody>
          <a:bodyPr>
            <a:normAutofit/>
          </a:bodyPr>
          <a:lstStyle/>
          <a:p>
            <a:pPr>
              <a:buFont typeface="Wingdings" panose="05000000000000000000" pitchFamily="2" charset="2"/>
              <a:buChar char="§"/>
            </a:pPr>
            <a:r>
              <a:rPr lang="en-CA" altLang="en-US" sz="2400" dirty="0" smtClean="0"/>
              <a:t>Item 10 continued…</a:t>
            </a:r>
          </a:p>
          <a:p>
            <a:pPr>
              <a:buFont typeface="Wingdings" panose="05000000000000000000" pitchFamily="2" charset="2"/>
              <a:buChar char="§"/>
            </a:pPr>
            <a:r>
              <a:rPr lang="en-CA" altLang="en-US" sz="2400" dirty="0" smtClean="0"/>
              <a:t>Each QD evaluation is based on the QD Standard requirements</a:t>
            </a:r>
          </a:p>
          <a:p>
            <a:pPr lvl="1">
              <a:buFont typeface="Wingdings" panose="05000000000000000000" pitchFamily="2" charset="2"/>
              <a:buChar char="§"/>
            </a:pPr>
            <a:r>
              <a:rPr lang="en-CA" altLang="en-US" sz="2000" dirty="0" smtClean="0"/>
              <a:t>Does the following scenario meet QD? Yes.</a:t>
            </a:r>
          </a:p>
          <a:p>
            <a:pPr lvl="1">
              <a:buFont typeface="Wingdings" panose="05000000000000000000" pitchFamily="2" charset="2"/>
              <a:buChar char="§"/>
            </a:pPr>
            <a:endParaRPr lang="en-CA" altLang="en-US" sz="2000" dirty="0"/>
          </a:p>
          <a:p>
            <a:pPr lvl="1">
              <a:buFont typeface="Wingdings" panose="05000000000000000000" pitchFamily="2" charset="2"/>
              <a:buChar char="§"/>
            </a:pPr>
            <a:endParaRPr lang="en-CA" altLang="en-US" sz="2000" dirty="0" smtClean="0"/>
          </a:p>
          <a:p>
            <a:pPr lvl="1">
              <a:buFont typeface="Wingdings" panose="05000000000000000000" pitchFamily="2" charset="2"/>
              <a:buChar char="§"/>
            </a:pPr>
            <a:endParaRPr lang="en-CA" altLang="en-US" sz="2000" dirty="0"/>
          </a:p>
          <a:p>
            <a:pPr lvl="1">
              <a:buFont typeface="Wingdings" panose="05000000000000000000" pitchFamily="2" charset="2"/>
              <a:buChar char="§"/>
            </a:pPr>
            <a:endParaRPr lang="en-CA" altLang="en-US" sz="2000" dirty="0" smtClean="0"/>
          </a:p>
          <a:p>
            <a:pPr marL="457200" lvl="1" indent="0">
              <a:buNone/>
            </a:pPr>
            <a:endParaRPr lang="en-CA" altLang="en-US" sz="2000" dirty="0"/>
          </a:p>
          <a:p>
            <a:pPr lvl="1">
              <a:buFont typeface="Wingdings" panose="05000000000000000000" pitchFamily="2" charset="2"/>
              <a:buChar char="§"/>
            </a:pPr>
            <a:r>
              <a:rPr lang="en-CA" altLang="en-US" sz="2000" dirty="0" smtClean="0"/>
              <a:t>M1</a:t>
            </a:r>
            <a:r>
              <a:rPr lang="en-CA" altLang="en-US" sz="2000" dirty="0" smtClean="0">
                <a:sym typeface="Wingdings" panose="05000000000000000000" pitchFamily="2" charset="2"/>
              </a:rPr>
              <a:t></a:t>
            </a:r>
            <a:r>
              <a:rPr lang="en-CA" altLang="en-US" sz="2000" dirty="0" smtClean="0"/>
              <a:t>M2  and M2</a:t>
            </a:r>
            <a:r>
              <a:rPr lang="en-CA" altLang="en-US" sz="2000" dirty="0" smtClean="0">
                <a:sym typeface="Wingdings" panose="05000000000000000000" pitchFamily="2" charset="2"/>
              </a:rPr>
              <a:t>M1 Both</a:t>
            </a:r>
            <a:r>
              <a:rPr lang="en-CA" altLang="en-US" sz="2000" dirty="0" smtClean="0"/>
              <a:t> scenarios meet D-2 requirements since the barricades are sited according to the required barricade separation distance, and </a:t>
            </a:r>
            <a:r>
              <a:rPr lang="en-CA" altLang="en-US" sz="2000" dirty="0"/>
              <a:t>the 2° </a:t>
            </a:r>
            <a:r>
              <a:rPr lang="en-CA" altLang="en-US" sz="2000" dirty="0" smtClean="0"/>
              <a:t>rule is met</a:t>
            </a:r>
          </a:p>
          <a:p>
            <a:pPr lvl="2">
              <a:buFont typeface="Wingdings" panose="05000000000000000000" pitchFamily="2" charset="2"/>
              <a:buChar char="§"/>
            </a:pPr>
            <a:r>
              <a:rPr lang="en-CA" altLang="en-US" sz="1600" dirty="0" smtClean="0"/>
              <a:t>However, only one magazine must be sited with an effective barricade to use D-2.</a:t>
            </a:r>
          </a:p>
          <a:p>
            <a:pPr lvl="1">
              <a:buFont typeface="Wingdings" panose="05000000000000000000" pitchFamily="2" charset="2"/>
              <a:buChar char="§"/>
            </a:pPr>
            <a:r>
              <a:rPr lang="en-CA" altLang="en-US" sz="2000" dirty="0" smtClean="0"/>
              <a:t>Both M1 and M2 can be sited at D-2 distances, which is 75 m for 30,000 kg.</a:t>
            </a:r>
          </a:p>
          <a:p>
            <a:pPr lvl="2">
              <a:buFont typeface="Wingdings" panose="05000000000000000000" pitchFamily="2" charset="2"/>
              <a:buChar char="§"/>
            </a:pPr>
            <a:r>
              <a:rPr lang="en-CA" altLang="en-US" sz="1600" dirty="0" smtClean="0"/>
              <a:t>This scenario meets QD</a:t>
            </a:r>
            <a:endParaRPr lang="en-CA" altLang="en-US" sz="1600" dirty="0"/>
          </a:p>
        </p:txBody>
      </p:sp>
      <p:pic>
        <p:nvPicPr>
          <p:cNvPr id="2" name="Picture 1"/>
          <p:cNvPicPr>
            <a:picLocks noChangeAspect="1"/>
          </p:cNvPicPr>
          <p:nvPr/>
        </p:nvPicPr>
        <p:blipFill>
          <a:blip r:embed="rId3"/>
          <a:stretch>
            <a:fillRect/>
          </a:stretch>
        </p:blipFill>
        <p:spPr>
          <a:xfrm>
            <a:off x="326517" y="2204864"/>
            <a:ext cx="8490963" cy="1484549"/>
          </a:xfrm>
          <a:prstGeom prst="rect">
            <a:avLst/>
          </a:prstGeom>
        </p:spPr>
      </p:pic>
      <p:sp>
        <p:nvSpPr>
          <p:cNvPr id="3" name="Slide Number Placeholder 2"/>
          <p:cNvSpPr>
            <a:spLocks noGrp="1"/>
          </p:cNvSpPr>
          <p:nvPr>
            <p:ph type="sldNum" sz="quarter" idx="12"/>
          </p:nvPr>
        </p:nvSpPr>
        <p:spPr/>
        <p:txBody>
          <a:bodyPr/>
          <a:lstStyle/>
          <a:p>
            <a:fld id="{E0D4D67D-6CD0-4F9C-AF73-23D04D3E675B}" type="slidenum">
              <a:rPr lang="en-CA" smtClean="0"/>
              <a:t>73</a:t>
            </a:fld>
            <a:endParaRPr lang="en-CA"/>
          </a:p>
        </p:txBody>
      </p:sp>
    </p:spTree>
    <p:extLst>
      <p:ext uri="{BB962C8B-B14F-4D97-AF65-F5344CB8AC3E}">
        <p14:creationId xmlns:p14="http://schemas.microsoft.com/office/powerpoint/2010/main" val="873392486"/>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74638"/>
            <a:ext cx="9144000" cy="418058"/>
          </a:xfrm>
        </p:spPr>
        <p:txBody>
          <a:bodyPr>
            <a:normAutofit fontScale="90000"/>
          </a:bodyPr>
          <a:lstStyle/>
          <a:p>
            <a:r>
              <a:rPr lang="en-CA" altLang="en-US" sz="3200" dirty="0" smtClean="0">
                <a:latin typeface="Arial" pitchFamily="34" charset="0"/>
                <a:cs typeface="Arial" pitchFamily="34" charset="0"/>
              </a:rPr>
              <a:t>Responses </a:t>
            </a:r>
            <a:r>
              <a:rPr lang="en-CA" altLang="en-US" sz="3200" dirty="0">
                <a:latin typeface="Arial" pitchFamily="34" charset="0"/>
                <a:cs typeface="Arial" pitchFamily="34" charset="0"/>
              </a:rPr>
              <a:t>to CEAEC Questions</a:t>
            </a:r>
            <a:endParaRPr lang="en-CA" altLang="en-US" sz="1700" dirty="0" smtClean="0">
              <a:solidFill>
                <a:srgbClr val="D60093"/>
              </a:solidFill>
              <a:latin typeface="Arial" pitchFamily="34" charset="0"/>
              <a:cs typeface="Arial" pitchFamily="34" charset="0"/>
            </a:endParaRPr>
          </a:p>
        </p:txBody>
      </p:sp>
      <p:sp>
        <p:nvSpPr>
          <p:cNvPr id="20483" name="Content Placeholder 5"/>
          <p:cNvSpPr>
            <a:spLocks noGrp="1"/>
          </p:cNvSpPr>
          <p:nvPr>
            <p:ph idx="1"/>
          </p:nvPr>
        </p:nvSpPr>
        <p:spPr>
          <a:xfrm>
            <a:off x="180181" y="764704"/>
            <a:ext cx="8783637" cy="5260975"/>
          </a:xfrm>
        </p:spPr>
        <p:txBody>
          <a:bodyPr/>
          <a:lstStyle/>
          <a:p>
            <a:pPr>
              <a:buFont typeface="Wingdings" panose="05000000000000000000" pitchFamily="2" charset="2"/>
              <a:buChar char="§"/>
            </a:pPr>
            <a:r>
              <a:rPr lang="en-CA" altLang="en-US" sz="2400" dirty="0" smtClean="0"/>
              <a:t>Item 10 continued…</a:t>
            </a:r>
          </a:p>
          <a:p>
            <a:pPr>
              <a:buFont typeface="Wingdings" panose="05000000000000000000" pitchFamily="2" charset="2"/>
              <a:buChar char="§"/>
            </a:pPr>
            <a:r>
              <a:rPr lang="en-CA" altLang="en-US" sz="2400" dirty="0" smtClean="0"/>
              <a:t>Each QD evaluation is based on the QD Standard requirements</a:t>
            </a:r>
          </a:p>
          <a:p>
            <a:pPr lvl="1">
              <a:buFont typeface="Wingdings" panose="05000000000000000000" pitchFamily="2" charset="2"/>
              <a:buChar char="§"/>
            </a:pPr>
            <a:r>
              <a:rPr lang="en-CA" altLang="en-US" sz="2000" dirty="0" smtClean="0"/>
              <a:t>Does the following scenario meet QD? Yes.</a:t>
            </a:r>
          </a:p>
          <a:p>
            <a:pPr lvl="1">
              <a:buFont typeface="Wingdings" panose="05000000000000000000" pitchFamily="2" charset="2"/>
              <a:buChar char="§"/>
            </a:pPr>
            <a:endParaRPr lang="en-CA" altLang="en-US" sz="2000" dirty="0"/>
          </a:p>
          <a:p>
            <a:pPr lvl="1">
              <a:buFont typeface="Wingdings" panose="05000000000000000000" pitchFamily="2" charset="2"/>
              <a:buChar char="§"/>
            </a:pPr>
            <a:endParaRPr lang="en-CA" altLang="en-US" sz="2000" dirty="0" smtClean="0"/>
          </a:p>
          <a:p>
            <a:pPr lvl="1">
              <a:buFont typeface="Wingdings" panose="05000000000000000000" pitchFamily="2" charset="2"/>
              <a:buChar char="§"/>
            </a:pPr>
            <a:endParaRPr lang="en-CA" altLang="en-US" sz="2000" dirty="0"/>
          </a:p>
          <a:p>
            <a:pPr lvl="1">
              <a:buFont typeface="Wingdings" panose="05000000000000000000" pitchFamily="2" charset="2"/>
              <a:buChar char="§"/>
            </a:pPr>
            <a:endParaRPr lang="en-CA" altLang="en-US" sz="2000" dirty="0" smtClean="0"/>
          </a:p>
          <a:p>
            <a:pPr marL="457200" lvl="1" indent="0">
              <a:buNone/>
            </a:pPr>
            <a:endParaRPr lang="en-CA" altLang="en-US" sz="2000" dirty="0"/>
          </a:p>
          <a:p>
            <a:pPr lvl="1">
              <a:buFont typeface="Wingdings" panose="05000000000000000000" pitchFamily="2" charset="2"/>
              <a:buChar char="§"/>
            </a:pPr>
            <a:r>
              <a:rPr lang="en-CA" altLang="en-US" sz="2000" dirty="0" smtClean="0"/>
              <a:t>M1</a:t>
            </a:r>
            <a:r>
              <a:rPr lang="en-CA" altLang="en-US" sz="2000" dirty="0" smtClean="0">
                <a:sym typeface="Wingdings" panose="05000000000000000000" pitchFamily="2" charset="2"/>
              </a:rPr>
              <a:t>P1 The magazine (M1) has an effective barricade, so D-4 distances can be applied. </a:t>
            </a:r>
            <a:endParaRPr lang="en-CA" altLang="en-US" sz="2000" dirty="0">
              <a:sym typeface="Wingdings" panose="05000000000000000000" pitchFamily="2" charset="2"/>
            </a:endParaRPr>
          </a:p>
          <a:p>
            <a:pPr lvl="2">
              <a:buFont typeface="Wingdings" panose="05000000000000000000" pitchFamily="2" charset="2"/>
              <a:buChar char="§"/>
            </a:pPr>
            <a:r>
              <a:rPr lang="en-CA" altLang="en-US" sz="1600" dirty="0" smtClean="0">
                <a:sym typeface="Wingdings" panose="05000000000000000000" pitchFamily="2" charset="2"/>
              </a:rPr>
              <a:t>For 30,000 kg, D-4 is 250 m so QD is met</a:t>
            </a:r>
            <a:endParaRPr lang="en-CA" altLang="en-US" sz="1600" dirty="0" smtClean="0"/>
          </a:p>
        </p:txBody>
      </p:sp>
      <p:pic>
        <p:nvPicPr>
          <p:cNvPr id="3" name="Picture 2"/>
          <p:cNvPicPr>
            <a:picLocks noChangeAspect="1"/>
          </p:cNvPicPr>
          <p:nvPr/>
        </p:nvPicPr>
        <p:blipFill>
          <a:blip r:embed="rId3"/>
          <a:stretch>
            <a:fillRect/>
          </a:stretch>
        </p:blipFill>
        <p:spPr>
          <a:xfrm>
            <a:off x="326517" y="2204864"/>
            <a:ext cx="8490963" cy="1501884"/>
          </a:xfrm>
          <a:prstGeom prst="rect">
            <a:avLst/>
          </a:prstGeom>
        </p:spPr>
      </p:pic>
      <p:sp>
        <p:nvSpPr>
          <p:cNvPr id="2" name="Slide Number Placeholder 1"/>
          <p:cNvSpPr>
            <a:spLocks noGrp="1"/>
          </p:cNvSpPr>
          <p:nvPr>
            <p:ph type="sldNum" sz="quarter" idx="12"/>
          </p:nvPr>
        </p:nvSpPr>
        <p:spPr/>
        <p:txBody>
          <a:bodyPr/>
          <a:lstStyle/>
          <a:p>
            <a:fld id="{E0D4D67D-6CD0-4F9C-AF73-23D04D3E675B}" type="slidenum">
              <a:rPr lang="en-CA" smtClean="0"/>
              <a:t>74</a:t>
            </a:fld>
            <a:endParaRPr lang="en-CA"/>
          </a:p>
        </p:txBody>
      </p:sp>
    </p:spTree>
    <p:extLst>
      <p:ext uri="{BB962C8B-B14F-4D97-AF65-F5344CB8AC3E}">
        <p14:creationId xmlns:p14="http://schemas.microsoft.com/office/powerpoint/2010/main" val="2811088680"/>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274638"/>
            <a:ext cx="9144000" cy="1143000"/>
          </a:xfrm>
        </p:spPr>
        <p:txBody>
          <a:bodyPr/>
          <a:lstStyle/>
          <a:p>
            <a:pPr algn="ctr"/>
            <a:r>
              <a:rPr lang="en-CA" altLang="en-US" sz="3200" smtClean="0">
                <a:latin typeface="Arial" pitchFamily="34" charset="0"/>
                <a:cs typeface="Arial" pitchFamily="34" charset="0"/>
              </a:rPr>
              <a:t>CAN/BNQ Magazine Std</a:t>
            </a:r>
            <a:endParaRPr lang="en-CA" altLang="en-US" sz="1700" smtClean="0">
              <a:solidFill>
                <a:srgbClr val="D60093"/>
              </a:solidFill>
              <a:latin typeface="Arial" pitchFamily="34" charset="0"/>
              <a:cs typeface="Arial" pitchFamily="34" charset="0"/>
            </a:endParaRPr>
          </a:p>
        </p:txBody>
      </p:sp>
      <p:sp>
        <p:nvSpPr>
          <p:cNvPr id="7" name="Content Placeholder 5"/>
          <p:cNvSpPr>
            <a:spLocks noGrp="1"/>
          </p:cNvSpPr>
          <p:nvPr>
            <p:ph idx="1"/>
          </p:nvPr>
        </p:nvSpPr>
        <p:spPr>
          <a:xfrm>
            <a:off x="395536" y="846138"/>
            <a:ext cx="8678862" cy="5260975"/>
          </a:xfrm>
        </p:spPr>
        <p:txBody>
          <a:bodyPr>
            <a:normAutofit lnSpcReduction="10000"/>
          </a:bodyPr>
          <a:lstStyle/>
          <a:p>
            <a:pPr>
              <a:spcBef>
                <a:spcPct val="0"/>
              </a:spcBef>
              <a:buFont typeface="Wingdings" pitchFamily="2" charset="2"/>
              <a:buNone/>
              <a:defRPr/>
            </a:pPr>
            <a:endParaRPr lang="en-CA" sz="1000" b="1" u="sng" dirty="0" smtClean="0">
              <a:latin typeface="Arial" pitchFamily="34" charset="0"/>
              <a:cs typeface="Arial" pitchFamily="34" charset="0"/>
            </a:endParaRPr>
          </a:p>
          <a:p>
            <a:pPr lvl="0"/>
            <a:r>
              <a:rPr lang="en-CA" altLang="en-US" sz="2500" b="1" u="sng" dirty="0" smtClean="0"/>
              <a:t>Item 8 - </a:t>
            </a:r>
            <a:r>
              <a:rPr lang="en-CA" sz="2300" i="1" dirty="0"/>
              <a:t>The below question was first raised at the spring meeting.</a:t>
            </a:r>
          </a:p>
          <a:p>
            <a:r>
              <a:rPr lang="en-CA" sz="2300" i="1" dirty="0"/>
              <a:t>The former 2001 magazine standard contained a table for the calculation of magazine capacities, essentially 1,000 kg for every 1.2m2 / 1,000 detonators per standard 25 kg case. The CAN/BNQ 2910-500/2015 standard is silence on storage capacities, other than ventilation / air exchange for larger magazines. </a:t>
            </a:r>
          </a:p>
          <a:p>
            <a:r>
              <a:rPr lang="en-CA" sz="2300" i="1" dirty="0" smtClean="0"/>
              <a:t>Can </a:t>
            </a:r>
            <a:r>
              <a:rPr lang="en-CA" sz="2300" i="1" dirty="0"/>
              <a:t>ERD issue a new guidance table that details the allowed capacity and the required free space for product storage within magazines for the various types of explosives? </a:t>
            </a:r>
          </a:p>
          <a:p>
            <a:pPr>
              <a:buFont typeface="Wingdings" pitchFamily="2" charset="2"/>
              <a:buNone/>
              <a:defRPr/>
            </a:pPr>
            <a:r>
              <a:rPr lang="en-CA" altLang="en-US" sz="1500" b="1" dirty="0" smtClean="0">
                <a:solidFill>
                  <a:srgbClr val="D60093"/>
                </a:solidFill>
              </a:rPr>
              <a:t>	</a:t>
            </a:r>
            <a:r>
              <a:rPr lang="en-CA" altLang="en-US" sz="1500" dirty="0" smtClean="0">
                <a:solidFill>
                  <a:srgbClr val="D60093"/>
                </a:solidFill>
              </a:rPr>
              <a:t> </a:t>
            </a:r>
          </a:p>
          <a:p>
            <a:pPr marL="895350" indent="-446088">
              <a:buFont typeface="Wingdings" pitchFamily="2" charset="2"/>
              <a:buAutoNum type="arabicParenBoth"/>
              <a:tabLst>
                <a:tab pos="896938" algn="l"/>
              </a:tabLst>
              <a:defRPr/>
            </a:pPr>
            <a:endParaRPr lang="en-CA" altLang="en-US" sz="500" dirty="0" smtClean="0"/>
          </a:p>
          <a:p>
            <a:pPr marL="449262" indent="0">
              <a:buFont typeface="Wingdings" charset="2"/>
              <a:buNone/>
              <a:tabLst>
                <a:tab pos="896938" algn="l"/>
              </a:tabLst>
              <a:defRPr/>
            </a:pPr>
            <a:r>
              <a:rPr lang="en-CA" sz="1900" dirty="0"/>
              <a:t>A Guideline can be issued to reproduce the Table from the former </a:t>
            </a:r>
            <a:r>
              <a:rPr lang="en-CA" sz="1900" dirty="0" smtClean="0"/>
              <a:t>Standard</a:t>
            </a:r>
            <a:r>
              <a:rPr lang="en-CA" sz="1900" dirty="0"/>
              <a:t>, for information purposes only</a:t>
            </a:r>
            <a:r>
              <a:rPr lang="en-CA" sz="1900" dirty="0" smtClean="0"/>
              <a:t>.  </a:t>
            </a:r>
            <a:r>
              <a:rPr lang="en-CA" altLang="en-US" sz="1900" dirty="0" smtClean="0"/>
              <a:t> </a:t>
            </a:r>
          </a:p>
          <a:p>
            <a:pPr marL="449262" indent="0">
              <a:buFont typeface="Wingdings" charset="2"/>
              <a:buNone/>
              <a:tabLst>
                <a:tab pos="896938" algn="l"/>
              </a:tabLst>
              <a:defRPr/>
            </a:pPr>
            <a:endParaRPr lang="en-US" sz="1500" dirty="0"/>
          </a:p>
          <a:p>
            <a:pPr marL="449262" indent="0">
              <a:buFont typeface="Wingdings" charset="2"/>
              <a:buNone/>
              <a:tabLst>
                <a:tab pos="896938" algn="l"/>
              </a:tabLst>
              <a:defRPr/>
            </a:pPr>
            <a:endParaRPr lang="en-CA" sz="500" dirty="0" smtClean="0"/>
          </a:p>
          <a:p>
            <a:pPr marL="0" lvl="1" indent="0" algn="ctr">
              <a:buFont typeface="Wingdings" pitchFamily="2" charset="2"/>
              <a:buNone/>
              <a:defRPr/>
            </a:pPr>
            <a:r>
              <a:rPr lang="en-CA" sz="1700" dirty="0" smtClean="0"/>
              <a:t>------------------------------------------------------</a:t>
            </a:r>
            <a:endParaRPr lang="en-CA" sz="500" i="1" dirty="0" smtClean="0"/>
          </a:p>
          <a:p>
            <a:pPr marL="339725" lvl="2" indent="4763">
              <a:buFont typeface="Wingdings" charset="2"/>
              <a:buNone/>
              <a:defRPr/>
            </a:pPr>
            <a:endParaRPr lang="en-CA" altLang="en-US" sz="1500" b="1" u="sng" dirty="0" smtClean="0"/>
          </a:p>
          <a:p>
            <a:pPr marL="790575" lvl="2" indent="-220663">
              <a:buFontTx/>
              <a:buChar char="-"/>
              <a:defRPr/>
            </a:pPr>
            <a:endParaRPr lang="en-CA" altLang="en-US" sz="1500" dirty="0" smtClean="0"/>
          </a:p>
          <a:p>
            <a:pPr marL="790575" lvl="2" indent="-220663">
              <a:buFontTx/>
              <a:buChar char="-"/>
              <a:defRPr/>
            </a:pPr>
            <a:endParaRPr lang="en-CA" altLang="en-US" sz="500" b="1" u="sng" dirty="0" smtClean="0"/>
          </a:p>
          <a:p>
            <a:pPr marL="790575" lvl="2" indent="-220663">
              <a:buFontTx/>
              <a:buChar char="-"/>
              <a:defRPr/>
            </a:pPr>
            <a:endParaRPr lang="en-CA" altLang="en-US" sz="1300" dirty="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75</a:t>
            </a:fld>
            <a:endParaRPr lang="en-CA"/>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274638"/>
            <a:ext cx="9144000" cy="1143000"/>
          </a:xfrm>
        </p:spPr>
        <p:txBody>
          <a:bodyPr/>
          <a:lstStyle/>
          <a:p>
            <a:pPr algn="ctr"/>
            <a:r>
              <a:rPr lang="en-CA" altLang="en-US" sz="3200" dirty="0" smtClean="0">
                <a:latin typeface="Arial" pitchFamily="34" charset="0"/>
                <a:cs typeface="Arial" pitchFamily="34" charset="0"/>
              </a:rPr>
              <a:t>Part 5 – Manufacturing Licences</a:t>
            </a:r>
            <a:endParaRPr lang="en-CA" altLang="en-US" sz="1700" dirty="0" smtClean="0">
              <a:solidFill>
                <a:srgbClr val="D60093"/>
              </a:solidFill>
              <a:latin typeface="Arial" pitchFamily="34" charset="0"/>
              <a:cs typeface="Arial" pitchFamily="34" charset="0"/>
            </a:endParaRPr>
          </a:p>
        </p:txBody>
      </p:sp>
      <p:sp>
        <p:nvSpPr>
          <p:cNvPr id="55299" name="Content Placeholder 5"/>
          <p:cNvSpPr>
            <a:spLocks noGrp="1"/>
          </p:cNvSpPr>
          <p:nvPr>
            <p:ph idx="1"/>
          </p:nvPr>
        </p:nvSpPr>
        <p:spPr>
          <a:xfrm>
            <a:off x="223838" y="1084263"/>
            <a:ext cx="8678862" cy="5260975"/>
          </a:xfrm>
        </p:spPr>
        <p:txBody>
          <a:bodyPr>
            <a:normAutofit/>
          </a:bodyPr>
          <a:lstStyle/>
          <a:p>
            <a:pPr>
              <a:spcBef>
                <a:spcPct val="0"/>
              </a:spcBef>
              <a:buFont typeface="Wingdings" panose="05000000000000000000" pitchFamily="2" charset="2"/>
              <a:buNone/>
              <a:defRPr/>
            </a:pPr>
            <a:endParaRPr lang="en-CA" altLang="en-US" sz="1000" b="1" u="sng" dirty="0" smtClean="0">
              <a:latin typeface="Arial" panose="020B0604020202020204" pitchFamily="34" charset="0"/>
              <a:cs typeface="Arial" panose="020B0604020202020204" pitchFamily="34" charset="0"/>
            </a:endParaRPr>
          </a:p>
          <a:p>
            <a:pPr marL="0" lvl="0" indent="0">
              <a:buNone/>
            </a:pPr>
            <a:r>
              <a:rPr lang="en-CA" altLang="en-US" sz="2500" b="1" u="sng" dirty="0" smtClean="0"/>
              <a:t>Item 3 –  </a:t>
            </a:r>
            <a:r>
              <a:rPr lang="en-CA" sz="1900" i="1" dirty="0"/>
              <a:t>Site Licencing;</a:t>
            </a:r>
          </a:p>
          <a:p>
            <a:pPr marL="0" indent="0">
              <a:buNone/>
            </a:pPr>
            <a:r>
              <a:rPr lang="en-CA" sz="1900" i="1" dirty="0"/>
              <a:t> </a:t>
            </a:r>
            <a:r>
              <a:rPr lang="en-CA" sz="1900" i="1" dirty="0" smtClean="0"/>
              <a:t>a) Can </a:t>
            </a:r>
            <a:r>
              <a:rPr lang="en-CA" sz="1900" i="1" dirty="0"/>
              <a:t>ERD implement a process that will acknowledge license holders communications, such as license renewals, amendments, </a:t>
            </a:r>
            <a:r>
              <a:rPr lang="en-CA" sz="1900" i="1" dirty="0" err="1"/>
              <a:t>AiP</a:t>
            </a:r>
            <a:r>
              <a:rPr lang="en-CA" sz="1900" i="1" dirty="0"/>
              <a:t> to confirm receipt? In addition to the above, can this acknowledgement include the respective inspector assignment? Understandably the </a:t>
            </a:r>
            <a:r>
              <a:rPr lang="en-CA" sz="1900" i="1" dirty="0" err="1"/>
              <a:t>eLMS</a:t>
            </a:r>
            <a:r>
              <a:rPr lang="en-CA" sz="1900" i="1" dirty="0"/>
              <a:t> may change this </a:t>
            </a:r>
            <a:r>
              <a:rPr lang="en-CA" sz="1900" i="1" dirty="0" smtClean="0"/>
              <a:t>process.</a:t>
            </a:r>
          </a:p>
          <a:p>
            <a:pPr marL="0" indent="0">
              <a:buNone/>
            </a:pPr>
            <a:r>
              <a:rPr lang="en-CA" sz="1900" i="1" dirty="0" smtClean="0"/>
              <a:t>b) The </a:t>
            </a:r>
            <a:r>
              <a:rPr lang="en-CA" sz="1900" i="1" dirty="0"/>
              <a:t>current system for site license communication for larger companies is to receive the signed hard copies from ERD via mail and then scan / email copies to the respective site. Will the new </a:t>
            </a:r>
            <a:r>
              <a:rPr lang="en-CA" sz="1900" i="1" dirty="0" err="1"/>
              <a:t>eLMS</a:t>
            </a:r>
            <a:r>
              <a:rPr lang="en-CA" sz="1900" i="1" dirty="0"/>
              <a:t> provide a similar means of communication? </a:t>
            </a:r>
          </a:p>
          <a:p>
            <a:pPr>
              <a:buFont typeface="Wingdings" panose="05000000000000000000" pitchFamily="2" charset="2"/>
              <a:buNone/>
              <a:defRPr/>
            </a:pPr>
            <a:endParaRPr lang="en-CA" altLang="en-US" sz="1500" b="1" dirty="0" smtClean="0"/>
          </a:p>
          <a:p>
            <a:pPr>
              <a:buFont typeface="Wingdings" panose="05000000000000000000" pitchFamily="2" charset="2"/>
              <a:buNone/>
              <a:defRPr/>
            </a:pPr>
            <a:endParaRPr lang="en-CA" altLang="en-US" sz="1000" b="1" dirty="0" smtClean="0"/>
          </a:p>
          <a:p>
            <a:pPr marL="1163638" lvl="1" indent="-360363" algn="ctr">
              <a:buFont typeface="Wingdings" panose="05000000000000000000" pitchFamily="2" charset="2"/>
              <a:buNone/>
              <a:defRPr/>
            </a:pPr>
            <a:endParaRPr lang="en-CA" altLang="en-US" sz="500" i="1" dirty="0" smtClean="0"/>
          </a:p>
          <a:p>
            <a:pPr marL="344488" lvl="2" indent="0">
              <a:buFont typeface="Wingdings" panose="05000000000000000000" pitchFamily="2" charset="2"/>
              <a:buNone/>
              <a:defRPr/>
            </a:pPr>
            <a:r>
              <a:rPr lang="en-CA" altLang="en-US" sz="2000" dirty="0" err="1" smtClean="0"/>
              <a:t>eLMS</a:t>
            </a:r>
            <a:r>
              <a:rPr lang="en-CA" altLang="en-US" sz="2000" dirty="0" smtClean="0"/>
              <a:t> is being implemented in 2018 and will address this. </a:t>
            </a:r>
          </a:p>
        </p:txBody>
      </p:sp>
      <p:sp>
        <p:nvSpPr>
          <p:cNvPr id="2" name="Slide Number Placeholder 1"/>
          <p:cNvSpPr>
            <a:spLocks noGrp="1"/>
          </p:cNvSpPr>
          <p:nvPr>
            <p:ph type="sldNum" sz="quarter" idx="12"/>
          </p:nvPr>
        </p:nvSpPr>
        <p:spPr/>
        <p:txBody>
          <a:bodyPr/>
          <a:lstStyle/>
          <a:p>
            <a:fld id="{E0D4D67D-6CD0-4F9C-AF73-23D04D3E675B}" type="slidenum">
              <a:rPr lang="en-CA" smtClean="0"/>
              <a:t>76</a:t>
            </a:fld>
            <a:endParaRPr lang="en-CA"/>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274638"/>
            <a:ext cx="9144000" cy="1143000"/>
          </a:xfrm>
        </p:spPr>
        <p:txBody>
          <a:bodyPr/>
          <a:lstStyle/>
          <a:p>
            <a:pPr algn="ctr"/>
            <a:r>
              <a:rPr lang="en-CA" altLang="en-US" sz="3200" dirty="0" smtClean="0">
                <a:latin typeface="Arial" pitchFamily="34" charset="0"/>
                <a:cs typeface="Arial" pitchFamily="34" charset="0"/>
              </a:rPr>
              <a:t>Part 5 – Manufacturing Licences</a:t>
            </a:r>
            <a:endParaRPr lang="en-CA" altLang="en-US" sz="1700" dirty="0" smtClean="0">
              <a:solidFill>
                <a:srgbClr val="D60093"/>
              </a:solidFill>
              <a:latin typeface="Arial" pitchFamily="34" charset="0"/>
              <a:cs typeface="Arial" pitchFamily="34" charset="0"/>
            </a:endParaRPr>
          </a:p>
        </p:txBody>
      </p:sp>
      <p:sp>
        <p:nvSpPr>
          <p:cNvPr id="55299" name="Content Placeholder 5"/>
          <p:cNvSpPr>
            <a:spLocks noGrp="1"/>
          </p:cNvSpPr>
          <p:nvPr>
            <p:ph idx="1"/>
          </p:nvPr>
        </p:nvSpPr>
        <p:spPr>
          <a:xfrm>
            <a:off x="223838" y="1084263"/>
            <a:ext cx="8678862" cy="5260975"/>
          </a:xfrm>
        </p:spPr>
        <p:txBody>
          <a:bodyPr>
            <a:normAutofit/>
          </a:bodyPr>
          <a:lstStyle/>
          <a:p>
            <a:pPr>
              <a:spcBef>
                <a:spcPct val="0"/>
              </a:spcBef>
              <a:buFont typeface="Wingdings" panose="05000000000000000000" pitchFamily="2" charset="2"/>
              <a:buNone/>
              <a:defRPr/>
            </a:pPr>
            <a:endParaRPr lang="en-CA" altLang="en-US" sz="1000" b="1" u="sng" dirty="0" smtClean="0">
              <a:latin typeface="Arial" panose="020B0604020202020204" pitchFamily="34" charset="0"/>
              <a:cs typeface="Arial" panose="020B0604020202020204" pitchFamily="34" charset="0"/>
            </a:endParaRPr>
          </a:p>
          <a:p>
            <a:pPr marL="0" indent="0">
              <a:buNone/>
            </a:pPr>
            <a:r>
              <a:rPr lang="en-CA" altLang="en-US" sz="2500" b="1" u="sng" dirty="0" smtClean="0"/>
              <a:t>Item 12 –  </a:t>
            </a:r>
            <a:r>
              <a:rPr lang="en-US" sz="1700" i="1" dirty="0" smtClean="0"/>
              <a:t>Is </a:t>
            </a:r>
            <a:r>
              <a:rPr lang="en-US" sz="1700" i="1" dirty="0"/>
              <a:t>a division 1 factory site to have a fire safety plan as referenced on section 145 (4) or is fire safety expected to be included in the site ERP as per section 60 (8) (b) (iv)? </a:t>
            </a:r>
            <a:endParaRPr lang="en-CA" sz="1700" i="1" dirty="0"/>
          </a:p>
          <a:p>
            <a:pPr>
              <a:buFont typeface="Wingdings" panose="05000000000000000000" pitchFamily="2" charset="2"/>
              <a:buNone/>
              <a:defRPr/>
            </a:pPr>
            <a:endParaRPr lang="en-CA" altLang="en-US" sz="1000" b="1" dirty="0" smtClean="0"/>
          </a:p>
          <a:p>
            <a:pPr marL="1163638" lvl="1" indent="-360363" algn="ctr">
              <a:buFont typeface="Wingdings" panose="05000000000000000000" pitchFamily="2" charset="2"/>
              <a:buNone/>
              <a:defRPr/>
            </a:pPr>
            <a:endParaRPr lang="en-CA" altLang="en-US" sz="500" i="1" dirty="0" smtClean="0"/>
          </a:p>
          <a:p>
            <a:pPr marL="344488" lvl="2" indent="0">
              <a:buFont typeface="Wingdings" panose="05000000000000000000" pitchFamily="2" charset="2"/>
              <a:buNone/>
              <a:defRPr/>
            </a:pPr>
            <a:r>
              <a:rPr lang="en-CA" altLang="en-US" sz="1500" dirty="0" smtClean="0"/>
              <a:t>A fire safety plan is expected to be included in the site Emergency Response Plan as per section 60.  </a:t>
            </a:r>
          </a:p>
        </p:txBody>
      </p:sp>
      <p:sp>
        <p:nvSpPr>
          <p:cNvPr id="2" name="Slide Number Placeholder 1"/>
          <p:cNvSpPr>
            <a:spLocks noGrp="1"/>
          </p:cNvSpPr>
          <p:nvPr>
            <p:ph type="sldNum" sz="quarter" idx="12"/>
          </p:nvPr>
        </p:nvSpPr>
        <p:spPr/>
        <p:txBody>
          <a:bodyPr/>
          <a:lstStyle/>
          <a:p>
            <a:fld id="{E0D4D67D-6CD0-4F9C-AF73-23D04D3E675B}" type="slidenum">
              <a:rPr lang="en-CA" smtClean="0"/>
              <a:t>77</a:t>
            </a:fld>
            <a:endParaRPr lang="en-CA"/>
          </a:p>
        </p:txBody>
      </p:sp>
    </p:spTree>
    <p:extLst>
      <p:ext uri="{BB962C8B-B14F-4D97-AF65-F5344CB8AC3E}">
        <p14:creationId xmlns:p14="http://schemas.microsoft.com/office/powerpoint/2010/main" val="2623146969"/>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274638"/>
            <a:ext cx="9144000" cy="1143000"/>
          </a:xfrm>
        </p:spPr>
        <p:txBody>
          <a:bodyPr/>
          <a:lstStyle/>
          <a:p>
            <a:pPr algn="ctr"/>
            <a:r>
              <a:rPr lang="en-CA" altLang="en-US" sz="3200" dirty="0" smtClean="0">
                <a:latin typeface="Arial" pitchFamily="34" charset="0"/>
                <a:cs typeface="Arial" pitchFamily="34" charset="0"/>
              </a:rPr>
              <a:t>Part 5 – Manufacturing Licences</a:t>
            </a:r>
            <a:endParaRPr lang="en-CA" altLang="en-US" sz="1700" dirty="0" smtClean="0">
              <a:solidFill>
                <a:srgbClr val="D60093"/>
              </a:solidFill>
              <a:latin typeface="Arial" pitchFamily="34" charset="0"/>
              <a:cs typeface="Arial" pitchFamily="34" charset="0"/>
            </a:endParaRPr>
          </a:p>
        </p:txBody>
      </p:sp>
      <p:sp>
        <p:nvSpPr>
          <p:cNvPr id="55299" name="Content Placeholder 5"/>
          <p:cNvSpPr>
            <a:spLocks noGrp="1"/>
          </p:cNvSpPr>
          <p:nvPr>
            <p:ph idx="1"/>
          </p:nvPr>
        </p:nvSpPr>
        <p:spPr>
          <a:xfrm>
            <a:off x="223838" y="1084263"/>
            <a:ext cx="8678862" cy="5260975"/>
          </a:xfrm>
        </p:spPr>
        <p:txBody>
          <a:bodyPr>
            <a:normAutofit/>
          </a:bodyPr>
          <a:lstStyle/>
          <a:p>
            <a:pPr>
              <a:spcBef>
                <a:spcPct val="0"/>
              </a:spcBef>
              <a:buFont typeface="Wingdings" panose="05000000000000000000" pitchFamily="2" charset="2"/>
              <a:buNone/>
              <a:defRPr/>
            </a:pPr>
            <a:endParaRPr lang="en-CA" altLang="en-US" sz="1000" b="1" u="sng" dirty="0" smtClean="0">
              <a:latin typeface="Arial" panose="020B0604020202020204" pitchFamily="34" charset="0"/>
              <a:cs typeface="Arial" panose="020B0604020202020204" pitchFamily="34" charset="0"/>
            </a:endParaRPr>
          </a:p>
          <a:p>
            <a:pPr marL="0" indent="0">
              <a:buNone/>
            </a:pPr>
            <a:r>
              <a:rPr lang="en-CA" altLang="en-US" sz="2500" b="1" u="sng" dirty="0" smtClean="0"/>
              <a:t>Item 7 –  </a:t>
            </a:r>
            <a:r>
              <a:rPr lang="en-US" sz="1800" i="1" dirty="0" smtClean="0"/>
              <a:t>The </a:t>
            </a:r>
            <a:r>
              <a:rPr lang="en-US" sz="1800" i="1" dirty="0"/>
              <a:t>magazine surveillance program, (Directive Letter 61 / Directive 5) has been in-force ~January 2009. Can ERD please detail the benefits of the surveillance program, such as number of thefts that were prevented, caught in the incipient stages or lead to arrest?</a:t>
            </a:r>
            <a:endParaRPr lang="en-CA" sz="1800" i="1" dirty="0"/>
          </a:p>
          <a:p>
            <a:pPr>
              <a:buFont typeface="Wingdings" panose="05000000000000000000" pitchFamily="2" charset="2"/>
              <a:buNone/>
              <a:defRPr/>
            </a:pPr>
            <a:endParaRPr lang="en-CA" altLang="en-US" sz="1000" b="1" dirty="0" smtClean="0"/>
          </a:p>
          <a:p>
            <a:pPr marL="1163638" lvl="1" indent="-360363" algn="ctr">
              <a:buFont typeface="Wingdings" panose="05000000000000000000" pitchFamily="2" charset="2"/>
              <a:buNone/>
              <a:defRPr/>
            </a:pPr>
            <a:endParaRPr lang="en-CA" altLang="en-US" sz="500" i="1" dirty="0" smtClean="0"/>
          </a:p>
          <a:p>
            <a:pPr marL="344488" lvl="2" indent="0">
              <a:buFont typeface="Wingdings" panose="05000000000000000000" pitchFamily="2" charset="2"/>
              <a:buNone/>
              <a:defRPr/>
            </a:pPr>
            <a:r>
              <a:rPr lang="en-CA" altLang="en-US" sz="1500" dirty="0" smtClean="0"/>
              <a:t>Background information (next slide - from Spring meeting):</a:t>
            </a:r>
          </a:p>
          <a:p>
            <a:pPr marL="344488" lvl="2" indent="0">
              <a:buFont typeface="Wingdings" panose="05000000000000000000" pitchFamily="2" charset="2"/>
              <a:buNone/>
              <a:defRPr/>
            </a:pPr>
            <a:endParaRPr lang="en-CA" altLang="en-US" sz="1500" dirty="0"/>
          </a:p>
          <a:p>
            <a:pPr marL="630238" lvl="2" indent="-285750">
              <a:buFontTx/>
              <a:buChar char="-"/>
              <a:defRPr/>
            </a:pPr>
            <a:r>
              <a:rPr lang="en-CA" altLang="en-US" sz="1500" dirty="0" smtClean="0"/>
              <a:t>May 2001; new doors for Type 4 / gradual implementation</a:t>
            </a:r>
          </a:p>
          <a:p>
            <a:pPr marL="630238" lvl="2" indent="-285750">
              <a:buFontTx/>
              <a:buChar char="-"/>
              <a:defRPr/>
            </a:pPr>
            <a:r>
              <a:rPr lang="en-CA" altLang="en-US" sz="1500" dirty="0" smtClean="0"/>
              <a:t>2008: Types 6 &amp; 10 being restricted / new surveillance program</a:t>
            </a:r>
          </a:p>
          <a:p>
            <a:pPr marL="344488" lvl="2" indent="0">
              <a:buFont typeface="Wingdings" panose="05000000000000000000" pitchFamily="2" charset="2"/>
              <a:buNone/>
              <a:defRPr/>
            </a:pPr>
            <a:endParaRPr lang="en-CA" altLang="en-US" sz="1500" dirty="0"/>
          </a:p>
          <a:p>
            <a:pPr marL="344488" lvl="2" indent="0">
              <a:buFont typeface="Wingdings" panose="05000000000000000000" pitchFamily="2" charset="2"/>
              <a:buNone/>
              <a:defRPr/>
            </a:pPr>
            <a:r>
              <a:rPr lang="en-CA" altLang="en-US" sz="1500" dirty="0" smtClean="0"/>
              <a:t>Based on reported incidents for break-in, statistics are as follows:</a:t>
            </a:r>
          </a:p>
          <a:p>
            <a:pPr marL="344488" lvl="2" indent="0">
              <a:buFont typeface="Wingdings" panose="05000000000000000000" pitchFamily="2" charset="2"/>
              <a:buNone/>
              <a:defRPr/>
            </a:pPr>
            <a:endParaRPr lang="en-CA" altLang="en-US" sz="1500" dirty="0" smtClean="0"/>
          </a:p>
          <a:p>
            <a:pPr marL="630238" lvl="2" indent="-285750">
              <a:buFontTx/>
              <a:buChar char="-"/>
              <a:defRPr/>
            </a:pPr>
            <a:r>
              <a:rPr lang="en-CA" altLang="en-US" sz="1500" dirty="0" smtClean="0"/>
              <a:t>2001-2005; 49 reported events / 34 successful</a:t>
            </a:r>
          </a:p>
          <a:p>
            <a:pPr marL="630238" lvl="2" indent="-285750">
              <a:buFontTx/>
              <a:buChar char="-"/>
              <a:defRPr/>
            </a:pPr>
            <a:r>
              <a:rPr lang="en-CA" altLang="en-US" sz="1500" dirty="0" smtClean="0"/>
              <a:t>2006-2016; 33 reported events / 17 successful</a:t>
            </a:r>
          </a:p>
          <a:p>
            <a:pPr marL="344488" lvl="2" indent="0">
              <a:buNone/>
              <a:defRPr/>
            </a:pPr>
            <a:endParaRPr lang="en-CA" altLang="en-US" sz="1500" dirty="0" smtClean="0"/>
          </a:p>
          <a:p>
            <a:pPr marL="344488" lvl="2" indent="0">
              <a:buNone/>
              <a:defRPr/>
            </a:pPr>
            <a:r>
              <a:rPr lang="en-CA" altLang="en-US" sz="1500" dirty="0" smtClean="0"/>
              <a:t> </a:t>
            </a:r>
          </a:p>
        </p:txBody>
      </p:sp>
      <p:sp>
        <p:nvSpPr>
          <p:cNvPr id="2" name="Slide Number Placeholder 1"/>
          <p:cNvSpPr>
            <a:spLocks noGrp="1"/>
          </p:cNvSpPr>
          <p:nvPr>
            <p:ph type="sldNum" sz="quarter" idx="12"/>
          </p:nvPr>
        </p:nvSpPr>
        <p:spPr/>
        <p:txBody>
          <a:bodyPr/>
          <a:lstStyle/>
          <a:p>
            <a:fld id="{E0D4D67D-6CD0-4F9C-AF73-23D04D3E675B}" type="slidenum">
              <a:rPr lang="en-CA" smtClean="0"/>
              <a:t>78</a:t>
            </a:fld>
            <a:endParaRPr lang="en-CA"/>
          </a:p>
        </p:txBody>
      </p:sp>
    </p:spTree>
    <p:extLst>
      <p:ext uri="{BB962C8B-B14F-4D97-AF65-F5344CB8AC3E}">
        <p14:creationId xmlns:p14="http://schemas.microsoft.com/office/powerpoint/2010/main" val="1942053548"/>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1275" y="93663"/>
            <a:ext cx="9144000" cy="1143000"/>
          </a:xfrm>
        </p:spPr>
        <p:txBody>
          <a:bodyPr/>
          <a:lstStyle/>
          <a:p>
            <a:pPr algn="ctr"/>
            <a:r>
              <a:rPr lang="en-CA" altLang="en-US" sz="3200" dirty="0" smtClean="0">
                <a:latin typeface="Arial" pitchFamily="34" charset="0"/>
                <a:cs typeface="Arial" pitchFamily="34" charset="0"/>
              </a:rPr>
              <a:t>…Part 5 </a:t>
            </a:r>
            <a:endParaRPr lang="en-CA" altLang="en-US" sz="1700" dirty="0" smtClean="0">
              <a:solidFill>
                <a:srgbClr val="D60093"/>
              </a:solidFill>
              <a:latin typeface="Arial" pitchFamily="34" charset="0"/>
              <a:cs typeface="Arial" pitchFamily="34" charset="0"/>
            </a:endParaRPr>
          </a:p>
        </p:txBody>
      </p:sp>
      <p:graphicFrame>
        <p:nvGraphicFramePr>
          <p:cNvPr id="41987" name="Chart 4"/>
          <p:cNvGraphicFramePr>
            <a:graphicFrameLocks/>
          </p:cNvGraphicFramePr>
          <p:nvPr/>
        </p:nvGraphicFramePr>
        <p:xfrm>
          <a:off x="-9525" y="827088"/>
          <a:ext cx="9163050" cy="5203825"/>
        </p:xfrm>
        <a:graphic>
          <a:graphicData uri="http://schemas.openxmlformats.org/presentationml/2006/ole">
            <mc:AlternateContent xmlns:mc="http://schemas.openxmlformats.org/markup-compatibility/2006">
              <mc:Choice xmlns:v="urn:schemas-microsoft-com:vml" Requires="v">
                <p:oleObj spid="_x0000_s1106" name="Chart" r:id="rId4" imgW="9169179" imgH="5212532" progId="Excel.Chart.8">
                  <p:embed/>
                </p:oleObj>
              </mc:Choice>
              <mc:Fallback>
                <p:oleObj name="Chart" r:id="rId4" imgW="9169179" imgH="5212532"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827088"/>
                        <a:ext cx="916305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Table 2"/>
          <p:cNvGraphicFramePr>
            <a:graphicFrameLocks noGrp="1"/>
          </p:cNvGraphicFramePr>
          <p:nvPr/>
        </p:nvGraphicFramePr>
        <p:xfrm>
          <a:off x="3284538" y="1236663"/>
          <a:ext cx="5664201" cy="1600200"/>
        </p:xfrm>
        <a:graphic>
          <a:graphicData uri="http://schemas.openxmlformats.org/drawingml/2006/table">
            <a:tbl>
              <a:tblPr>
                <a:tableStyleId>{5C22544A-7EE6-4342-B048-85BDC9FD1C3A}</a:tableStyleId>
              </a:tblPr>
              <a:tblGrid>
                <a:gridCol w="683120">
                  <a:extLst>
                    <a:ext uri="{9D8B030D-6E8A-4147-A177-3AD203B41FA5}">
                      <a16:colId xmlns:a16="http://schemas.microsoft.com/office/drawing/2014/main" xmlns="" val="20000"/>
                    </a:ext>
                  </a:extLst>
                </a:gridCol>
                <a:gridCol w="199243">
                  <a:extLst>
                    <a:ext uri="{9D8B030D-6E8A-4147-A177-3AD203B41FA5}">
                      <a16:colId xmlns:a16="http://schemas.microsoft.com/office/drawing/2014/main" xmlns="" val="20001"/>
                    </a:ext>
                  </a:extLst>
                </a:gridCol>
                <a:gridCol w="2185982">
                  <a:extLst>
                    <a:ext uri="{9D8B030D-6E8A-4147-A177-3AD203B41FA5}">
                      <a16:colId xmlns:a16="http://schemas.microsoft.com/office/drawing/2014/main" xmlns="" val="20002"/>
                    </a:ext>
                  </a:extLst>
                </a:gridCol>
                <a:gridCol w="546496">
                  <a:extLst>
                    <a:ext uri="{9D8B030D-6E8A-4147-A177-3AD203B41FA5}">
                      <a16:colId xmlns:a16="http://schemas.microsoft.com/office/drawing/2014/main" xmlns="" val="20003"/>
                    </a:ext>
                  </a:extLst>
                </a:gridCol>
                <a:gridCol w="683120">
                  <a:extLst>
                    <a:ext uri="{9D8B030D-6E8A-4147-A177-3AD203B41FA5}">
                      <a16:colId xmlns:a16="http://schemas.microsoft.com/office/drawing/2014/main" xmlns="" val="20004"/>
                    </a:ext>
                  </a:extLst>
                </a:gridCol>
                <a:gridCol w="683120">
                  <a:extLst>
                    <a:ext uri="{9D8B030D-6E8A-4147-A177-3AD203B41FA5}">
                      <a16:colId xmlns:a16="http://schemas.microsoft.com/office/drawing/2014/main" xmlns="" val="20005"/>
                    </a:ext>
                  </a:extLst>
                </a:gridCol>
                <a:gridCol w="683120">
                  <a:extLst>
                    <a:ext uri="{9D8B030D-6E8A-4147-A177-3AD203B41FA5}">
                      <a16:colId xmlns:a16="http://schemas.microsoft.com/office/drawing/2014/main" xmlns="" val="20006"/>
                    </a:ext>
                  </a:extLst>
                </a:gridCol>
              </a:tblGrid>
              <a:tr h="182880">
                <a:tc>
                  <a:txBody>
                    <a:bodyPr/>
                    <a:lstStyle/>
                    <a:p>
                      <a:pPr algn="r" fontAlgn="b"/>
                      <a:r>
                        <a:rPr lang="en-CA" sz="1100" u="none" strike="noStrike">
                          <a:effectLst/>
                        </a:rPr>
                        <a:t>2001</a:t>
                      </a:r>
                      <a:endParaRPr lang="en-C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CA" sz="1100" b="0" i="0" u="none" strike="noStrike">
                        <a:solidFill>
                          <a:srgbClr val="000000"/>
                        </a:solidFill>
                        <a:effectLst/>
                        <a:latin typeface="Calibri" panose="020F0502020204030204" pitchFamily="34" charset="0"/>
                      </a:endParaRPr>
                    </a:p>
                  </a:txBody>
                  <a:tcPr marL="7620" marR="7620" marT="7620" marB="0" anchor="b"/>
                </a:tc>
                <a:tc gridSpan="2">
                  <a:txBody>
                    <a:bodyPr/>
                    <a:lstStyle/>
                    <a:p>
                      <a:pPr algn="l" fontAlgn="b"/>
                      <a:r>
                        <a:rPr lang="en-CA" sz="1100" u="none" strike="noStrike">
                          <a:effectLst/>
                        </a:rPr>
                        <a:t>Introduction of the new Industrial Magazine Standard</a:t>
                      </a:r>
                      <a:endParaRPr lang="en-CA" sz="11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CA"/>
                    </a:p>
                  </a:txBody>
                  <a:tcPr/>
                </a:tc>
                <a:tc>
                  <a:txBody>
                    <a:bodyPr/>
                    <a:lstStyle/>
                    <a:p>
                      <a:pPr algn="l" fontAlgn="b"/>
                      <a:endParaRPr lang="en-C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C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C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0"/>
                  </a:ext>
                </a:extLst>
              </a:tr>
              <a:tr h="182880">
                <a:tc>
                  <a:txBody>
                    <a:bodyPr/>
                    <a:lstStyle/>
                    <a:p>
                      <a:pPr algn="r" fontAlgn="b"/>
                      <a:r>
                        <a:rPr lang="en-CA" sz="1100" u="none" strike="noStrike">
                          <a:effectLst/>
                        </a:rPr>
                        <a:t>2008</a:t>
                      </a:r>
                      <a:endParaRPr lang="en-C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C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CA" sz="1100" u="none" strike="noStrike">
                          <a:effectLst/>
                        </a:rPr>
                        <a:t>DL 58 - Stop use of Type 6 Magazines</a:t>
                      </a:r>
                      <a:endParaRPr lang="en-C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C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C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C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C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1"/>
                  </a:ext>
                </a:extLst>
              </a:tr>
              <a:tr h="182880">
                <a:tc>
                  <a:txBody>
                    <a:bodyPr/>
                    <a:lstStyle/>
                    <a:p>
                      <a:pPr algn="r" fontAlgn="b"/>
                      <a:r>
                        <a:rPr lang="en-CA" sz="1100" u="none" strike="noStrike">
                          <a:effectLst/>
                        </a:rPr>
                        <a:t>2008</a:t>
                      </a:r>
                      <a:endParaRPr lang="en-C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CA" sz="1100" b="0" i="0" u="none" strike="noStrike">
                        <a:solidFill>
                          <a:srgbClr val="000000"/>
                        </a:solidFill>
                        <a:effectLst/>
                        <a:latin typeface="Calibri" panose="020F0502020204030204" pitchFamily="34" charset="0"/>
                      </a:endParaRPr>
                    </a:p>
                  </a:txBody>
                  <a:tcPr marL="7620" marR="7620" marT="7620" marB="0" anchor="b"/>
                </a:tc>
                <a:tc gridSpan="5">
                  <a:txBody>
                    <a:bodyPr/>
                    <a:lstStyle/>
                    <a:p>
                      <a:pPr algn="l" fontAlgn="b"/>
                      <a:r>
                        <a:rPr lang="en-CA" sz="1100" u="none" strike="noStrike">
                          <a:effectLst/>
                        </a:rPr>
                        <a:t>DL 61 - Introduction of Magazine Surveillance Program for Industrial Explosives</a:t>
                      </a:r>
                      <a:endParaRPr lang="en-CA" sz="11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xmlns="" val="10002"/>
                  </a:ext>
                </a:extLst>
              </a:tr>
              <a:tr h="182880">
                <a:tc>
                  <a:txBody>
                    <a:bodyPr/>
                    <a:lstStyle/>
                    <a:p>
                      <a:pPr algn="r" fontAlgn="b"/>
                      <a:endParaRPr lang="en-CA"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CA"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CA"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C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C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C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C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3"/>
                  </a:ext>
                </a:extLst>
              </a:tr>
              <a:tr h="182880">
                <a:tc>
                  <a:txBody>
                    <a:bodyPr/>
                    <a:lstStyle/>
                    <a:p>
                      <a:pPr algn="r" fontAlgn="b"/>
                      <a:r>
                        <a:rPr lang="en-CA" sz="1100" u="none" strike="noStrike">
                          <a:effectLst/>
                        </a:rPr>
                        <a:t>2014</a:t>
                      </a:r>
                      <a:endParaRPr lang="en-C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CA" sz="1100" b="0" i="0" u="none" strike="noStrike">
                        <a:solidFill>
                          <a:srgbClr val="000000"/>
                        </a:solidFill>
                        <a:effectLst/>
                        <a:latin typeface="Calibri" panose="020F0502020204030204" pitchFamily="34" charset="0"/>
                      </a:endParaRPr>
                    </a:p>
                  </a:txBody>
                  <a:tcPr marL="7620" marR="7620" marT="7620" marB="0" anchor="b"/>
                </a:tc>
                <a:tc gridSpan="2">
                  <a:txBody>
                    <a:bodyPr/>
                    <a:lstStyle/>
                    <a:p>
                      <a:pPr algn="l" fontAlgn="b"/>
                      <a:r>
                        <a:rPr lang="en-CA" sz="1100" u="none" strike="noStrike">
                          <a:effectLst/>
                        </a:rPr>
                        <a:t>Introduction of new Explosive Regulations, 2013</a:t>
                      </a:r>
                      <a:endParaRPr lang="en-CA" sz="11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CA"/>
                    </a:p>
                  </a:txBody>
                  <a:tcPr/>
                </a:tc>
                <a:tc>
                  <a:txBody>
                    <a:bodyPr/>
                    <a:lstStyle/>
                    <a:p>
                      <a:pPr algn="l" fontAlgn="b"/>
                      <a:endParaRPr lang="en-C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C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C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4"/>
                  </a:ext>
                </a:extLst>
              </a:tr>
              <a:tr h="182880">
                <a:tc>
                  <a:txBody>
                    <a:bodyPr/>
                    <a:lstStyle/>
                    <a:p>
                      <a:pPr algn="r" fontAlgn="b"/>
                      <a:endParaRPr lang="en-CA"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CA" sz="1100" b="0" i="0" u="none" strike="noStrike" dirty="0">
                        <a:solidFill>
                          <a:srgbClr val="000000"/>
                        </a:solidFill>
                        <a:effectLst/>
                        <a:latin typeface="Calibri" panose="020F0502020204030204" pitchFamily="34" charset="0"/>
                      </a:endParaRPr>
                    </a:p>
                  </a:txBody>
                  <a:tcPr marL="7620" marR="7620" marT="7620" marB="0" anchor="b"/>
                </a:tc>
                <a:tc gridSpan="3">
                  <a:txBody>
                    <a:bodyPr/>
                    <a:lstStyle/>
                    <a:p>
                      <a:pPr algn="l" fontAlgn="b"/>
                      <a:endParaRPr lang="en-CA" sz="1100" b="0"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CA"/>
                    </a:p>
                  </a:txBody>
                  <a:tcPr/>
                </a:tc>
                <a:tc hMerge="1">
                  <a:txBody>
                    <a:bodyPr/>
                    <a:lstStyle/>
                    <a:p>
                      <a:endParaRPr lang="en-CA"/>
                    </a:p>
                  </a:txBody>
                  <a:tcPr/>
                </a:tc>
                <a:tc>
                  <a:txBody>
                    <a:bodyPr/>
                    <a:lstStyle/>
                    <a:p>
                      <a:pPr algn="l" fontAlgn="b"/>
                      <a:endParaRPr lang="en-C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CA"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5"/>
                  </a:ext>
                </a:extLst>
              </a:tr>
              <a:tr h="182880">
                <a:tc>
                  <a:txBody>
                    <a:bodyPr/>
                    <a:lstStyle/>
                    <a:p>
                      <a:pPr algn="r" fontAlgn="b"/>
                      <a:endParaRPr lang="en-C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CA" sz="1100" b="0" i="0" u="none" strike="noStrike">
                        <a:solidFill>
                          <a:srgbClr val="000000"/>
                        </a:solidFill>
                        <a:effectLst/>
                        <a:latin typeface="Calibri" panose="020F0502020204030204" pitchFamily="34" charset="0"/>
                      </a:endParaRPr>
                    </a:p>
                  </a:txBody>
                  <a:tcPr marL="7620" marR="7620" marT="7620" marB="0" anchor="b"/>
                </a:tc>
                <a:tc gridSpan="4">
                  <a:txBody>
                    <a:bodyPr/>
                    <a:lstStyle/>
                    <a:p>
                      <a:pPr algn="l" fontAlgn="b"/>
                      <a:endParaRPr lang="en-CA" sz="1100" b="0"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6"/>
                  </a:ext>
                </a:extLst>
              </a:tr>
            </a:tbl>
          </a:graphicData>
        </a:graphic>
      </p:graphicFrame>
      <p:sp>
        <p:nvSpPr>
          <p:cNvPr id="2" name="Slide Number Placeholder 1"/>
          <p:cNvSpPr>
            <a:spLocks noGrp="1"/>
          </p:cNvSpPr>
          <p:nvPr>
            <p:ph type="sldNum" sz="quarter" idx="12"/>
          </p:nvPr>
        </p:nvSpPr>
        <p:spPr/>
        <p:txBody>
          <a:bodyPr/>
          <a:lstStyle/>
          <a:p>
            <a:fld id="{E0D4D67D-6CD0-4F9C-AF73-23D04D3E675B}" type="slidenum">
              <a:rPr lang="en-CA" smtClean="0"/>
              <a:t>79</a:t>
            </a:fld>
            <a:endParaRPr lang="en-CA"/>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93713" y="95250"/>
            <a:ext cx="8318500" cy="685800"/>
          </a:xfrm>
        </p:spPr>
        <p:txBody>
          <a:bodyPr/>
          <a:lstStyle/>
          <a:p>
            <a:pPr eaLnBrk="1" hangingPunct="1"/>
            <a:r>
              <a:rPr lang="en-CA" altLang="en-US" sz="3200" b="1" dirty="0" err="1" smtClean="0"/>
              <a:t>eLMS</a:t>
            </a:r>
            <a:endParaRPr lang="en-CA" altLang="en-US" sz="3200" b="1" dirty="0" smtClean="0"/>
          </a:p>
        </p:txBody>
      </p:sp>
      <p:sp>
        <p:nvSpPr>
          <p:cNvPr id="4099" name="Content Placeholder 2"/>
          <p:cNvSpPr>
            <a:spLocks noGrp="1"/>
          </p:cNvSpPr>
          <p:nvPr>
            <p:ph idx="1"/>
          </p:nvPr>
        </p:nvSpPr>
        <p:spPr>
          <a:xfrm>
            <a:off x="457200" y="1003300"/>
            <a:ext cx="8172450" cy="5253038"/>
          </a:xfrm>
        </p:spPr>
        <p:txBody>
          <a:bodyPr/>
          <a:lstStyle/>
          <a:p>
            <a:pPr>
              <a:defRPr/>
            </a:pPr>
            <a:r>
              <a:rPr lang="en-CA" altLang="en-US" sz="1800" dirty="0" smtClean="0"/>
              <a:t>Single Window Initiative – Explosives </a:t>
            </a:r>
          </a:p>
          <a:p>
            <a:pPr>
              <a:defRPr/>
            </a:pPr>
            <a:r>
              <a:rPr lang="en-CA" altLang="en-US" sz="1800" dirty="0" smtClean="0"/>
              <a:t>Licence Management System (LMS) </a:t>
            </a:r>
          </a:p>
          <a:p>
            <a:pPr>
              <a:defRPr/>
            </a:pPr>
            <a:r>
              <a:rPr lang="en-CA" altLang="en-US" sz="1800" dirty="0" smtClean="0"/>
              <a:t>New electronic LMS (eLMS)</a:t>
            </a:r>
          </a:p>
          <a:p>
            <a:pPr>
              <a:defRPr/>
            </a:pPr>
            <a:r>
              <a:rPr lang="en-CA" altLang="en-US" sz="1800" dirty="0" smtClean="0"/>
              <a:t>eLMS/Single Window Initiative Release Schedule</a:t>
            </a:r>
          </a:p>
          <a:p>
            <a:pPr>
              <a:defRPr/>
            </a:pPr>
            <a:r>
              <a:rPr lang="en-CA" altLang="en-US" sz="1800" dirty="0" smtClean="0"/>
              <a:t>eLMS Enrolment Process</a:t>
            </a:r>
          </a:p>
          <a:p>
            <a:pPr>
              <a:defRPr/>
            </a:pPr>
            <a:r>
              <a:rPr lang="en-CA" altLang="en-US" sz="1800" dirty="0" smtClean="0"/>
              <a:t>Sample Screen Shots</a:t>
            </a:r>
          </a:p>
          <a:p>
            <a:pPr lvl="1">
              <a:defRPr/>
            </a:pPr>
            <a:r>
              <a:rPr lang="en-CA" altLang="en-US" sz="1600" dirty="0" smtClean="0">
                <a:latin typeface="+mn-lt"/>
              </a:rPr>
              <a:t>Portal Registration</a:t>
            </a:r>
          </a:p>
          <a:p>
            <a:pPr lvl="1">
              <a:defRPr/>
            </a:pPr>
            <a:r>
              <a:rPr lang="en-CA" altLang="en-US" sz="1600" dirty="0" smtClean="0">
                <a:latin typeface="+mn-lt"/>
              </a:rPr>
              <a:t>Explosives Services</a:t>
            </a:r>
          </a:p>
          <a:p>
            <a:pPr lvl="1">
              <a:defRPr/>
            </a:pPr>
            <a:r>
              <a:rPr lang="en-CA" altLang="en-US" sz="1600" dirty="0" smtClean="0">
                <a:latin typeface="+mn-lt"/>
              </a:rPr>
              <a:t>Authorized Products Search</a:t>
            </a:r>
          </a:p>
          <a:p>
            <a:pPr lvl="1">
              <a:defRPr/>
            </a:pPr>
            <a:r>
              <a:rPr lang="en-CA" altLang="en-US" sz="1600" dirty="0" smtClean="0">
                <a:latin typeface="+mn-lt"/>
              </a:rPr>
              <a:t>Enroll a Company</a:t>
            </a:r>
          </a:p>
          <a:p>
            <a:pPr lvl="1">
              <a:defRPr/>
            </a:pPr>
            <a:r>
              <a:rPr lang="en-CA" altLang="en-US" sz="1600" dirty="0" smtClean="0">
                <a:latin typeface="+mn-lt"/>
              </a:rPr>
              <a:t>Enroll Individual</a:t>
            </a:r>
          </a:p>
          <a:p>
            <a:pPr lvl="1">
              <a:defRPr/>
            </a:pPr>
            <a:r>
              <a:rPr lang="en-CA" altLang="en-US" sz="1600" dirty="0" smtClean="0">
                <a:latin typeface="+mn-lt"/>
              </a:rPr>
              <a:t>Enrolment Activation</a:t>
            </a:r>
          </a:p>
          <a:p>
            <a:pPr lvl="1">
              <a:defRPr/>
            </a:pPr>
            <a:r>
              <a:rPr lang="en-CA" altLang="en-US" sz="1600" dirty="0" smtClean="0">
                <a:latin typeface="+mn-lt"/>
              </a:rPr>
              <a:t>My Companies</a:t>
            </a:r>
          </a:p>
          <a:p>
            <a:pPr lvl="1">
              <a:defRPr/>
            </a:pPr>
            <a:r>
              <a:rPr lang="en-CA" altLang="en-US" sz="1600" dirty="0" smtClean="0">
                <a:latin typeface="+mn-lt"/>
              </a:rPr>
              <a:t>Managing “Company” LPCO’s </a:t>
            </a:r>
          </a:p>
          <a:p>
            <a:pPr lvl="1">
              <a:defRPr/>
            </a:pPr>
            <a:r>
              <a:rPr lang="en-CA" altLang="en-US" sz="1600" dirty="0" smtClean="0">
                <a:latin typeface="+mn-lt"/>
              </a:rPr>
              <a:t>Managing “Personal” LPCO’s</a:t>
            </a:r>
          </a:p>
          <a:p>
            <a:pPr eaLnBrk="1" hangingPunct="1">
              <a:buClrTx/>
              <a:defRPr/>
            </a:pPr>
            <a:endParaRPr lang="en-CA" altLang="en-US" sz="2400" dirty="0" smtClean="0">
              <a:cs typeface="Tahoma" pitchFamily="34" charset="0"/>
            </a:endParaRPr>
          </a:p>
        </p:txBody>
      </p:sp>
      <p:sp>
        <p:nvSpPr>
          <p:cNvPr id="6148"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18086BAE-2AA9-4F54-B4D5-AE715F6FB596}" type="slidenum">
              <a:rPr lang="en-CA" altLang="en-US" sz="1400" smtClean="0">
                <a:latin typeface="Arial" panose="020B0604020202020204" pitchFamily="34" charset="0"/>
              </a:rPr>
              <a:pPr>
                <a:spcBef>
                  <a:spcPct val="0"/>
                </a:spcBef>
                <a:buClrTx/>
                <a:buSzTx/>
                <a:buFontTx/>
                <a:buNone/>
              </a:pPr>
              <a:t>8</a:t>
            </a:fld>
            <a:endParaRPr lang="en-CA" altLang="en-US" sz="140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274638"/>
            <a:ext cx="9144000" cy="1143000"/>
          </a:xfrm>
        </p:spPr>
        <p:txBody>
          <a:bodyPr/>
          <a:lstStyle/>
          <a:p>
            <a:pPr algn="ctr"/>
            <a:r>
              <a:rPr lang="en-CA" altLang="en-US" sz="3200" dirty="0" smtClean="0">
                <a:latin typeface="Arial" pitchFamily="34" charset="0"/>
                <a:cs typeface="Arial" pitchFamily="34" charset="0"/>
              </a:rPr>
              <a:t>Part 6 – Magazine Licences</a:t>
            </a:r>
            <a:endParaRPr lang="en-CA" altLang="en-US" sz="1700" dirty="0" smtClean="0">
              <a:solidFill>
                <a:srgbClr val="D60093"/>
              </a:solidFill>
              <a:latin typeface="Arial" pitchFamily="34" charset="0"/>
              <a:cs typeface="Arial" pitchFamily="34" charset="0"/>
            </a:endParaRPr>
          </a:p>
        </p:txBody>
      </p:sp>
      <p:sp>
        <p:nvSpPr>
          <p:cNvPr id="46083" name="Content Placeholder 5"/>
          <p:cNvSpPr>
            <a:spLocks noGrp="1"/>
          </p:cNvSpPr>
          <p:nvPr>
            <p:ph idx="1"/>
          </p:nvPr>
        </p:nvSpPr>
        <p:spPr>
          <a:xfrm>
            <a:off x="232569" y="846138"/>
            <a:ext cx="8678862" cy="5260975"/>
          </a:xfrm>
        </p:spPr>
        <p:txBody>
          <a:bodyPr>
            <a:normAutofit/>
          </a:bodyPr>
          <a:lstStyle/>
          <a:p>
            <a:pPr>
              <a:spcBef>
                <a:spcPct val="0"/>
              </a:spcBef>
              <a:buFont typeface="Wingdings" pitchFamily="2" charset="2"/>
              <a:buNone/>
              <a:defRPr/>
            </a:pPr>
            <a:endParaRPr lang="en-CA" altLang="en-US" sz="1000" b="1" u="sng" dirty="0" smtClean="0">
              <a:latin typeface="Arial" pitchFamily="34" charset="0"/>
              <a:cs typeface="Arial" pitchFamily="34" charset="0"/>
            </a:endParaRPr>
          </a:p>
          <a:p>
            <a:pPr marL="0" lvl="0" indent="0">
              <a:buNone/>
            </a:pPr>
            <a:r>
              <a:rPr lang="en-CA" altLang="en-US" sz="2500" b="1" u="sng" dirty="0" smtClean="0"/>
              <a:t>Item 5 – </a:t>
            </a:r>
            <a:r>
              <a:rPr lang="en-CA" sz="1900" i="1" dirty="0"/>
              <a:t>The below question was first raised at the spring meeting. Note that this regulation does reflect current safe work practices, please provide an update as to the steps for revision, specific to commercial explosives.</a:t>
            </a:r>
          </a:p>
          <a:p>
            <a:pPr marL="0" indent="0">
              <a:buNone/>
            </a:pPr>
            <a:r>
              <a:rPr lang="en-CA" sz="1900" i="1" dirty="0"/>
              <a:t> </a:t>
            </a:r>
            <a:r>
              <a:rPr lang="en-CA" sz="1900" i="1" dirty="0" smtClean="0"/>
              <a:t>Part </a:t>
            </a:r>
            <a:r>
              <a:rPr lang="en-CA" sz="1900" i="1" dirty="0"/>
              <a:t>6, section 150(4), states that only “one case” may be open at any time within a magazine. It is common practice that cases containing detonators are sorted/consolidated into one case within a magazine. The practice of having only “one” package open is not practical or safe as it leads to detonators being placed on a table/ground prior to closing and opening the second case. </a:t>
            </a:r>
          </a:p>
          <a:p>
            <a:pPr marL="0" indent="0">
              <a:buNone/>
            </a:pPr>
            <a:r>
              <a:rPr lang="en-CA" sz="1900" i="1" dirty="0"/>
              <a:t> </a:t>
            </a:r>
            <a:endParaRPr lang="en-CA" sz="1900" i="1" dirty="0" smtClean="0"/>
          </a:p>
          <a:p>
            <a:pPr lvl="1"/>
            <a:r>
              <a:rPr lang="en-CA" sz="1900" i="1" dirty="0" smtClean="0"/>
              <a:t>What is the logic behind “one case” only regulation?</a:t>
            </a:r>
          </a:p>
          <a:p>
            <a:pPr marL="0" indent="0">
              <a:buNone/>
            </a:pPr>
            <a:r>
              <a:rPr lang="en-CA" sz="1900" i="1" dirty="0" smtClean="0"/>
              <a:t>To </a:t>
            </a:r>
            <a:r>
              <a:rPr lang="en-CA" sz="1900" i="1" dirty="0"/>
              <a:t>ensure a greater level of safety, we advocate that the regulation be revised to “two cases”</a:t>
            </a:r>
          </a:p>
          <a:p>
            <a:pPr marL="0" indent="0">
              <a:buNone/>
            </a:pPr>
            <a:r>
              <a:rPr lang="en-CA" altLang="en-US" sz="1500" dirty="0" smtClean="0"/>
              <a:t>Only storage is permitted in a magazine; the opening of a single package is to allow the taking of a sample. We could consider amendments to the Regulations specific to detonators, but would need safety conditions.</a:t>
            </a:r>
            <a:endParaRPr lang="en-CA" altLang="en-US" sz="700" dirty="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80</a:t>
            </a:fld>
            <a:endParaRPr lang="en-CA"/>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274638"/>
            <a:ext cx="9144000" cy="1143000"/>
          </a:xfrm>
        </p:spPr>
        <p:txBody>
          <a:bodyPr/>
          <a:lstStyle/>
          <a:p>
            <a:pPr algn="ctr"/>
            <a:r>
              <a:rPr lang="en-CA" altLang="en-US" sz="3200" dirty="0" smtClean="0">
                <a:latin typeface="Arial" pitchFamily="34" charset="0"/>
                <a:cs typeface="Arial" pitchFamily="34" charset="0"/>
              </a:rPr>
              <a:t>Part 6 – Magazine Licences</a:t>
            </a:r>
            <a:endParaRPr lang="en-CA" altLang="en-US" sz="1700" dirty="0" smtClean="0">
              <a:solidFill>
                <a:srgbClr val="D60093"/>
              </a:solidFill>
              <a:latin typeface="Arial" pitchFamily="34" charset="0"/>
              <a:cs typeface="Arial" pitchFamily="34" charset="0"/>
            </a:endParaRPr>
          </a:p>
        </p:txBody>
      </p:sp>
      <p:sp>
        <p:nvSpPr>
          <p:cNvPr id="46083" name="Content Placeholder 5"/>
          <p:cNvSpPr>
            <a:spLocks noGrp="1"/>
          </p:cNvSpPr>
          <p:nvPr>
            <p:ph idx="1"/>
          </p:nvPr>
        </p:nvSpPr>
        <p:spPr>
          <a:xfrm>
            <a:off x="223838" y="1084263"/>
            <a:ext cx="8678862" cy="5260975"/>
          </a:xfrm>
        </p:spPr>
        <p:txBody>
          <a:bodyPr/>
          <a:lstStyle/>
          <a:p>
            <a:pPr>
              <a:spcBef>
                <a:spcPct val="0"/>
              </a:spcBef>
              <a:buFont typeface="Wingdings" pitchFamily="2" charset="2"/>
              <a:buNone/>
              <a:defRPr/>
            </a:pPr>
            <a:endParaRPr lang="en-CA" altLang="en-US" sz="1000" b="1" u="sng" dirty="0" smtClean="0">
              <a:latin typeface="Arial" pitchFamily="34" charset="0"/>
              <a:cs typeface="Arial" pitchFamily="34" charset="0"/>
            </a:endParaRPr>
          </a:p>
          <a:p>
            <a:pPr>
              <a:buNone/>
              <a:defRPr/>
            </a:pPr>
            <a:r>
              <a:rPr lang="en-CA" altLang="en-US" sz="2500" b="1" u="sng" dirty="0" smtClean="0"/>
              <a:t>Item 14 – </a:t>
            </a:r>
            <a:r>
              <a:rPr lang="en-US" sz="1800" i="1" dirty="0"/>
              <a:t>The ER-2013 has removed the 8m clearance rule of combustibles around magazines, why?</a:t>
            </a:r>
            <a:endParaRPr lang="en-CA" sz="1800" i="1" dirty="0"/>
          </a:p>
          <a:p>
            <a:pPr>
              <a:buFont typeface="Wingdings" pitchFamily="2" charset="2"/>
              <a:buNone/>
              <a:defRPr/>
            </a:pPr>
            <a:endParaRPr lang="en-CA" altLang="en-US" sz="1500" b="1" dirty="0" smtClean="0"/>
          </a:p>
          <a:p>
            <a:pPr>
              <a:buFont typeface="Wingdings" pitchFamily="2" charset="2"/>
              <a:buNone/>
              <a:defRPr/>
            </a:pPr>
            <a:endParaRPr lang="en-CA" altLang="en-US" sz="1000" b="1" dirty="0" smtClean="0"/>
          </a:p>
          <a:p>
            <a:pPr marL="1163638" lvl="1" indent="-360363" algn="ctr">
              <a:buFont typeface="Wingdings" pitchFamily="2" charset="2"/>
              <a:buNone/>
              <a:defRPr/>
            </a:pPr>
            <a:endParaRPr lang="en-CA" altLang="en-US" sz="500" i="1" dirty="0" smtClean="0"/>
          </a:p>
          <a:p>
            <a:pPr marL="344488" lvl="2" indent="0">
              <a:buNone/>
              <a:defRPr/>
            </a:pPr>
            <a:r>
              <a:rPr lang="en-CA" altLang="en-US" sz="1500" dirty="0" smtClean="0"/>
              <a:t>This requirement was not in the previous Regulations. It is not a requirement, but a good safety practice as highlighted in the previous Magazine Standard. </a:t>
            </a:r>
          </a:p>
          <a:p>
            <a:pPr marL="344488" lvl="2" indent="0">
              <a:buNone/>
              <a:defRPr/>
            </a:pPr>
            <a:endParaRPr lang="en-CA" altLang="en-US" sz="1500" dirty="0" smtClean="0"/>
          </a:p>
          <a:p>
            <a:pPr marL="344488" lvl="2" indent="0">
              <a:buNone/>
              <a:defRPr/>
            </a:pPr>
            <a:r>
              <a:rPr lang="en-CA" altLang="en-US" sz="1500" dirty="0" smtClean="0"/>
              <a:t>The following provision is in ER, 2013:</a:t>
            </a:r>
            <a:endParaRPr lang="en-CA" altLang="en-US" sz="1500" dirty="0"/>
          </a:p>
          <a:p>
            <a:pPr marL="344488" lvl="2" indent="0">
              <a:buNone/>
              <a:defRPr/>
            </a:pPr>
            <a:endParaRPr lang="en-CA" altLang="en-US" sz="1500" dirty="0" smtClean="0"/>
          </a:p>
          <a:p>
            <a:pPr marL="344488" lvl="2" indent="0">
              <a:buNone/>
              <a:defRPr/>
            </a:pPr>
            <a:r>
              <a:rPr lang="en-CA" altLang="en-US" sz="1500" dirty="0" smtClean="0"/>
              <a:t>S. 151 (1) – Precautions must be taken that minimize the likelihood of fire in or near a magazine. </a:t>
            </a:r>
          </a:p>
        </p:txBody>
      </p:sp>
      <p:sp>
        <p:nvSpPr>
          <p:cNvPr id="2" name="Slide Number Placeholder 1"/>
          <p:cNvSpPr>
            <a:spLocks noGrp="1"/>
          </p:cNvSpPr>
          <p:nvPr>
            <p:ph type="sldNum" sz="quarter" idx="12"/>
          </p:nvPr>
        </p:nvSpPr>
        <p:spPr/>
        <p:txBody>
          <a:bodyPr/>
          <a:lstStyle/>
          <a:p>
            <a:fld id="{E0D4D67D-6CD0-4F9C-AF73-23D04D3E675B}" type="slidenum">
              <a:rPr lang="en-CA" smtClean="0"/>
              <a:t>81</a:t>
            </a:fld>
            <a:endParaRPr lang="en-CA"/>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274638"/>
            <a:ext cx="9144000" cy="1143000"/>
          </a:xfrm>
        </p:spPr>
        <p:txBody>
          <a:bodyPr/>
          <a:lstStyle/>
          <a:p>
            <a:pPr algn="ctr"/>
            <a:r>
              <a:rPr lang="en-CA" altLang="en-US" sz="3200" smtClean="0">
                <a:latin typeface="Arial" pitchFamily="34" charset="0"/>
                <a:cs typeface="Arial" pitchFamily="34" charset="0"/>
              </a:rPr>
              <a:t>Part 9 – Transport</a:t>
            </a:r>
            <a:endParaRPr lang="en-CA" altLang="en-US" sz="1700" smtClean="0">
              <a:solidFill>
                <a:srgbClr val="D60093"/>
              </a:solidFill>
              <a:latin typeface="Arial" pitchFamily="34" charset="0"/>
              <a:cs typeface="Arial" pitchFamily="34" charset="0"/>
            </a:endParaRPr>
          </a:p>
        </p:txBody>
      </p:sp>
      <p:sp>
        <p:nvSpPr>
          <p:cNvPr id="46083" name="Content Placeholder 5"/>
          <p:cNvSpPr>
            <a:spLocks noGrp="1"/>
          </p:cNvSpPr>
          <p:nvPr>
            <p:ph idx="1"/>
          </p:nvPr>
        </p:nvSpPr>
        <p:spPr>
          <a:xfrm>
            <a:off x="223838" y="1084263"/>
            <a:ext cx="8678862" cy="5260975"/>
          </a:xfrm>
        </p:spPr>
        <p:txBody>
          <a:bodyPr>
            <a:normAutofit fontScale="85000" lnSpcReduction="10000"/>
          </a:bodyPr>
          <a:lstStyle/>
          <a:p>
            <a:pPr>
              <a:spcBef>
                <a:spcPct val="0"/>
              </a:spcBef>
              <a:buFont typeface="Wingdings" pitchFamily="2" charset="2"/>
              <a:buNone/>
              <a:defRPr/>
            </a:pPr>
            <a:endParaRPr lang="en-CA" altLang="en-US" sz="1000" b="1" u="sng" dirty="0" smtClean="0">
              <a:latin typeface="Arial" pitchFamily="34" charset="0"/>
              <a:cs typeface="Arial" pitchFamily="34" charset="0"/>
            </a:endParaRPr>
          </a:p>
          <a:p>
            <a:pPr lvl="0"/>
            <a:r>
              <a:rPr lang="en-CA" altLang="en-US" sz="2500" b="1" u="sng" dirty="0" smtClean="0"/>
              <a:t>Item 13 – </a:t>
            </a:r>
            <a:r>
              <a:rPr lang="en-US" sz="2100" i="1" dirty="0"/>
              <a:t>The CEAEC understanding is that risk assessment will be added to the ER-2013, part 9 for explosives handling at ports. Can ERD please speak to the following;</a:t>
            </a:r>
            <a:endParaRPr lang="en-CA" sz="2100" i="1" dirty="0"/>
          </a:p>
          <a:p>
            <a:r>
              <a:rPr lang="en-US" sz="2100" i="1" dirty="0"/>
              <a:t> </a:t>
            </a:r>
            <a:endParaRPr lang="en-CA" sz="2100" i="1" dirty="0"/>
          </a:p>
          <a:p>
            <a:pPr lvl="1"/>
            <a:r>
              <a:rPr lang="en-US" sz="2100" i="1" dirty="0"/>
              <a:t>What risk assessment tools will be accepted?</a:t>
            </a:r>
            <a:endParaRPr lang="en-CA" sz="2100" i="1" dirty="0"/>
          </a:p>
          <a:p>
            <a:pPr lvl="1"/>
            <a:r>
              <a:rPr lang="en-US" sz="2100" i="1" dirty="0"/>
              <a:t>Who will be allowed to submit the risk assessments for review, ports / explosives manufacturers / third party contractors?</a:t>
            </a:r>
            <a:endParaRPr lang="en-CA" sz="2100" i="1" dirty="0"/>
          </a:p>
          <a:p>
            <a:pPr lvl="1"/>
            <a:r>
              <a:rPr lang="en-US" sz="2100" i="1" dirty="0"/>
              <a:t>Who will assess the risk assessments and to what criteria?</a:t>
            </a:r>
            <a:endParaRPr lang="en-CA" sz="2100" i="1" dirty="0"/>
          </a:p>
          <a:p>
            <a:pPr lvl="1"/>
            <a:r>
              <a:rPr lang="en-US" sz="2100" i="1" dirty="0"/>
              <a:t>Will the currently allowed ro-ro activities remain in place</a:t>
            </a:r>
            <a:r>
              <a:rPr lang="en-US" sz="2100" i="1" dirty="0" smtClean="0"/>
              <a:t>?</a:t>
            </a:r>
          </a:p>
          <a:p>
            <a:pPr marL="457200" lvl="1" indent="0">
              <a:buNone/>
            </a:pPr>
            <a:endParaRPr lang="en-CA" sz="2100" i="1" dirty="0"/>
          </a:p>
          <a:p>
            <a:pPr marL="0" indent="0">
              <a:buNone/>
            </a:pPr>
            <a:r>
              <a:rPr lang="en-US" sz="1900" dirty="0" smtClean="0"/>
              <a:t>For allowing its acceptance, a risk assessment tool must take into consideration: type and quantity of explosives, details of structures, distance, type of activities, etc. For example, IMESAFR was used for a Case Study for HPA.</a:t>
            </a:r>
          </a:p>
          <a:p>
            <a:pPr marL="0" indent="0">
              <a:buNone/>
            </a:pPr>
            <a:r>
              <a:rPr lang="en-US" sz="1900" dirty="0" smtClean="0"/>
              <a:t>Any competent person can conduct the study, however its outcomes are to be reviewed by an inspector for its acceptance, against globally recognized acceptance criteria; a Guideline document will be issued.</a:t>
            </a:r>
          </a:p>
          <a:p>
            <a:pPr marL="0" indent="0">
              <a:buNone/>
            </a:pPr>
            <a:r>
              <a:rPr lang="en-US" sz="1900" dirty="0" smtClean="0"/>
              <a:t>Ro-ro activities remain in place</a:t>
            </a:r>
            <a:endParaRPr lang="en-CA" sz="1900" dirty="0"/>
          </a:p>
          <a:p>
            <a:pPr>
              <a:buFont typeface="Wingdings" pitchFamily="2" charset="2"/>
              <a:buNone/>
              <a:defRPr/>
            </a:pPr>
            <a:endParaRPr lang="en-CA" altLang="en-US" sz="1500" b="1" dirty="0">
              <a:solidFill>
                <a:srgbClr val="C00000"/>
              </a:solidFill>
            </a:endParaRPr>
          </a:p>
          <a:p>
            <a:pPr>
              <a:buFont typeface="Wingdings" pitchFamily="2" charset="2"/>
              <a:buNone/>
              <a:defRPr/>
            </a:pPr>
            <a:endParaRPr lang="en-CA" altLang="en-US" sz="1000" b="1" dirty="0"/>
          </a:p>
          <a:p>
            <a:pPr marL="1163638" lvl="1" indent="-360363" algn="ctr">
              <a:buFont typeface="Wingdings" pitchFamily="2" charset="2"/>
              <a:buNone/>
              <a:defRPr/>
            </a:pPr>
            <a:endParaRPr lang="en-CA" altLang="en-US" sz="500" i="1" dirty="0"/>
          </a:p>
          <a:p>
            <a:pPr marL="344488" lvl="2" indent="0">
              <a:buFont typeface="Wingdings" charset="2"/>
              <a:buNone/>
              <a:defRPr/>
            </a:pPr>
            <a:r>
              <a:rPr lang="en-US" altLang="en-US" sz="1500" dirty="0" smtClean="0"/>
              <a:t> </a:t>
            </a:r>
            <a:endParaRPr lang="en-CA" altLang="en-US" sz="1500" dirty="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82</a:t>
            </a:fld>
            <a:endParaRPr lang="en-CA"/>
          </a:p>
        </p:txBody>
      </p:sp>
    </p:spTree>
    <p:extLst>
      <p:ext uri="{BB962C8B-B14F-4D97-AF65-F5344CB8AC3E}">
        <p14:creationId xmlns:p14="http://schemas.microsoft.com/office/powerpoint/2010/main" val="977401947"/>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274638"/>
            <a:ext cx="9144000" cy="1143000"/>
          </a:xfrm>
        </p:spPr>
        <p:txBody>
          <a:bodyPr/>
          <a:lstStyle/>
          <a:p>
            <a:pPr algn="ctr"/>
            <a:r>
              <a:rPr lang="en-CA" altLang="en-US" sz="3200" dirty="0" smtClean="0">
                <a:latin typeface="Arial" pitchFamily="34" charset="0"/>
                <a:cs typeface="Arial" pitchFamily="34" charset="0"/>
              </a:rPr>
              <a:t>Part 11 – Industrial Explosives</a:t>
            </a:r>
            <a:endParaRPr lang="en-CA" altLang="en-US" sz="1700" dirty="0" smtClean="0">
              <a:solidFill>
                <a:srgbClr val="D60093"/>
              </a:solidFill>
              <a:latin typeface="Arial" pitchFamily="34" charset="0"/>
              <a:cs typeface="Arial" pitchFamily="34" charset="0"/>
            </a:endParaRPr>
          </a:p>
        </p:txBody>
      </p:sp>
      <p:sp>
        <p:nvSpPr>
          <p:cNvPr id="46083" name="Content Placeholder 5"/>
          <p:cNvSpPr>
            <a:spLocks noGrp="1"/>
          </p:cNvSpPr>
          <p:nvPr>
            <p:ph idx="1"/>
          </p:nvPr>
        </p:nvSpPr>
        <p:spPr>
          <a:xfrm>
            <a:off x="223838" y="1084263"/>
            <a:ext cx="8678862" cy="5260975"/>
          </a:xfrm>
        </p:spPr>
        <p:txBody>
          <a:bodyPr>
            <a:normAutofit fontScale="92500" lnSpcReduction="20000"/>
          </a:bodyPr>
          <a:lstStyle/>
          <a:p>
            <a:pPr>
              <a:spcBef>
                <a:spcPct val="0"/>
              </a:spcBef>
              <a:buFont typeface="Wingdings" pitchFamily="2" charset="2"/>
              <a:buNone/>
              <a:defRPr/>
            </a:pPr>
            <a:endParaRPr lang="en-CA" altLang="en-US" sz="1000" b="1" u="sng" dirty="0" smtClean="0">
              <a:latin typeface="Arial" pitchFamily="34" charset="0"/>
              <a:cs typeface="Arial" pitchFamily="34" charset="0"/>
            </a:endParaRPr>
          </a:p>
          <a:p>
            <a:pPr lvl="0"/>
            <a:r>
              <a:rPr lang="en-CA" altLang="en-US" sz="2500" b="1" u="sng" dirty="0" smtClean="0"/>
              <a:t>Item 2 – </a:t>
            </a:r>
            <a:r>
              <a:rPr lang="en-CA" sz="2900" i="1" dirty="0"/>
              <a:t>Site Inspections</a:t>
            </a:r>
            <a:r>
              <a:rPr lang="en-CA" sz="2900" i="1" dirty="0" smtClean="0"/>
              <a:t>;</a:t>
            </a:r>
          </a:p>
          <a:p>
            <a:pPr lvl="0"/>
            <a:endParaRPr lang="en-CA" sz="1100" i="1" dirty="0"/>
          </a:p>
          <a:p>
            <a:pPr marL="971550" lvl="1" indent="-514350">
              <a:buAutoNum type="alphaLcParenR"/>
            </a:pPr>
            <a:r>
              <a:rPr lang="en-CA" sz="2900" i="1" dirty="0" smtClean="0"/>
              <a:t>ERD </a:t>
            </a:r>
            <a:r>
              <a:rPr lang="en-CA" sz="2900" i="1" dirty="0"/>
              <a:t>inspections at user / vendor sites result in the immediate issuance of report, (F06-08). Why is a written inspection report not submitted to the license holder at the completion of a division 1 factory site </a:t>
            </a:r>
            <a:r>
              <a:rPr lang="en-CA" sz="2900" i="1" dirty="0" smtClean="0"/>
              <a:t>inspection?</a:t>
            </a:r>
          </a:p>
          <a:p>
            <a:pPr marL="457200" lvl="1" indent="0">
              <a:buNone/>
            </a:pPr>
            <a:endParaRPr lang="en-CA" sz="1300" dirty="0" smtClean="0"/>
          </a:p>
          <a:p>
            <a:pPr marL="982663" lvl="1" indent="0">
              <a:buNone/>
            </a:pPr>
            <a:r>
              <a:rPr lang="en-CA" sz="2200" dirty="0" smtClean="0"/>
              <a:t>User/Vendor site inspections are done based on a checklist, and are amenable to immediate responses.</a:t>
            </a:r>
          </a:p>
          <a:p>
            <a:pPr marL="982663" lvl="1" indent="0">
              <a:buNone/>
            </a:pPr>
            <a:r>
              <a:rPr lang="en-CA" sz="2200" dirty="0" smtClean="0"/>
              <a:t>Factory licences, especially Div. 1 Factories, are more complex, and in many cases, inspections require thought and interpretation before final observations are reported.</a:t>
            </a:r>
          </a:p>
          <a:p>
            <a:pPr marL="982663" lvl="1" indent="0">
              <a:buNone/>
            </a:pPr>
            <a:r>
              <a:rPr lang="en-CA" sz="2200" dirty="0" smtClean="0"/>
              <a:t>Nevertheless, any important or critical observations are made to the licence holder before the inspector’s departure.</a:t>
            </a:r>
            <a:endParaRPr lang="en-CA" sz="2200" dirty="0"/>
          </a:p>
          <a:p>
            <a:pPr>
              <a:buFont typeface="Wingdings" pitchFamily="2" charset="2"/>
              <a:buNone/>
              <a:defRPr/>
            </a:pPr>
            <a:endParaRPr lang="en-CA" altLang="en-US" sz="1000" b="1" dirty="0" smtClean="0"/>
          </a:p>
          <a:p>
            <a:pPr marL="1163638" lvl="1" indent="-360363" algn="ctr">
              <a:buFont typeface="Wingdings" pitchFamily="2" charset="2"/>
              <a:buNone/>
              <a:defRPr/>
            </a:pPr>
            <a:endParaRPr lang="en-CA" altLang="en-US" sz="500" i="1" dirty="0" smtClean="0"/>
          </a:p>
          <a:p>
            <a:pPr marL="344488" lvl="2" indent="0">
              <a:buFont typeface="Wingdings" charset="2"/>
              <a:buNone/>
              <a:defRPr/>
            </a:pPr>
            <a:r>
              <a:rPr lang="en-US" altLang="en-US" sz="1400" dirty="0" smtClean="0"/>
              <a:t> </a:t>
            </a:r>
            <a:endParaRPr lang="en-CA" altLang="en-US" sz="1400" dirty="0"/>
          </a:p>
          <a:p>
            <a:pPr marL="687388" lvl="2" indent="-342900">
              <a:buFont typeface="Wingdings" charset="2"/>
              <a:buAutoNum type="alphaUcPeriod"/>
              <a:defRPr/>
            </a:pPr>
            <a:endParaRPr lang="en-CA" altLang="en-US" sz="1400" dirty="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83</a:t>
            </a:fld>
            <a:endParaRPr lang="en-CA"/>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274638"/>
            <a:ext cx="9144000" cy="1143000"/>
          </a:xfrm>
        </p:spPr>
        <p:txBody>
          <a:bodyPr/>
          <a:lstStyle/>
          <a:p>
            <a:pPr algn="ctr"/>
            <a:r>
              <a:rPr lang="en-CA" altLang="en-US" sz="3200" dirty="0" smtClean="0">
                <a:latin typeface="Arial" pitchFamily="34" charset="0"/>
                <a:cs typeface="Arial" pitchFamily="34" charset="0"/>
              </a:rPr>
              <a:t>Part 11 – Industrial Explosives</a:t>
            </a:r>
            <a:endParaRPr lang="en-CA" altLang="en-US" sz="1700" dirty="0" smtClean="0">
              <a:solidFill>
                <a:srgbClr val="D60093"/>
              </a:solidFill>
              <a:latin typeface="Arial" pitchFamily="34" charset="0"/>
              <a:cs typeface="Arial" pitchFamily="34" charset="0"/>
            </a:endParaRPr>
          </a:p>
        </p:txBody>
      </p:sp>
      <p:sp>
        <p:nvSpPr>
          <p:cNvPr id="46083" name="Content Placeholder 5"/>
          <p:cNvSpPr>
            <a:spLocks noGrp="1"/>
          </p:cNvSpPr>
          <p:nvPr>
            <p:ph idx="1"/>
          </p:nvPr>
        </p:nvSpPr>
        <p:spPr>
          <a:xfrm>
            <a:off x="223838" y="1084263"/>
            <a:ext cx="8678862" cy="5260975"/>
          </a:xfrm>
        </p:spPr>
        <p:txBody>
          <a:bodyPr>
            <a:normAutofit fontScale="92500" lnSpcReduction="10000"/>
          </a:bodyPr>
          <a:lstStyle/>
          <a:p>
            <a:pPr>
              <a:spcBef>
                <a:spcPct val="0"/>
              </a:spcBef>
              <a:buFont typeface="Wingdings" pitchFamily="2" charset="2"/>
              <a:buNone/>
              <a:defRPr/>
            </a:pPr>
            <a:endParaRPr lang="en-CA" altLang="en-US" sz="1000" b="1" u="sng" dirty="0" smtClean="0">
              <a:latin typeface="Arial" pitchFamily="34" charset="0"/>
              <a:cs typeface="Arial" pitchFamily="34" charset="0"/>
            </a:endParaRPr>
          </a:p>
          <a:p>
            <a:pPr lvl="0"/>
            <a:r>
              <a:rPr lang="en-CA" altLang="en-US" sz="2500" b="1" u="sng" dirty="0" smtClean="0"/>
              <a:t>Item 2 – </a:t>
            </a:r>
            <a:r>
              <a:rPr lang="en-CA" sz="2900" i="1" dirty="0"/>
              <a:t>Site Inspections</a:t>
            </a:r>
            <a:r>
              <a:rPr lang="en-CA" sz="2900" i="1" dirty="0" smtClean="0"/>
              <a:t>;</a:t>
            </a:r>
          </a:p>
          <a:p>
            <a:pPr lvl="0"/>
            <a:endParaRPr lang="en-CA" sz="1200" i="1" dirty="0"/>
          </a:p>
          <a:p>
            <a:pPr marL="971550" lvl="1" indent="-514350">
              <a:buAutoNum type="alphaLcParenR" startAt="2"/>
            </a:pPr>
            <a:r>
              <a:rPr lang="en-CA" sz="2900" i="1" dirty="0" smtClean="0"/>
              <a:t>The </a:t>
            </a:r>
            <a:r>
              <a:rPr lang="en-CA" sz="2900" i="1" dirty="0"/>
              <a:t>required “written” action response date from the </a:t>
            </a:r>
            <a:r>
              <a:rPr lang="en-CA" sz="2900" i="1" dirty="0" smtClean="0"/>
              <a:t>license </a:t>
            </a:r>
            <a:r>
              <a:rPr lang="en-CA" sz="2900" i="1" dirty="0"/>
              <a:t>holder varies from inspector to inspector. Understandably some actions such as safety related issues are to be addressed immediately, however, is there an ERD protocol as to the expected response times for a license holder</a:t>
            </a:r>
            <a:r>
              <a:rPr lang="en-CA" sz="2900" i="1" dirty="0" smtClean="0"/>
              <a:t>?</a:t>
            </a:r>
          </a:p>
          <a:p>
            <a:pPr marL="914400" lvl="2" indent="0">
              <a:buNone/>
            </a:pPr>
            <a:endParaRPr lang="en-CA" sz="1900" i="1" dirty="0"/>
          </a:p>
          <a:p>
            <a:pPr marL="982663" lvl="2" indent="0">
              <a:buNone/>
            </a:pPr>
            <a:r>
              <a:rPr lang="en-CA" sz="2200" dirty="0" smtClean="0"/>
              <a:t>There is no formal response time set out in the regulations.  The response will be driven by the number and complexity of items.  Setting a response time policy will be explored to ensure consistency.</a:t>
            </a:r>
          </a:p>
          <a:p>
            <a:pPr>
              <a:buFont typeface="Wingdings" pitchFamily="2" charset="2"/>
              <a:buNone/>
              <a:defRPr/>
            </a:pPr>
            <a:endParaRPr lang="en-CA" altLang="en-US" sz="1500" b="1" dirty="0" smtClean="0"/>
          </a:p>
          <a:p>
            <a:pPr>
              <a:buFont typeface="Wingdings" pitchFamily="2" charset="2"/>
              <a:buNone/>
              <a:defRPr/>
            </a:pPr>
            <a:endParaRPr lang="en-CA" altLang="en-US" sz="1000" b="1" dirty="0" smtClean="0"/>
          </a:p>
          <a:p>
            <a:pPr marL="1163638" lvl="1" indent="-360363" algn="ctr">
              <a:buFont typeface="Wingdings" pitchFamily="2" charset="2"/>
              <a:buNone/>
              <a:defRPr/>
            </a:pPr>
            <a:endParaRPr lang="en-CA" altLang="en-US" sz="500" i="1" dirty="0" smtClean="0"/>
          </a:p>
          <a:p>
            <a:pPr marL="344488" lvl="2" indent="0">
              <a:buFont typeface="Wingdings" charset="2"/>
              <a:buNone/>
              <a:defRPr/>
            </a:pPr>
            <a:r>
              <a:rPr lang="en-US" altLang="en-US" sz="1400" dirty="0" smtClean="0"/>
              <a:t> </a:t>
            </a:r>
            <a:endParaRPr lang="en-CA" altLang="en-US" sz="1400" dirty="0"/>
          </a:p>
          <a:p>
            <a:pPr marL="687388" lvl="2" indent="-342900">
              <a:buFont typeface="Wingdings" charset="2"/>
              <a:buAutoNum type="alphaUcPeriod"/>
              <a:defRPr/>
            </a:pPr>
            <a:endParaRPr lang="en-CA" altLang="en-US" sz="1400" dirty="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84</a:t>
            </a:fld>
            <a:endParaRPr lang="en-CA"/>
          </a:p>
        </p:txBody>
      </p:sp>
    </p:spTree>
    <p:extLst>
      <p:ext uri="{BB962C8B-B14F-4D97-AF65-F5344CB8AC3E}">
        <p14:creationId xmlns:p14="http://schemas.microsoft.com/office/powerpoint/2010/main" val="3346669794"/>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274638"/>
            <a:ext cx="9144000" cy="1143000"/>
          </a:xfrm>
        </p:spPr>
        <p:txBody>
          <a:bodyPr/>
          <a:lstStyle/>
          <a:p>
            <a:pPr algn="ctr"/>
            <a:r>
              <a:rPr lang="en-CA" altLang="en-US" sz="3200" dirty="0" smtClean="0">
                <a:latin typeface="Arial" pitchFamily="34" charset="0"/>
                <a:cs typeface="Arial" pitchFamily="34" charset="0"/>
              </a:rPr>
              <a:t>Part 11 – Industrial Explosives</a:t>
            </a:r>
            <a:endParaRPr lang="en-CA" altLang="en-US" sz="1700" dirty="0" smtClean="0">
              <a:solidFill>
                <a:srgbClr val="D60093"/>
              </a:solidFill>
              <a:latin typeface="Arial" pitchFamily="34" charset="0"/>
              <a:cs typeface="Arial" pitchFamily="34" charset="0"/>
            </a:endParaRPr>
          </a:p>
        </p:txBody>
      </p:sp>
      <p:sp>
        <p:nvSpPr>
          <p:cNvPr id="46083" name="Content Placeholder 5"/>
          <p:cNvSpPr>
            <a:spLocks noGrp="1"/>
          </p:cNvSpPr>
          <p:nvPr>
            <p:ph idx="1"/>
          </p:nvPr>
        </p:nvSpPr>
        <p:spPr>
          <a:xfrm>
            <a:off x="223838" y="1084263"/>
            <a:ext cx="8678862" cy="5260975"/>
          </a:xfrm>
        </p:spPr>
        <p:txBody>
          <a:bodyPr>
            <a:normAutofit fontScale="92500" lnSpcReduction="20000"/>
          </a:bodyPr>
          <a:lstStyle/>
          <a:p>
            <a:pPr>
              <a:spcBef>
                <a:spcPct val="0"/>
              </a:spcBef>
              <a:buFont typeface="Wingdings" pitchFamily="2" charset="2"/>
              <a:buNone/>
              <a:defRPr/>
            </a:pPr>
            <a:endParaRPr lang="en-CA" altLang="en-US" sz="1000" b="1" u="sng" dirty="0" smtClean="0">
              <a:latin typeface="Arial" pitchFamily="34" charset="0"/>
              <a:cs typeface="Arial" pitchFamily="34" charset="0"/>
            </a:endParaRPr>
          </a:p>
          <a:p>
            <a:pPr lvl="0"/>
            <a:r>
              <a:rPr lang="en-CA" altLang="en-US" sz="2500" b="1" u="sng" dirty="0" smtClean="0"/>
              <a:t>Item 2 – </a:t>
            </a:r>
            <a:r>
              <a:rPr lang="en-CA" sz="2900" i="1" dirty="0"/>
              <a:t>Site Inspections;</a:t>
            </a:r>
          </a:p>
          <a:p>
            <a:pPr marL="0" indent="0">
              <a:buNone/>
            </a:pPr>
            <a:endParaRPr lang="en-CA" sz="1500" i="1" dirty="0"/>
          </a:p>
          <a:p>
            <a:pPr marL="971550" lvl="1" indent="-514350">
              <a:buAutoNum type="alphaLcParenR" startAt="3"/>
            </a:pPr>
            <a:r>
              <a:rPr lang="en-CA" sz="2900" i="1" dirty="0" smtClean="0"/>
              <a:t>ERD </a:t>
            </a:r>
            <a:r>
              <a:rPr lang="en-CA" sz="2900" i="1" dirty="0"/>
              <a:t>has spoken of the rating system that is applied to site inspections, critical / non-critical. Can ERD provide further information as to the rating criteria and the specifics of the rating system? </a:t>
            </a:r>
            <a:endParaRPr lang="en-CA" sz="2900" i="1" dirty="0" smtClean="0"/>
          </a:p>
          <a:p>
            <a:pPr marL="457200" lvl="1" indent="0">
              <a:buNone/>
            </a:pPr>
            <a:endParaRPr lang="en-CA" sz="1900" i="1" dirty="0" smtClean="0"/>
          </a:p>
          <a:p>
            <a:pPr marL="914400" lvl="2" indent="0">
              <a:buNone/>
            </a:pPr>
            <a:r>
              <a:rPr lang="en-CA" sz="2200" dirty="0" smtClean="0"/>
              <a:t>Internal Guideline 05-03 provides guidance to inspectorate on how to score and rate inspections to ensure consistency.</a:t>
            </a:r>
          </a:p>
          <a:p>
            <a:pPr marL="914400" lvl="2" indent="0">
              <a:buNone/>
            </a:pPr>
            <a:r>
              <a:rPr lang="en-CA" sz="2200" dirty="0" smtClean="0"/>
              <a:t>Scores range from 0 (worst) to 5 (best), based on the number of Minor, Major, and Critical corrective actions.</a:t>
            </a:r>
          </a:p>
          <a:p>
            <a:pPr marL="914400" lvl="2" indent="0">
              <a:buNone/>
            </a:pPr>
            <a:r>
              <a:rPr lang="en-CA" sz="2200" dirty="0" smtClean="0"/>
              <a:t>The guideline provides examples of what constitutes the different levels of deficiencies.</a:t>
            </a:r>
            <a:endParaRPr lang="en-CA" sz="2200" dirty="0"/>
          </a:p>
          <a:p>
            <a:pPr>
              <a:buFont typeface="Wingdings" pitchFamily="2" charset="2"/>
              <a:buNone/>
              <a:defRPr/>
            </a:pPr>
            <a:endParaRPr lang="en-CA" altLang="en-US" sz="1500" b="1" dirty="0" smtClean="0"/>
          </a:p>
          <a:p>
            <a:pPr>
              <a:buFont typeface="Wingdings" pitchFamily="2" charset="2"/>
              <a:buNone/>
              <a:defRPr/>
            </a:pPr>
            <a:endParaRPr lang="en-CA" altLang="en-US" sz="1000" b="1" dirty="0" smtClean="0"/>
          </a:p>
          <a:p>
            <a:pPr marL="1163638" lvl="1" indent="-360363" algn="ctr">
              <a:buFont typeface="Wingdings" pitchFamily="2" charset="2"/>
              <a:buNone/>
              <a:defRPr/>
            </a:pPr>
            <a:endParaRPr lang="en-CA" altLang="en-US" sz="500" i="1" dirty="0" smtClean="0"/>
          </a:p>
          <a:p>
            <a:pPr marL="344488" lvl="2" indent="0">
              <a:buFont typeface="Wingdings" charset="2"/>
              <a:buNone/>
              <a:defRPr/>
            </a:pPr>
            <a:r>
              <a:rPr lang="en-US" altLang="en-US" sz="1400" dirty="0" smtClean="0"/>
              <a:t> </a:t>
            </a:r>
            <a:endParaRPr lang="en-CA" altLang="en-US" sz="1400" dirty="0"/>
          </a:p>
          <a:p>
            <a:pPr marL="687388" lvl="2" indent="-342900">
              <a:buFont typeface="Wingdings" charset="2"/>
              <a:buAutoNum type="alphaUcPeriod"/>
              <a:defRPr/>
            </a:pPr>
            <a:endParaRPr lang="en-CA" altLang="en-US" sz="1400" dirty="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85</a:t>
            </a:fld>
            <a:endParaRPr lang="en-CA"/>
          </a:p>
        </p:txBody>
      </p:sp>
    </p:spTree>
    <p:extLst>
      <p:ext uri="{BB962C8B-B14F-4D97-AF65-F5344CB8AC3E}">
        <p14:creationId xmlns:p14="http://schemas.microsoft.com/office/powerpoint/2010/main" val="2823980304"/>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274638"/>
            <a:ext cx="9144000" cy="1143000"/>
          </a:xfrm>
        </p:spPr>
        <p:txBody>
          <a:bodyPr/>
          <a:lstStyle/>
          <a:p>
            <a:pPr algn="ctr"/>
            <a:r>
              <a:rPr lang="en-CA" altLang="en-US" sz="3200" dirty="0" smtClean="0">
                <a:latin typeface="Arial" pitchFamily="34" charset="0"/>
                <a:cs typeface="Arial" pitchFamily="34" charset="0"/>
              </a:rPr>
              <a:t>Rating/Scoring Criteria</a:t>
            </a:r>
            <a:endParaRPr lang="en-CA" altLang="en-US" sz="1700" dirty="0" smtClean="0">
              <a:solidFill>
                <a:srgbClr val="D60093"/>
              </a:solidFill>
              <a:latin typeface="Arial" pitchFamily="34" charset="0"/>
              <a:cs typeface="Arial" pitchFamily="34" charset="0"/>
            </a:endParaRPr>
          </a:p>
        </p:txBody>
      </p:sp>
      <p:sp>
        <p:nvSpPr>
          <p:cNvPr id="46083" name="Content Placeholder 5"/>
          <p:cNvSpPr>
            <a:spLocks noGrp="1"/>
          </p:cNvSpPr>
          <p:nvPr>
            <p:ph idx="1"/>
          </p:nvPr>
        </p:nvSpPr>
        <p:spPr>
          <a:xfrm>
            <a:off x="223838" y="1700808"/>
            <a:ext cx="8678862" cy="4644430"/>
          </a:xfrm>
        </p:spPr>
        <p:txBody>
          <a:bodyPr>
            <a:normAutofit/>
          </a:bodyPr>
          <a:lstStyle/>
          <a:p>
            <a:pPr>
              <a:spcBef>
                <a:spcPct val="0"/>
              </a:spcBef>
              <a:buFont typeface="Wingdings" pitchFamily="2" charset="2"/>
              <a:buNone/>
              <a:defRPr/>
            </a:pPr>
            <a:endParaRPr lang="en-CA" altLang="en-US" sz="1000" b="1" u="sng" dirty="0" smtClean="0">
              <a:latin typeface="Arial" pitchFamily="34" charset="0"/>
              <a:cs typeface="Arial" pitchFamily="34" charset="0"/>
            </a:endParaRPr>
          </a:p>
          <a:p>
            <a:pPr marL="344488" lvl="2" indent="0">
              <a:buNone/>
              <a:defRPr/>
            </a:pPr>
            <a:endParaRPr lang="en-CA" altLang="en-US" sz="1400" dirty="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86</a:t>
            </a:fld>
            <a:endParaRPr lang="en-CA"/>
          </a:p>
        </p:txBody>
      </p:sp>
      <p:graphicFrame>
        <p:nvGraphicFramePr>
          <p:cNvPr id="6" name="Table 5"/>
          <p:cNvGraphicFramePr>
            <a:graphicFrameLocks noGrp="1"/>
          </p:cNvGraphicFramePr>
          <p:nvPr>
            <p:extLst>
              <p:ext uri="{D42A27DB-BD31-4B8C-83A1-F6EECF244321}">
                <p14:modId xmlns:p14="http://schemas.microsoft.com/office/powerpoint/2010/main" val="2452247285"/>
              </p:ext>
            </p:extLst>
          </p:nvPr>
        </p:nvGraphicFramePr>
        <p:xfrm>
          <a:off x="1691680" y="1988840"/>
          <a:ext cx="5832648" cy="2928587"/>
        </p:xfrm>
        <a:graphic>
          <a:graphicData uri="http://schemas.openxmlformats.org/drawingml/2006/table">
            <a:tbl>
              <a:tblPr firstRow="1" firstCol="1" lastRow="1" lastCol="1" bandRow="1" bandCol="1">
                <a:tableStyleId>{5C22544A-7EE6-4342-B048-85BDC9FD1C3A}</a:tableStyleId>
              </a:tblPr>
              <a:tblGrid>
                <a:gridCol w="2801880">
                  <a:extLst>
                    <a:ext uri="{9D8B030D-6E8A-4147-A177-3AD203B41FA5}">
                      <a16:colId xmlns:a16="http://schemas.microsoft.com/office/drawing/2014/main" xmlns="" val="18098385"/>
                    </a:ext>
                  </a:extLst>
                </a:gridCol>
                <a:gridCol w="3030768">
                  <a:extLst>
                    <a:ext uri="{9D8B030D-6E8A-4147-A177-3AD203B41FA5}">
                      <a16:colId xmlns:a16="http://schemas.microsoft.com/office/drawing/2014/main" xmlns="" val="2271046595"/>
                    </a:ext>
                  </a:extLst>
                </a:gridCol>
              </a:tblGrid>
              <a:tr h="532470">
                <a:tc>
                  <a:txBody>
                    <a:bodyPr/>
                    <a:lstStyle/>
                    <a:p>
                      <a:pPr algn="ctr">
                        <a:spcAft>
                          <a:spcPts val="0"/>
                        </a:spcAft>
                        <a:tabLst>
                          <a:tab pos="457200" algn="l"/>
                          <a:tab pos="914400" algn="l"/>
                          <a:tab pos="1371600" algn="l"/>
                          <a:tab pos="1828800" algn="l"/>
                          <a:tab pos="2286000" algn="l"/>
                          <a:tab pos="2743200" algn="l"/>
                          <a:tab pos="3200400" algn="l"/>
                        </a:tabLst>
                      </a:pPr>
                      <a:r>
                        <a:rPr lang="en-US" sz="1600" dirty="0">
                          <a:effectLst/>
                          <a:latin typeface="Arial" panose="020B0604020202020204" pitchFamily="34" charset="0"/>
                          <a:cs typeface="Arial" panose="020B0604020202020204" pitchFamily="34" charset="0"/>
                        </a:rPr>
                        <a:t>Rating</a:t>
                      </a:r>
                      <a:endParaRPr lang="en-C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Aft>
                          <a:spcPts val="0"/>
                        </a:spcAft>
                        <a:tabLst>
                          <a:tab pos="457200" algn="l"/>
                          <a:tab pos="914400" algn="l"/>
                          <a:tab pos="1371600" algn="l"/>
                          <a:tab pos="1828800" algn="l"/>
                          <a:tab pos="2286000" algn="l"/>
                          <a:tab pos="2743200" algn="l"/>
                          <a:tab pos="3200400" algn="l"/>
                        </a:tabLst>
                      </a:pPr>
                      <a:r>
                        <a:rPr lang="en-US" sz="1600">
                          <a:effectLst/>
                          <a:latin typeface="Arial" panose="020B0604020202020204" pitchFamily="34" charset="0"/>
                          <a:cs typeface="Arial" panose="020B0604020202020204" pitchFamily="34" charset="0"/>
                        </a:rPr>
                        <a:t>Number of Deficiencies</a:t>
                      </a:r>
                      <a:endParaRPr lang="en-C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562281602"/>
                  </a:ext>
                </a:extLst>
              </a:tr>
              <a:tr h="2396117">
                <a:tc>
                  <a:txBody>
                    <a:bodyPr/>
                    <a:lstStyle/>
                    <a:p>
                      <a:pPr algn="ctr">
                        <a:spcAft>
                          <a:spcPts val="0"/>
                        </a:spcAft>
                        <a:tabLst>
                          <a:tab pos="457200" algn="l"/>
                          <a:tab pos="914400" algn="l"/>
                          <a:tab pos="1371600" algn="l"/>
                          <a:tab pos="1828800" algn="l"/>
                          <a:tab pos="2286000" algn="l"/>
                          <a:tab pos="2743200" algn="l"/>
                          <a:tab pos="3200400" algn="l"/>
                        </a:tabLst>
                      </a:pPr>
                      <a:r>
                        <a:rPr lang="en-US" sz="1600" dirty="0">
                          <a:effectLst/>
                          <a:latin typeface="Arial" panose="020B0604020202020204" pitchFamily="34" charset="0"/>
                          <a:cs typeface="Arial" panose="020B0604020202020204" pitchFamily="34" charset="0"/>
                        </a:rPr>
                        <a:t> </a:t>
                      </a:r>
                      <a:endParaRPr lang="en-CA" sz="1600" dirty="0">
                        <a:effectLst/>
                        <a:latin typeface="Arial" panose="020B0604020202020204" pitchFamily="34" charset="0"/>
                        <a:cs typeface="Arial" panose="020B0604020202020204" pitchFamily="34" charset="0"/>
                      </a:endParaRPr>
                    </a:p>
                    <a:p>
                      <a:pPr algn="ctr">
                        <a:spcAft>
                          <a:spcPts val="0"/>
                        </a:spcAft>
                        <a:tabLst>
                          <a:tab pos="457200" algn="l"/>
                          <a:tab pos="914400" algn="l"/>
                          <a:tab pos="1371600" algn="l"/>
                          <a:tab pos="1828800" algn="l"/>
                          <a:tab pos="2286000" algn="l"/>
                          <a:tab pos="2743200" algn="l"/>
                          <a:tab pos="3200400" algn="l"/>
                        </a:tabLst>
                      </a:pPr>
                      <a:r>
                        <a:rPr lang="en-US" sz="1600" dirty="0">
                          <a:effectLst/>
                          <a:latin typeface="Arial" panose="020B0604020202020204" pitchFamily="34" charset="0"/>
                          <a:cs typeface="Arial" panose="020B0604020202020204" pitchFamily="34" charset="0"/>
                        </a:rPr>
                        <a:t>0</a:t>
                      </a:r>
                      <a:endParaRPr lang="en-CA" sz="1600" dirty="0">
                        <a:effectLst/>
                        <a:latin typeface="Arial" panose="020B0604020202020204" pitchFamily="34" charset="0"/>
                        <a:cs typeface="Arial" panose="020B0604020202020204" pitchFamily="34" charset="0"/>
                      </a:endParaRPr>
                    </a:p>
                    <a:p>
                      <a:pPr algn="ctr">
                        <a:spcAft>
                          <a:spcPts val="0"/>
                        </a:spcAft>
                        <a:tabLst>
                          <a:tab pos="457200" algn="l"/>
                          <a:tab pos="914400" algn="l"/>
                          <a:tab pos="1371600" algn="l"/>
                          <a:tab pos="1828800" algn="l"/>
                          <a:tab pos="2286000" algn="l"/>
                          <a:tab pos="2743200" algn="l"/>
                          <a:tab pos="3200400" algn="l"/>
                        </a:tabLst>
                      </a:pPr>
                      <a:r>
                        <a:rPr lang="en-US" sz="1600" dirty="0">
                          <a:effectLst/>
                          <a:latin typeface="Arial" panose="020B0604020202020204" pitchFamily="34" charset="0"/>
                          <a:cs typeface="Arial" panose="020B0604020202020204" pitchFamily="34" charset="0"/>
                        </a:rPr>
                        <a:t>1</a:t>
                      </a:r>
                      <a:endParaRPr lang="en-CA" sz="1600" dirty="0">
                        <a:effectLst/>
                        <a:latin typeface="Arial" panose="020B0604020202020204" pitchFamily="34" charset="0"/>
                        <a:cs typeface="Arial" panose="020B0604020202020204" pitchFamily="34" charset="0"/>
                      </a:endParaRPr>
                    </a:p>
                    <a:p>
                      <a:pPr algn="ctr">
                        <a:spcAft>
                          <a:spcPts val="0"/>
                        </a:spcAft>
                        <a:tabLst>
                          <a:tab pos="457200" algn="l"/>
                          <a:tab pos="914400" algn="l"/>
                          <a:tab pos="1371600" algn="l"/>
                          <a:tab pos="1828800" algn="l"/>
                          <a:tab pos="2286000" algn="l"/>
                          <a:tab pos="2743200" algn="l"/>
                          <a:tab pos="3200400" algn="l"/>
                        </a:tabLst>
                      </a:pPr>
                      <a:endParaRPr lang="en-US" sz="1600" dirty="0" smtClean="0">
                        <a:effectLst/>
                        <a:latin typeface="Arial" panose="020B0604020202020204" pitchFamily="34" charset="0"/>
                        <a:cs typeface="Arial" panose="020B0604020202020204" pitchFamily="34" charset="0"/>
                      </a:endParaRPr>
                    </a:p>
                    <a:p>
                      <a:pPr algn="ctr">
                        <a:spcAft>
                          <a:spcPts val="0"/>
                        </a:spcAft>
                        <a:tabLst>
                          <a:tab pos="457200" algn="l"/>
                          <a:tab pos="914400" algn="l"/>
                          <a:tab pos="1371600" algn="l"/>
                          <a:tab pos="1828800" algn="l"/>
                          <a:tab pos="2286000" algn="l"/>
                          <a:tab pos="2743200" algn="l"/>
                          <a:tab pos="3200400" algn="l"/>
                        </a:tabLst>
                      </a:pPr>
                      <a:r>
                        <a:rPr lang="en-US" sz="1600" dirty="0" smtClean="0">
                          <a:effectLst/>
                          <a:latin typeface="Arial" panose="020B0604020202020204" pitchFamily="34" charset="0"/>
                          <a:cs typeface="Arial" panose="020B0604020202020204" pitchFamily="34" charset="0"/>
                        </a:rPr>
                        <a:t>2</a:t>
                      </a:r>
                      <a:endParaRPr lang="en-CA" sz="1600" dirty="0">
                        <a:effectLst/>
                        <a:latin typeface="Arial" panose="020B0604020202020204" pitchFamily="34" charset="0"/>
                        <a:cs typeface="Arial" panose="020B0604020202020204" pitchFamily="34" charset="0"/>
                      </a:endParaRPr>
                    </a:p>
                    <a:p>
                      <a:pPr algn="ctr">
                        <a:spcAft>
                          <a:spcPts val="0"/>
                        </a:spcAft>
                        <a:tabLst>
                          <a:tab pos="457200" algn="l"/>
                          <a:tab pos="914400" algn="l"/>
                          <a:tab pos="1371600" algn="l"/>
                          <a:tab pos="1828800" algn="l"/>
                          <a:tab pos="2286000" algn="l"/>
                          <a:tab pos="2743200" algn="l"/>
                          <a:tab pos="3200400" algn="l"/>
                        </a:tabLst>
                      </a:pPr>
                      <a:r>
                        <a:rPr lang="en-US" sz="1600" dirty="0">
                          <a:effectLst/>
                          <a:latin typeface="Arial" panose="020B0604020202020204" pitchFamily="34" charset="0"/>
                          <a:cs typeface="Arial" panose="020B0604020202020204" pitchFamily="34" charset="0"/>
                        </a:rPr>
                        <a:t>3</a:t>
                      </a:r>
                      <a:endParaRPr lang="en-CA" sz="1600" dirty="0">
                        <a:effectLst/>
                        <a:latin typeface="Arial" panose="020B0604020202020204" pitchFamily="34" charset="0"/>
                        <a:cs typeface="Arial" panose="020B0604020202020204" pitchFamily="34" charset="0"/>
                      </a:endParaRPr>
                    </a:p>
                    <a:p>
                      <a:pPr algn="ctr">
                        <a:spcAft>
                          <a:spcPts val="0"/>
                        </a:spcAft>
                        <a:tabLst>
                          <a:tab pos="457200" algn="l"/>
                          <a:tab pos="914400" algn="l"/>
                          <a:tab pos="1371600" algn="l"/>
                          <a:tab pos="1828800" algn="l"/>
                          <a:tab pos="2286000" algn="l"/>
                          <a:tab pos="2743200" algn="l"/>
                          <a:tab pos="3200400" algn="l"/>
                        </a:tabLst>
                      </a:pPr>
                      <a:r>
                        <a:rPr lang="en-US" sz="1600" dirty="0">
                          <a:effectLst/>
                          <a:latin typeface="Arial" panose="020B0604020202020204" pitchFamily="34" charset="0"/>
                          <a:cs typeface="Arial" panose="020B0604020202020204" pitchFamily="34" charset="0"/>
                        </a:rPr>
                        <a:t>4</a:t>
                      </a:r>
                      <a:endParaRPr lang="en-CA" sz="1600" dirty="0">
                        <a:effectLst/>
                        <a:latin typeface="Arial" panose="020B0604020202020204" pitchFamily="34" charset="0"/>
                        <a:cs typeface="Arial" panose="020B0604020202020204" pitchFamily="34" charset="0"/>
                      </a:endParaRPr>
                    </a:p>
                    <a:p>
                      <a:pPr algn="ctr">
                        <a:spcAft>
                          <a:spcPts val="0"/>
                        </a:spcAft>
                        <a:tabLst>
                          <a:tab pos="457200" algn="l"/>
                          <a:tab pos="914400" algn="l"/>
                          <a:tab pos="1371600" algn="l"/>
                          <a:tab pos="1828800" algn="l"/>
                          <a:tab pos="2286000" algn="l"/>
                          <a:tab pos="2743200" algn="l"/>
                          <a:tab pos="3200400" algn="l"/>
                        </a:tabLst>
                      </a:pPr>
                      <a:r>
                        <a:rPr lang="en-US" sz="1600" dirty="0">
                          <a:effectLst/>
                          <a:latin typeface="Arial" panose="020B0604020202020204" pitchFamily="34" charset="0"/>
                          <a:cs typeface="Arial" panose="020B0604020202020204" pitchFamily="34" charset="0"/>
                        </a:rPr>
                        <a:t>5</a:t>
                      </a:r>
                      <a:endParaRPr lang="en-CA" sz="1600" dirty="0">
                        <a:effectLst/>
                        <a:latin typeface="Arial" panose="020B0604020202020204" pitchFamily="34" charset="0"/>
                        <a:cs typeface="Arial" panose="020B0604020202020204" pitchFamily="34" charset="0"/>
                      </a:endParaRPr>
                    </a:p>
                    <a:p>
                      <a:pPr algn="ctr">
                        <a:spcAft>
                          <a:spcPts val="0"/>
                        </a:spcAft>
                        <a:tabLst>
                          <a:tab pos="457200" algn="l"/>
                          <a:tab pos="914400" algn="l"/>
                          <a:tab pos="1371600" algn="l"/>
                          <a:tab pos="1828800" algn="l"/>
                          <a:tab pos="2286000" algn="l"/>
                          <a:tab pos="2743200" algn="l"/>
                          <a:tab pos="3200400" algn="l"/>
                        </a:tabLst>
                      </a:pPr>
                      <a:r>
                        <a:rPr lang="en-US" sz="1600" dirty="0">
                          <a:effectLst/>
                          <a:latin typeface="Arial" panose="020B0604020202020204" pitchFamily="34" charset="0"/>
                          <a:cs typeface="Arial" panose="020B0604020202020204" pitchFamily="34" charset="0"/>
                        </a:rPr>
                        <a:t> </a:t>
                      </a:r>
                      <a:endParaRPr lang="en-C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tabLst>
                          <a:tab pos="457200" algn="l"/>
                          <a:tab pos="914400" algn="l"/>
                          <a:tab pos="1371600" algn="l"/>
                          <a:tab pos="1828800" algn="l"/>
                          <a:tab pos="2286000" algn="l"/>
                          <a:tab pos="2743200" algn="l"/>
                          <a:tab pos="3200400" algn="l"/>
                        </a:tabLst>
                      </a:pPr>
                      <a:r>
                        <a:rPr lang="en-US" sz="1600" dirty="0">
                          <a:effectLst/>
                          <a:latin typeface="Arial" panose="020B0604020202020204" pitchFamily="34" charset="0"/>
                          <a:cs typeface="Arial" panose="020B0604020202020204" pitchFamily="34" charset="0"/>
                        </a:rPr>
                        <a:t> </a:t>
                      </a:r>
                      <a:endParaRPr lang="en-CA" sz="1600" dirty="0">
                        <a:effectLst/>
                        <a:latin typeface="Arial" panose="020B0604020202020204" pitchFamily="34" charset="0"/>
                        <a:cs typeface="Arial" panose="020B0604020202020204" pitchFamily="34" charset="0"/>
                      </a:endParaRPr>
                    </a:p>
                    <a:p>
                      <a:pPr>
                        <a:spcAft>
                          <a:spcPts val="0"/>
                        </a:spcAft>
                        <a:tabLst>
                          <a:tab pos="457200" algn="l"/>
                          <a:tab pos="914400" algn="l"/>
                          <a:tab pos="1371600" algn="l"/>
                          <a:tab pos="1828800" algn="l"/>
                          <a:tab pos="2286000" algn="l"/>
                          <a:tab pos="2743200" algn="l"/>
                          <a:tab pos="3200400" algn="l"/>
                        </a:tabLst>
                      </a:pPr>
                      <a:r>
                        <a:rPr lang="en-US" sz="1600" dirty="0">
                          <a:effectLst/>
                          <a:latin typeface="Arial" panose="020B0604020202020204" pitchFamily="34" charset="0"/>
                          <a:cs typeface="Arial" panose="020B0604020202020204" pitchFamily="34" charset="0"/>
                        </a:rPr>
                        <a:t>2 or more Critical</a:t>
                      </a:r>
                      <a:endParaRPr lang="en-CA" sz="1600" dirty="0">
                        <a:effectLst/>
                        <a:latin typeface="Arial" panose="020B0604020202020204" pitchFamily="34" charset="0"/>
                        <a:cs typeface="Arial" panose="020B0604020202020204" pitchFamily="34" charset="0"/>
                      </a:endParaRPr>
                    </a:p>
                    <a:p>
                      <a:pPr>
                        <a:spcAft>
                          <a:spcPts val="0"/>
                        </a:spcAft>
                        <a:tabLst>
                          <a:tab pos="457200" algn="l"/>
                          <a:tab pos="914400" algn="l"/>
                          <a:tab pos="1371600" algn="l"/>
                          <a:tab pos="1828800" algn="l"/>
                          <a:tab pos="2286000" algn="l"/>
                          <a:tab pos="2743200" algn="l"/>
                          <a:tab pos="3200400" algn="l"/>
                        </a:tabLst>
                      </a:pPr>
                      <a:r>
                        <a:rPr lang="en-US" sz="1600" dirty="0">
                          <a:effectLst/>
                          <a:latin typeface="Arial" panose="020B0604020202020204" pitchFamily="34" charset="0"/>
                          <a:cs typeface="Arial" panose="020B0604020202020204" pitchFamily="34" charset="0"/>
                        </a:rPr>
                        <a:t>1 Critical and/or 3 or more Majors</a:t>
                      </a:r>
                      <a:endParaRPr lang="en-CA" sz="1600" dirty="0">
                        <a:effectLst/>
                        <a:latin typeface="Arial" panose="020B0604020202020204" pitchFamily="34" charset="0"/>
                        <a:cs typeface="Arial" panose="020B0604020202020204" pitchFamily="34" charset="0"/>
                      </a:endParaRPr>
                    </a:p>
                    <a:p>
                      <a:pPr>
                        <a:spcAft>
                          <a:spcPts val="0"/>
                        </a:spcAft>
                        <a:tabLst>
                          <a:tab pos="457200" algn="l"/>
                          <a:tab pos="914400" algn="l"/>
                          <a:tab pos="1371600" algn="l"/>
                          <a:tab pos="1828800" algn="l"/>
                          <a:tab pos="2286000" algn="l"/>
                          <a:tab pos="2743200" algn="l"/>
                          <a:tab pos="3200400" algn="l"/>
                        </a:tabLst>
                      </a:pPr>
                      <a:r>
                        <a:rPr lang="en-US" sz="1600" dirty="0">
                          <a:effectLst/>
                          <a:latin typeface="Arial" panose="020B0604020202020204" pitchFamily="34" charset="0"/>
                          <a:cs typeface="Arial" panose="020B0604020202020204" pitchFamily="34" charset="0"/>
                        </a:rPr>
                        <a:t>1 or 2 Majors</a:t>
                      </a:r>
                      <a:endParaRPr lang="en-CA" sz="1600" dirty="0">
                        <a:effectLst/>
                        <a:latin typeface="Arial" panose="020B0604020202020204" pitchFamily="34" charset="0"/>
                        <a:cs typeface="Arial" panose="020B0604020202020204" pitchFamily="34" charset="0"/>
                      </a:endParaRPr>
                    </a:p>
                    <a:p>
                      <a:pPr>
                        <a:spcAft>
                          <a:spcPts val="0"/>
                        </a:spcAft>
                        <a:tabLst>
                          <a:tab pos="457200" algn="l"/>
                          <a:tab pos="914400" algn="l"/>
                          <a:tab pos="1371600" algn="l"/>
                          <a:tab pos="1828800" algn="l"/>
                          <a:tab pos="2286000" algn="l"/>
                          <a:tab pos="2743200" algn="l"/>
                          <a:tab pos="3200400" algn="l"/>
                        </a:tabLst>
                      </a:pPr>
                      <a:r>
                        <a:rPr lang="en-US" sz="1600" dirty="0">
                          <a:effectLst/>
                          <a:latin typeface="Arial" panose="020B0604020202020204" pitchFamily="34" charset="0"/>
                          <a:cs typeface="Arial" panose="020B0604020202020204" pitchFamily="34" charset="0"/>
                        </a:rPr>
                        <a:t>6 or more minors</a:t>
                      </a:r>
                      <a:endParaRPr lang="en-CA" sz="1600" dirty="0">
                        <a:effectLst/>
                        <a:latin typeface="Arial" panose="020B0604020202020204" pitchFamily="34" charset="0"/>
                        <a:cs typeface="Arial" panose="020B0604020202020204" pitchFamily="34" charset="0"/>
                      </a:endParaRPr>
                    </a:p>
                    <a:p>
                      <a:pPr>
                        <a:spcAft>
                          <a:spcPts val="0"/>
                        </a:spcAft>
                        <a:tabLst>
                          <a:tab pos="457200" algn="l"/>
                          <a:tab pos="914400" algn="l"/>
                          <a:tab pos="1371600" algn="l"/>
                          <a:tab pos="1828800" algn="l"/>
                          <a:tab pos="2286000" algn="l"/>
                          <a:tab pos="2743200" algn="l"/>
                          <a:tab pos="3200400" algn="l"/>
                        </a:tabLst>
                      </a:pPr>
                      <a:r>
                        <a:rPr lang="en-US" sz="1600" dirty="0">
                          <a:effectLst/>
                          <a:latin typeface="Arial" panose="020B0604020202020204" pitchFamily="34" charset="0"/>
                          <a:cs typeface="Arial" panose="020B0604020202020204" pitchFamily="34" charset="0"/>
                        </a:rPr>
                        <a:t>Up to 5 minors</a:t>
                      </a:r>
                      <a:endParaRPr lang="en-CA" sz="1600" dirty="0">
                        <a:effectLst/>
                        <a:latin typeface="Arial" panose="020B0604020202020204" pitchFamily="34" charset="0"/>
                        <a:cs typeface="Arial" panose="020B0604020202020204" pitchFamily="34" charset="0"/>
                      </a:endParaRPr>
                    </a:p>
                    <a:p>
                      <a:pPr>
                        <a:spcAft>
                          <a:spcPts val="0"/>
                        </a:spcAft>
                        <a:tabLst>
                          <a:tab pos="457200" algn="l"/>
                          <a:tab pos="914400" algn="l"/>
                          <a:tab pos="1371600" algn="l"/>
                          <a:tab pos="1828800" algn="l"/>
                          <a:tab pos="2286000" algn="l"/>
                          <a:tab pos="2743200" algn="l"/>
                          <a:tab pos="3200400" algn="l"/>
                        </a:tabLst>
                      </a:pPr>
                      <a:r>
                        <a:rPr lang="en-US" sz="1600" dirty="0">
                          <a:effectLst/>
                          <a:latin typeface="Arial" panose="020B0604020202020204" pitchFamily="34" charset="0"/>
                          <a:cs typeface="Arial" panose="020B0604020202020204" pitchFamily="34" charset="0"/>
                        </a:rPr>
                        <a:t>Fully satisfactory</a:t>
                      </a:r>
                      <a:endParaRPr lang="en-C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21712136"/>
                  </a:ext>
                </a:extLst>
              </a:tr>
            </a:tbl>
          </a:graphicData>
        </a:graphic>
      </p:graphicFrame>
    </p:spTree>
    <p:extLst>
      <p:ext uri="{BB962C8B-B14F-4D97-AF65-F5344CB8AC3E}">
        <p14:creationId xmlns:p14="http://schemas.microsoft.com/office/powerpoint/2010/main" val="4250013289"/>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274638"/>
            <a:ext cx="9144000" cy="1143000"/>
          </a:xfrm>
        </p:spPr>
        <p:txBody>
          <a:bodyPr/>
          <a:lstStyle/>
          <a:p>
            <a:pPr algn="ctr"/>
            <a:r>
              <a:rPr lang="en-CA" altLang="en-US" sz="3200" dirty="0" smtClean="0">
                <a:latin typeface="Arial" pitchFamily="34" charset="0"/>
                <a:cs typeface="Arial" pitchFamily="34" charset="0"/>
              </a:rPr>
              <a:t>Part 19 – User Fees</a:t>
            </a:r>
            <a:endParaRPr lang="en-CA" altLang="en-US" sz="1700" dirty="0" smtClean="0">
              <a:solidFill>
                <a:srgbClr val="D60093"/>
              </a:solidFill>
              <a:latin typeface="Arial" pitchFamily="34" charset="0"/>
              <a:cs typeface="Arial" pitchFamily="34" charset="0"/>
            </a:endParaRPr>
          </a:p>
        </p:txBody>
      </p:sp>
      <p:sp>
        <p:nvSpPr>
          <p:cNvPr id="46083" name="Content Placeholder 5"/>
          <p:cNvSpPr>
            <a:spLocks noGrp="1"/>
          </p:cNvSpPr>
          <p:nvPr>
            <p:ph idx="1"/>
          </p:nvPr>
        </p:nvSpPr>
        <p:spPr>
          <a:xfrm>
            <a:off x="223838" y="1084263"/>
            <a:ext cx="8678862" cy="5260975"/>
          </a:xfrm>
        </p:spPr>
        <p:txBody>
          <a:bodyPr>
            <a:normAutofit/>
          </a:bodyPr>
          <a:lstStyle/>
          <a:p>
            <a:pPr>
              <a:spcBef>
                <a:spcPct val="0"/>
              </a:spcBef>
              <a:buFont typeface="Wingdings" pitchFamily="2" charset="2"/>
              <a:buNone/>
              <a:defRPr/>
            </a:pPr>
            <a:endParaRPr lang="en-CA" altLang="en-US" sz="1000" b="1" u="sng" dirty="0" smtClean="0">
              <a:latin typeface="Arial" pitchFamily="34" charset="0"/>
              <a:cs typeface="Arial" pitchFamily="34" charset="0"/>
            </a:endParaRPr>
          </a:p>
          <a:p>
            <a:pPr lvl="0"/>
            <a:r>
              <a:rPr lang="en-CA" altLang="en-US" sz="2500" b="1" u="sng" dirty="0" smtClean="0"/>
              <a:t>Item 1 – </a:t>
            </a:r>
            <a:r>
              <a:rPr lang="en-CA" sz="2400" i="1" dirty="0"/>
              <a:t>Part 19 of the ER-2013 details the fees associated with product authorization, license permits and certificates.  Section 11 of part 19 specifies the cost for user licenses, $140.00 / magazine and a minimum cost of $280.00. </a:t>
            </a:r>
          </a:p>
          <a:p>
            <a:pPr marL="0" indent="0">
              <a:buNone/>
            </a:pPr>
            <a:r>
              <a:rPr lang="en-CA" sz="2400" i="1" dirty="0" smtClean="0"/>
              <a:t>	a) when there is a shared U licence within multiple magazines, 	(&gt;2) is the shared licence holder invoiced $140.00 for each 	magazine, above the $280.00 minimum ?</a:t>
            </a:r>
          </a:p>
          <a:p>
            <a:pPr marL="0" indent="0">
              <a:buNone/>
            </a:pPr>
            <a:endParaRPr lang="en-CA" sz="1800" dirty="0" smtClean="0"/>
          </a:p>
          <a:p>
            <a:pPr marL="449263" indent="0">
              <a:buNone/>
            </a:pPr>
            <a:r>
              <a:rPr lang="en-CA" sz="2000" dirty="0" smtClean="0"/>
              <a:t>A User Fee is for a licence. Even if magazines can be shared, a licence cannot be shared. </a:t>
            </a:r>
            <a:r>
              <a:rPr lang="en-CA" sz="2000" dirty="0"/>
              <a:t> </a:t>
            </a:r>
            <a:r>
              <a:rPr lang="en-CA" sz="2000" dirty="0" smtClean="0"/>
              <a:t>The User Fee is applicable to all magazines.</a:t>
            </a:r>
            <a:endParaRPr lang="en-CA" altLang="en-US" sz="2000" b="1" dirty="0" smtClean="0"/>
          </a:p>
          <a:p>
            <a:pPr>
              <a:buFont typeface="Wingdings" pitchFamily="2" charset="2"/>
              <a:buNone/>
              <a:defRPr/>
            </a:pPr>
            <a:endParaRPr lang="en-CA" altLang="en-US" sz="1000" b="1" dirty="0" smtClean="0"/>
          </a:p>
          <a:p>
            <a:pPr marL="1163638" lvl="1" indent="-360363" algn="ctr">
              <a:buFont typeface="Wingdings" pitchFamily="2" charset="2"/>
              <a:buNone/>
              <a:defRPr/>
            </a:pPr>
            <a:endParaRPr lang="en-CA" altLang="en-US" sz="500" i="1" dirty="0" smtClean="0"/>
          </a:p>
          <a:p>
            <a:pPr marL="344488" lvl="2" indent="0">
              <a:buFont typeface="Wingdings" charset="2"/>
              <a:buNone/>
              <a:defRPr/>
            </a:pPr>
            <a:endParaRPr lang="en-CA" altLang="en-US" sz="700" dirty="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87</a:t>
            </a:fld>
            <a:endParaRPr lang="en-CA"/>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274638"/>
            <a:ext cx="9144000" cy="1143000"/>
          </a:xfrm>
        </p:spPr>
        <p:txBody>
          <a:bodyPr/>
          <a:lstStyle/>
          <a:p>
            <a:pPr algn="ctr"/>
            <a:r>
              <a:rPr lang="en-CA" altLang="en-US" sz="3200" dirty="0" smtClean="0">
                <a:latin typeface="Arial" pitchFamily="34" charset="0"/>
                <a:cs typeface="Arial" pitchFamily="34" charset="0"/>
              </a:rPr>
              <a:t>Contamination</a:t>
            </a:r>
            <a:endParaRPr lang="en-CA" altLang="en-US" sz="1700" dirty="0" smtClean="0">
              <a:solidFill>
                <a:srgbClr val="D60093"/>
              </a:solidFill>
              <a:latin typeface="Arial" pitchFamily="34" charset="0"/>
              <a:cs typeface="Arial" pitchFamily="34" charset="0"/>
            </a:endParaRPr>
          </a:p>
        </p:txBody>
      </p:sp>
      <p:sp>
        <p:nvSpPr>
          <p:cNvPr id="46083" name="Content Placeholder 5"/>
          <p:cNvSpPr>
            <a:spLocks noGrp="1"/>
          </p:cNvSpPr>
          <p:nvPr>
            <p:ph idx="1"/>
          </p:nvPr>
        </p:nvSpPr>
        <p:spPr>
          <a:xfrm>
            <a:off x="223838" y="1084263"/>
            <a:ext cx="8678862" cy="5260975"/>
          </a:xfrm>
        </p:spPr>
        <p:txBody>
          <a:bodyPr>
            <a:normAutofit/>
          </a:bodyPr>
          <a:lstStyle/>
          <a:p>
            <a:pPr>
              <a:spcBef>
                <a:spcPct val="0"/>
              </a:spcBef>
              <a:buFont typeface="Wingdings" pitchFamily="2" charset="2"/>
              <a:buNone/>
              <a:defRPr/>
            </a:pPr>
            <a:endParaRPr lang="en-CA" altLang="en-US" sz="1000" b="1" u="sng" dirty="0" smtClean="0">
              <a:latin typeface="Arial" pitchFamily="34" charset="0"/>
              <a:cs typeface="Arial" pitchFamily="34" charset="0"/>
            </a:endParaRPr>
          </a:p>
          <a:p>
            <a:pPr lvl="0"/>
            <a:r>
              <a:rPr lang="en-CA" altLang="en-US" sz="2500" b="1" u="sng" dirty="0" smtClean="0"/>
              <a:t>Item 15 – </a:t>
            </a:r>
            <a:r>
              <a:rPr lang="en-US" sz="2100" i="1" dirty="0"/>
              <a:t>The Canadian National Fireworks Association has identified an issue with contamination in compositions coming from China that are used in the manufacture of fireworks. Is ERD aware of other contamination issues, for example, compositions being used in the manufacture of other explosives materials such as propellants?</a:t>
            </a:r>
            <a:endParaRPr lang="en-CA" sz="2100" i="1" dirty="0"/>
          </a:p>
          <a:p>
            <a:pPr marL="0" indent="0">
              <a:buNone/>
            </a:pPr>
            <a:endParaRPr lang="en-CA" altLang="en-US" sz="1500" b="1" dirty="0" smtClean="0"/>
          </a:p>
          <a:p>
            <a:pPr>
              <a:buFont typeface="Wingdings" pitchFamily="2" charset="2"/>
              <a:buNone/>
              <a:defRPr/>
            </a:pPr>
            <a:endParaRPr lang="en-CA" altLang="en-US" sz="1000" b="1" dirty="0" smtClean="0"/>
          </a:p>
          <a:p>
            <a:pPr marL="1163638" lvl="1" indent="-360363" algn="ctr">
              <a:buFont typeface="Wingdings" pitchFamily="2" charset="2"/>
              <a:buNone/>
              <a:defRPr/>
            </a:pPr>
            <a:endParaRPr lang="en-CA" altLang="en-US" sz="500" i="1" dirty="0" smtClean="0"/>
          </a:p>
          <a:p>
            <a:pPr marL="344488" lvl="2" indent="0">
              <a:buFont typeface="Wingdings" charset="2"/>
              <a:buNone/>
              <a:defRPr/>
            </a:pPr>
            <a:r>
              <a:rPr lang="en-CA" altLang="en-US" sz="2000" dirty="0" smtClean="0"/>
              <a:t>ERD has reported at regular intervals authorization issues with fireworks articles being imported, including inaccurate technical declarations for compositions. </a:t>
            </a:r>
          </a:p>
          <a:p>
            <a:pPr marL="344488" lvl="2" indent="0">
              <a:buFont typeface="Wingdings" charset="2"/>
              <a:buNone/>
              <a:defRPr/>
            </a:pPr>
            <a:endParaRPr lang="en-CA" altLang="en-US" sz="700" dirty="0" smtClean="0"/>
          </a:p>
        </p:txBody>
      </p:sp>
      <p:sp>
        <p:nvSpPr>
          <p:cNvPr id="2" name="Slide Number Placeholder 1"/>
          <p:cNvSpPr>
            <a:spLocks noGrp="1"/>
          </p:cNvSpPr>
          <p:nvPr>
            <p:ph type="sldNum" sz="quarter" idx="12"/>
          </p:nvPr>
        </p:nvSpPr>
        <p:spPr/>
        <p:txBody>
          <a:bodyPr/>
          <a:lstStyle/>
          <a:p>
            <a:fld id="{E0D4D67D-6CD0-4F9C-AF73-23D04D3E675B}" type="slidenum">
              <a:rPr lang="en-CA" smtClean="0"/>
              <a:t>88</a:t>
            </a:fld>
            <a:endParaRPr lang="en-CA"/>
          </a:p>
        </p:txBody>
      </p:sp>
    </p:spTree>
    <p:extLst>
      <p:ext uri="{BB962C8B-B14F-4D97-AF65-F5344CB8AC3E}">
        <p14:creationId xmlns:p14="http://schemas.microsoft.com/office/powerpoint/2010/main" val="118276364"/>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3"/>
          <p:cNvSpPr>
            <a:spLocks noGrp="1" noChangeArrowheads="1"/>
          </p:cNvSpPr>
          <p:nvPr>
            <p:ph type="ctrTitle"/>
          </p:nvPr>
        </p:nvSpPr>
        <p:spPr>
          <a:xfrm>
            <a:off x="0" y="1162050"/>
            <a:ext cx="9144000" cy="1544638"/>
          </a:xfrm>
        </p:spPr>
        <p:txBody>
          <a:bodyPr>
            <a:normAutofit/>
          </a:bodyPr>
          <a:lstStyle/>
          <a:p>
            <a:pPr eaLnBrk="1" hangingPunct="1">
              <a:defRPr/>
            </a:pPr>
            <a:r>
              <a:rPr lang="en-US" altLang="en-US" sz="2600" dirty="0" smtClean="0">
                <a:solidFill>
                  <a:schemeClr val="tx1"/>
                </a:solidFill>
              </a:rPr>
              <a:t>Explosives Safety and Security Branch (ES</a:t>
            </a:r>
            <a:r>
              <a:rPr lang="en-US" altLang="en-US" sz="2600" dirty="0" smtClean="0">
                <a:solidFill>
                  <a:schemeClr val="bg1"/>
                </a:solidFill>
              </a:rPr>
              <a:t>SB</a:t>
            </a:r>
            <a:r>
              <a:rPr lang="en-US" altLang="en-US" sz="2600" dirty="0" smtClean="0">
                <a:solidFill>
                  <a:schemeClr val="tx1"/>
                </a:solidFill>
              </a:rPr>
              <a:t>)</a:t>
            </a:r>
            <a:br>
              <a:rPr lang="en-US" altLang="en-US" sz="2600" dirty="0" smtClean="0">
                <a:solidFill>
                  <a:schemeClr val="tx1"/>
                </a:solidFill>
              </a:rPr>
            </a:br>
            <a:r>
              <a:rPr lang="en-US" altLang="en-US" sz="2600" dirty="0" smtClean="0">
                <a:solidFill>
                  <a:schemeClr val="tx1"/>
                </a:solidFill>
              </a:rPr>
              <a:t>Explosives Regulatory Division (ERD)</a:t>
            </a:r>
            <a:endParaRPr lang="en-US" altLang="en-US" sz="2800" dirty="0" smtClean="0">
              <a:solidFill>
                <a:schemeClr val="tx1"/>
              </a:solidFill>
            </a:endParaRPr>
          </a:p>
        </p:txBody>
      </p:sp>
      <p:sp>
        <p:nvSpPr>
          <p:cNvPr id="47107" name="Text Box 4"/>
          <p:cNvSpPr txBox="1">
            <a:spLocks noChangeArrowheads="1"/>
          </p:cNvSpPr>
          <p:nvPr/>
        </p:nvSpPr>
        <p:spPr bwMode="auto">
          <a:xfrm>
            <a:off x="6096000" y="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a:spcBef>
                <a:spcPct val="50000"/>
              </a:spcBef>
              <a:buClrTx/>
              <a:buFontTx/>
              <a:buNone/>
            </a:pPr>
            <a:endParaRPr lang="en-CA" altLang="en-US" sz="2400">
              <a:latin typeface="Times" pitchFamily="18" charset="0"/>
            </a:endParaRPr>
          </a:p>
        </p:txBody>
      </p:sp>
      <p:sp>
        <p:nvSpPr>
          <p:cNvPr id="47108" name="Text Box 5"/>
          <p:cNvSpPr txBox="1">
            <a:spLocks noChangeArrowheads="1"/>
          </p:cNvSpPr>
          <p:nvPr/>
        </p:nvSpPr>
        <p:spPr bwMode="auto">
          <a:xfrm>
            <a:off x="6629400" y="5638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50000"/>
              </a:spcBef>
              <a:buClrTx/>
              <a:buFontTx/>
              <a:buNone/>
            </a:pPr>
            <a:endParaRPr lang="en-CA" altLang="en-US" sz="1800">
              <a:latin typeface="Arial" pitchFamily="34" charset="0"/>
            </a:endParaRPr>
          </a:p>
        </p:txBody>
      </p:sp>
      <p:sp>
        <p:nvSpPr>
          <p:cNvPr id="47109" name="TextBox 10"/>
          <p:cNvSpPr txBox="1">
            <a:spLocks noChangeArrowheads="1"/>
          </p:cNvSpPr>
          <p:nvPr/>
        </p:nvSpPr>
        <p:spPr bwMode="auto">
          <a:xfrm>
            <a:off x="3389313" y="4151313"/>
            <a:ext cx="2378075" cy="923925"/>
          </a:xfrm>
          <a:prstGeom prst="rect">
            <a:avLst/>
          </a:prstGeom>
          <a:solidFill>
            <a:schemeClr val="bg1"/>
          </a:solidFill>
          <a:ln>
            <a:solidFill>
              <a:schemeClr val="tx1"/>
            </a:solidFill>
          </a:ln>
        </p:spPr>
        <p:txBody>
          <a:bodyPr wrap="none">
            <a:spAutoFit/>
          </a:bodyP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eaLnBrk="1" hangingPunct="1">
              <a:spcBef>
                <a:spcPct val="0"/>
              </a:spcBef>
              <a:buClrTx/>
              <a:buFontTx/>
              <a:buNone/>
            </a:pPr>
            <a:r>
              <a:rPr lang="en-CA" altLang="en-US" sz="1800" b="1" dirty="0">
                <a:latin typeface="Arial" pitchFamily="34" charset="0"/>
              </a:rPr>
              <a:t>Headquarters </a:t>
            </a:r>
            <a:r>
              <a:rPr lang="en-CA" altLang="en-US" sz="1300" u="sng" dirty="0">
                <a:latin typeface="Arial" pitchFamily="34" charset="0"/>
              </a:rPr>
              <a:t>(Ottawa)</a:t>
            </a:r>
          </a:p>
          <a:p>
            <a:pPr eaLnBrk="1" hangingPunct="1">
              <a:spcBef>
                <a:spcPct val="0"/>
              </a:spcBef>
              <a:buClrTx/>
              <a:buFontTx/>
              <a:buNone/>
            </a:pPr>
            <a:r>
              <a:rPr lang="en-CA" altLang="en-US" sz="800" b="1" dirty="0">
                <a:solidFill>
                  <a:srgbClr val="FF0000"/>
                </a:solidFill>
                <a:latin typeface="Arial" pitchFamily="34" charset="0"/>
              </a:rPr>
              <a:t>Authorization  -  Import  -  Export  -  In-transit</a:t>
            </a:r>
          </a:p>
          <a:p>
            <a:pPr eaLnBrk="1" hangingPunct="1">
              <a:spcBef>
                <a:spcPct val="0"/>
              </a:spcBef>
              <a:buClrTx/>
              <a:buFontTx/>
              <a:buNone/>
            </a:pPr>
            <a:r>
              <a:rPr lang="en-CA" altLang="en-US" sz="1400" dirty="0">
                <a:latin typeface="Arial" pitchFamily="34" charset="0"/>
              </a:rPr>
              <a:t>(613) 948-5200</a:t>
            </a:r>
          </a:p>
          <a:p>
            <a:pPr eaLnBrk="1" hangingPunct="1">
              <a:spcBef>
                <a:spcPct val="0"/>
              </a:spcBef>
              <a:buClrTx/>
              <a:buFontTx/>
              <a:buNone/>
            </a:pPr>
            <a:r>
              <a:rPr lang="en-CA" altLang="en-US" sz="1400" dirty="0">
                <a:latin typeface="Arial" pitchFamily="34" charset="0"/>
                <a:hlinkClick r:id="rId3"/>
              </a:rPr>
              <a:t>ERDmms@NRCan.gc.ca</a:t>
            </a:r>
            <a:endParaRPr lang="en-CA" altLang="en-US" sz="1400" dirty="0">
              <a:latin typeface="Arial" pitchFamily="34" charset="0"/>
            </a:endParaRPr>
          </a:p>
        </p:txBody>
      </p:sp>
      <p:grpSp>
        <p:nvGrpSpPr>
          <p:cNvPr id="47110" name="Group 1"/>
          <p:cNvGrpSpPr>
            <a:grpSpLocks/>
          </p:cNvGrpSpPr>
          <p:nvPr/>
        </p:nvGrpSpPr>
        <p:grpSpPr bwMode="auto">
          <a:xfrm>
            <a:off x="0" y="5049838"/>
            <a:ext cx="9144000" cy="1093787"/>
            <a:chOff x="0" y="4773613"/>
            <a:chExt cx="9144000" cy="1093787"/>
          </a:xfrm>
        </p:grpSpPr>
        <p:sp>
          <p:nvSpPr>
            <p:cNvPr id="5" name="Rectangle 4"/>
            <p:cNvSpPr/>
            <p:nvPr/>
          </p:nvSpPr>
          <p:spPr>
            <a:xfrm>
              <a:off x="0" y="4773613"/>
              <a:ext cx="9144000" cy="10937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CA" dirty="0"/>
            </a:p>
          </p:txBody>
        </p:sp>
        <p:grpSp>
          <p:nvGrpSpPr>
            <p:cNvPr id="3" name="Group 19"/>
            <p:cNvGrpSpPr/>
            <p:nvPr/>
          </p:nvGrpSpPr>
          <p:grpSpPr>
            <a:xfrm>
              <a:off x="115412" y="4875378"/>
              <a:ext cx="8887669" cy="877163"/>
              <a:chOff x="134462" y="4484853"/>
              <a:chExt cx="8887669" cy="877163"/>
            </a:xfrm>
            <a:solidFill>
              <a:schemeClr val="bg1"/>
            </a:solidFill>
          </p:grpSpPr>
          <p:sp>
            <p:nvSpPr>
              <p:cNvPr id="21" name="TextBox 20"/>
              <p:cNvSpPr txBox="1"/>
              <p:nvPr/>
            </p:nvSpPr>
            <p:spPr>
              <a:xfrm>
                <a:off x="2210912" y="4484853"/>
                <a:ext cx="2359941" cy="877163"/>
              </a:xfrm>
              <a:prstGeom prst="rect">
                <a:avLst/>
              </a:prstGeom>
              <a:grpFill/>
              <a:ln>
                <a:solidFill>
                  <a:schemeClr val="accent1"/>
                </a:solidFill>
              </a:ln>
            </p:spPr>
            <p:txBody>
              <a:bodyPr wrap="none">
                <a:spAutoFit/>
              </a:bodyPr>
              <a:lstStyle/>
              <a:p>
                <a:pPr eaLnBrk="1" hangingPunct="1">
                  <a:defRPr/>
                </a:pPr>
                <a:r>
                  <a:rPr lang="en-CA" sz="1300" b="1" dirty="0">
                    <a:latin typeface="Arial" panose="020B0604020202020204" pitchFamily="34" charset="0"/>
                  </a:rPr>
                  <a:t>Western </a:t>
                </a:r>
                <a:r>
                  <a:rPr lang="en-CA" sz="1300" dirty="0">
                    <a:latin typeface="Arial" panose="020B0604020202020204" pitchFamily="34" charset="0"/>
                  </a:rPr>
                  <a:t>Region </a:t>
                </a:r>
                <a:r>
                  <a:rPr lang="en-CA" sz="1000" dirty="0">
                    <a:latin typeface="Arial" panose="020B0604020202020204" pitchFamily="34" charset="0"/>
                  </a:rPr>
                  <a:t>(</a:t>
                </a:r>
                <a:r>
                  <a:rPr lang="en-CA" sz="1000" u="sng" dirty="0">
                    <a:latin typeface="Arial" panose="020B0604020202020204" pitchFamily="34" charset="0"/>
                  </a:rPr>
                  <a:t>Calgary</a:t>
                </a:r>
                <a:r>
                  <a:rPr lang="en-CA" sz="1000" dirty="0">
                    <a:latin typeface="Arial" panose="020B0604020202020204" pitchFamily="34" charset="0"/>
                  </a:rPr>
                  <a:t>)</a:t>
                </a:r>
              </a:p>
              <a:p>
                <a:pPr eaLnBrk="1" hangingPunct="1">
                  <a:defRPr/>
                </a:pPr>
                <a:r>
                  <a:rPr lang="en-CA" sz="800" dirty="0">
                    <a:latin typeface="Arial" panose="020B0604020202020204" pitchFamily="34" charset="0"/>
                  </a:rPr>
                  <a:t>Alberta / Saskatchewan / Northwest Territories</a:t>
                </a:r>
              </a:p>
              <a:p>
                <a:pPr eaLnBrk="1" hangingPunct="1">
                  <a:defRPr/>
                </a:pPr>
                <a:r>
                  <a:rPr lang="en-CA" sz="800" b="1" dirty="0">
                    <a:solidFill>
                      <a:srgbClr val="FF0000"/>
                    </a:solidFill>
                    <a:latin typeface="Arial" panose="020B0604020202020204" pitchFamily="34" charset="0"/>
                  </a:rPr>
                  <a:t>GLF &amp; Magazine Licences  -  Inspections</a:t>
                </a:r>
              </a:p>
              <a:p>
                <a:pPr eaLnBrk="1" hangingPunct="1">
                  <a:defRPr/>
                </a:pPr>
                <a:r>
                  <a:rPr lang="en-CA" sz="1100" dirty="0">
                    <a:latin typeface="Arial" panose="020B0604020202020204" pitchFamily="34" charset="0"/>
                  </a:rPr>
                  <a:t>(403) 292-4766</a:t>
                </a:r>
              </a:p>
              <a:p>
                <a:pPr eaLnBrk="1" hangingPunct="1">
                  <a:defRPr/>
                </a:pPr>
                <a:r>
                  <a:rPr lang="en-CA" sz="1100" dirty="0">
                    <a:latin typeface="Arial" panose="020B0604020202020204" pitchFamily="34" charset="0"/>
                    <a:hlinkClick r:id="rId4"/>
                  </a:rPr>
                  <a:t>ERDwestern@NRCan.gc.ca</a:t>
                </a:r>
                <a:endParaRPr lang="en-CA" sz="1100" dirty="0">
                  <a:latin typeface="Arial" panose="020B0604020202020204" pitchFamily="34" charset="0"/>
                </a:endParaRPr>
              </a:p>
            </p:txBody>
          </p:sp>
          <p:sp>
            <p:nvSpPr>
              <p:cNvPr id="22" name="TextBox 21"/>
              <p:cNvSpPr txBox="1"/>
              <p:nvPr/>
            </p:nvSpPr>
            <p:spPr>
              <a:xfrm>
                <a:off x="134462" y="4484853"/>
                <a:ext cx="2040943" cy="877163"/>
              </a:xfrm>
              <a:prstGeom prst="rect">
                <a:avLst/>
              </a:prstGeom>
              <a:grpFill/>
              <a:ln>
                <a:solidFill>
                  <a:schemeClr val="accent1"/>
                </a:solidFill>
              </a:ln>
            </p:spPr>
            <p:txBody>
              <a:bodyPr wrap="none">
                <a:spAutoFit/>
              </a:bodyPr>
              <a:lstStyle/>
              <a:p>
                <a:pPr eaLnBrk="1" hangingPunct="1">
                  <a:defRPr/>
                </a:pPr>
                <a:r>
                  <a:rPr lang="en-CA" sz="1300" b="1" dirty="0">
                    <a:latin typeface="Arial" panose="020B0604020202020204" pitchFamily="34" charset="0"/>
                  </a:rPr>
                  <a:t>Pacific </a:t>
                </a:r>
                <a:r>
                  <a:rPr lang="en-CA" sz="1300" dirty="0">
                    <a:latin typeface="Arial" panose="020B0604020202020204" pitchFamily="34" charset="0"/>
                  </a:rPr>
                  <a:t>Region </a:t>
                </a:r>
                <a:r>
                  <a:rPr lang="en-CA" sz="1000" dirty="0">
                    <a:latin typeface="Arial" panose="020B0604020202020204" pitchFamily="34" charset="0"/>
                  </a:rPr>
                  <a:t>(</a:t>
                </a:r>
                <a:r>
                  <a:rPr lang="en-CA" sz="1000" u="sng" dirty="0">
                    <a:latin typeface="Arial" panose="020B0604020202020204" pitchFamily="34" charset="0"/>
                  </a:rPr>
                  <a:t>Vancouver</a:t>
                </a:r>
                <a:r>
                  <a:rPr lang="en-CA" sz="1000" dirty="0">
                    <a:latin typeface="Arial" panose="020B0604020202020204" pitchFamily="34" charset="0"/>
                  </a:rPr>
                  <a:t>)</a:t>
                </a:r>
              </a:p>
              <a:p>
                <a:pPr eaLnBrk="1" hangingPunct="1">
                  <a:defRPr/>
                </a:pPr>
                <a:r>
                  <a:rPr lang="en-CA" sz="800" dirty="0">
                    <a:latin typeface="Arial" panose="020B0604020202020204" pitchFamily="34" charset="0"/>
                  </a:rPr>
                  <a:t>British Columbia / Yukon</a:t>
                </a:r>
              </a:p>
              <a:p>
                <a:pPr eaLnBrk="1" hangingPunct="1">
                  <a:defRPr/>
                </a:pPr>
                <a:r>
                  <a:rPr lang="en-CA" sz="800" b="1" dirty="0">
                    <a:solidFill>
                      <a:srgbClr val="FF0000"/>
                    </a:solidFill>
                    <a:latin typeface="Arial" panose="020B0604020202020204" pitchFamily="34" charset="0"/>
                  </a:rPr>
                  <a:t>Magazine Licences  -  Inspections </a:t>
                </a:r>
              </a:p>
              <a:p>
                <a:pPr eaLnBrk="1" hangingPunct="1">
                  <a:defRPr/>
                </a:pPr>
                <a:r>
                  <a:rPr lang="en-CA" sz="1100" dirty="0">
                    <a:latin typeface="Arial" panose="020B0604020202020204" pitchFamily="34" charset="0"/>
                  </a:rPr>
                  <a:t>(604) 666-0366</a:t>
                </a:r>
              </a:p>
              <a:p>
                <a:pPr eaLnBrk="1" hangingPunct="1">
                  <a:defRPr/>
                </a:pPr>
                <a:r>
                  <a:rPr lang="en-CA" sz="1100" dirty="0">
                    <a:latin typeface="Arial" panose="020B0604020202020204" pitchFamily="34" charset="0"/>
                    <a:hlinkClick r:id="rId4"/>
                  </a:rPr>
                  <a:t>ERDpacific@NRCan.gc.ca</a:t>
                </a:r>
                <a:endParaRPr lang="en-CA" sz="1100" dirty="0">
                  <a:latin typeface="Arial" panose="020B0604020202020204" pitchFamily="34" charset="0"/>
                </a:endParaRPr>
              </a:p>
            </p:txBody>
          </p:sp>
          <p:sp>
            <p:nvSpPr>
              <p:cNvPr id="23" name="TextBox 22"/>
              <p:cNvSpPr txBox="1"/>
              <p:nvPr/>
            </p:nvSpPr>
            <p:spPr>
              <a:xfrm>
                <a:off x="4599084" y="4484853"/>
                <a:ext cx="2343911" cy="877163"/>
              </a:xfrm>
              <a:prstGeom prst="rect">
                <a:avLst/>
              </a:prstGeom>
              <a:grpFill/>
              <a:ln>
                <a:solidFill>
                  <a:schemeClr val="accent1"/>
                </a:solidFill>
              </a:ln>
            </p:spPr>
            <p:txBody>
              <a:bodyPr wrap="none">
                <a:spAutoFit/>
              </a:bodyPr>
              <a:lstStyle/>
              <a:p>
                <a:pPr eaLnBrk="1" hangingPunct="1">
                  <a:defRPr/>
                </a:pPr>
                <a:r>
                  <a:rPr lang="en-CA" sz="1300" b="1" dirty="0">
                    <a:latin typeface="Arial" panose="020B0604020202020204" pitchFamily="34" charset="0"/>
                  </a:rPr>
                  <a:t>Central </a:t>
                </a:r>
                <a:r>
                  <a:rPr lang="en-CA" sz="1300" dirty="0">
                    <a:latin typeface="Arial" panose="020B0604020202020204" pitchFamily="34" charset="0"/>
                  </a:rPr>
                  <a:t>Region </a:t>
                </a:r>
                <a:r>
                  <a:rPr lang="en-CA" sz="1000" dirty="0">
                    <a:latin typeface="Arial" panose="020B0604020202020204" pitchFamily="34" charset="0"/>
                  </a:rPr>
                  <a:t>(</a:t>
                </a:r>
                <a:r>
                  <a:rPr lang="en-CA" sz="1000" u="sng" dirty="0">
                    <a:latin typeface="Arial" panose="020B0604020202020204" pitchFamily="34" charset="0"/>
                  </a:rPr>
                  <a:t>Ottawa</a:t>
                </a:r>
                <a:r>
                  <a:rPr lang="en-CA" sz="1000" dirty="0">
                    <a:latin typeface="Arial" panose="020B0604020202020204" pitchFamily="34" charset="0"/>
                  </a:rPr>
                  <a:t>)</a:t>
                </a:r>
              </a:p>
              <a:p>
                <a:pPr eaLnBrk="1" hangingPunct="1">
                  <a:defRPr/>
                </a:pPr>
                <a:r>
                  <a:rPr lang="en-CA" sz="800" dirty="0">
                    <a:latin typeface="Arial" panose="020B0604020202020204" pitchFamily="34" charset="0"/>
                  </a:rPr>
                  <a:t>Ontario / Manitoba</a:t>
                </a:r>
              </a:p>
              <a:p>
                <a:pPr eaLnBrk="1" hangingPunct="1">
                  <a:defRPr/>
                </a:pPr>
                <a:r>
                  <a:rPr lang="en-CA" sz="800" b="1" dirty="0">
                    <a:solidFill>
                      <a:srgbClr val="FF0000"/>
                    </a:solidFill>
                    <a:latin typeface="Arial" panose="020B0604020202020204" pitchFamily="34" charset="0"/>
                  </a:rPr>
                  <a:t>Factory &amp; Magazine Licences  -  Inspections</a:t>
                </a:r>
              </a:p>
              <a:p>
                <a:pPr eaLnBrk="1" hangingPunct="1">
                  <a:defRPr/>
                </a:pPr>
                <a:r>
                  <a:rPr lang="en-CA" sz="1100" dirty="0">
                    <a:latin typeface="Arial" panose="020B0604020202020204" pitchFamily="34" charset="0"/>
                  </a:rPr>
                  <a:t>(613) 948-5187</a:t>
                </a:r>
              </a:p>
              <a:p>
                <a:pPr eaLnBrk="1" hangingPunct="1">
                  <a:defRPr/>
                </a:pPr>
                <a:r>
                  <a:rPr lang="en-CA" sz="1100" dirty="0">
                    <a:latin typeface="Arial" panose="020B0604020202020204" pitchFamily="34" charset="0"/>
                    <a:hlinkClick r:id="rId5"/>
                  </a:rPr>
                  <a:t>ERDcentral@NRCan.gc.ca</a:t>
                </a:r>
                <a:endParaRPr lang="en-CA" sz="1100" dirty="0">
                  <a:latin typeface="Arial" panose="020B0604020202020204" pitchFamily="34" charset="0"/>
                </a:endParaRPr>
              </a:p>
            </p:txBody>
          </p:sp>
          <p:sp>
            <p:nvSpPr>
              <p:cNvPr id="24" name="TextBox 23"/>
              <p:cNvSpPr txBox="1"/>
              <p:nvPr/>
            </p:nvSpPr>
            <p:spPr>
              <a:xfrm>
                <a:off x="6971570" y="4484853"/>
                <a:ext cx="2050561" cy="877163"/>
              </a:xfrm>
              <a:prstGeom prst="rect">
                <a:avLst/>
              </a:prstGeom>
              <a:grpFill/>
              <a:ln>
                <a:solidFill>
                  <a:schemeClr val="accent1"/>
                </a:solidFill>
              </a:ln>
            </p:spPr>
            <p:txBody>
              <a:bodyPr wrap="none">
                <a:spAutoFit/>
              </a:bodyPr>
              <a:lstStyle/>
              <a:p>
                <a:pPr eaLnBrk="1" hangingPunct="1">
                  <a:defRPr/>
                </a:pPr>
                <a:r>
                  <a:rPr lang="en-CA" sz="1300" b="1" dirty="0">
                    <a:latin typeface="Arial" panose="020B0604020202020204" pitchFamily="34" charset="0"/>
                  </a:rPr>
                  <a:t>Eastern </a:t>
                </a:r>
                <a:r>
                  <a:rPr lang="en-CA" sz="1300" dirty="0">
                    <a:latin typeface="Arial" panose="020B0604020202020204" pitchFamily="34" charset="0"/>
                  </a:rPr>
                  <a:t>Region </a:t>
                </a:r>
                <a:r>
                  <a:rPr lang="en-CA" sz="1000" dirty="0">
                    <a:latin typeface="Arial" panose="020B0604020202020204" pitchFamily="34" charset="0"/>
                  </a:rPr>
                  <a:t>(</a:t>
                </a:r>
                <a:r>
                  <a:rPr lang="en-CA" sz="1000" u="sng" dirty="0">
                    <a:latin typeface="Arial" panose="020B0604020202020204" pitchFamily="34" charset="0"/>
                  </a:rPr>
                  <a:t>Varennes</a:t>
                </a:r>
                <a:r>
                  <a:rPr lang="en-CA" sz="1000" dirty="0">
                    <a:latin typeface="Arial" panose="020B0604020202020204" pitchFamily="34" charset="0"/>
                  </a:rPr>
                  <a:t>)</a:t>
                </a:r>
              </a:p>
              <a:p>
                <a:pPr eaLnBrk="1" hangingPunct="1">
                  <a:defRPr/>
                </a:pPr>
                <a:r>
                  <a:rPr lang="en-CA" sz="800" dirty="0">
                    <a:latin typeface="Arial" panose="020B0604020202020204" pitchFamily="34" charset="0"/>
                  </a:rPr>
                  <a:t>Quebec / Nunavut / Atlantic Provinces</a:t>
                </a:r>
              </a:p>
              <a:p>
                <a:pPr eaLnBrk="1" hangingPunct="1">
                  <a:defRPr/>
                </a:pPr>
                <a:r>
                  <a:rPr lang="en-CA" sz="800" b="1" dirty="0">
                    <a:solidFill>
                      <a:srgbClr val="FF0000"/>
                    </a:solidFill>
                    <a:latin typeface="Arial" panose="020B0604020202020204" pitchFamily="34" charset="0"/>
                  </a:rPr>
                  <a:t>Magazine Licences  -  Inspections </a:t>
                </a:r>
                <a:endParaRPr lang="en-CA" sz="800" dirty="0">
                  <a:latin typeface="Arial" panose="020B0604020202020204" pitchFamily="34" charset="0"/>
                </a:endParaRPr>
              </a:p>
              <a:p>
                <a:pPr eaLnBrk="1" hangingPunct="1">
                  <a:defRPr/>
                </a:pPr>
                <a:r>
                  <a:rPr lang="en-CA" sz="1100" dirty="0">
                    <a:latin typeface="Arial" panose="020B0604020202020204" pitchFamily="34" charset="0"/>
                  </a:rPr>
                  <a:t>(450) 652-0703</a:t>
                </a:r>
              </a:p>
              <a:p>
                <a:pPr eaLnBrk="1" hangingPunct="1">
                  <a:defRPr/>
                </a:pPr>
                <a:r>
                  <a:rPr lang="en-CA" sz="1100" dirty="0">
                    <a:latin typeface="Arial" panose="020B0604020202020204" pitchFamily="34" charset="0"/>
                    <a:hlinkClick r:id="rId5"/>
                  </a:rPr>
                  <a:t>ERDeastern@NRCan.gc.ca</a:t>
                </a:r>
                <a:endParaRPr lang="en-CA" sz="1100" dirty="0">
                  <a:latin typeface="Arial" panose="020B0604020202020204" pitchFamily="34" charset="0"/>
                </a:endParaRPr>
              </a:p>
            </p:txBody>
          </p:sp>
        </p:grpSp>
      </p:grpSp>
      <p:sp>
        <p:nvSpPr>
          <p:cNvPr id="47111" name="Rectangle 13"/>
          <p:cNvSpPr txBox="1">
            <a:spLocks noChangeArrowheads="1"/>
          </p:cNvSpPr>
          <p:nvPr/>
        </p:nvSpPr>
        <p:spPr bwMode="auto">
          <a:xfrm>
            <a:off x="3175" y="2916238"/>
            <a:ext cx="91440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486879"/>
              </a:buClr>
              <a:buFont typeface="Wingdings" pitchFamily="2" charset="2"/>
              <a:buChar char="§"/>
              <a:defRPr sz="3200">
                <a:solidFill>
                  <a:schemeClr val="tx1"/>
                </a:solidFill>
                <a:latin typeface="Myriad Pro"/>
                <a:ea typeface="Myriad Pro"/>
                <a:cs typeface="Myriad Pro"/>
              </a:defRPr>
            </a:lvl1pPr>
            <a:lvl2pPr marL="742950" indent="-285750">
              <a:spcBef>
                <a:spcPct val="20000"/>
              </a:spcBef>
              <a:buClr>
                <a:srgbClr val="486879"/>
              </a:buClr>
              <a:buFont typeface="Wingdings" pitchFamily="2" charset="2"/>
              <a:buChar char="§"/>
              <a:defRPr sz="2800">
                <a:solidFill>
                  <a:schemeClr val="tx1"/>
                </a:solidFill>
                <a:latin typeface="Myriad Pro"/>
                <a:ea typeface="Myriad Pro"/>
                <a:cs typeface="Myriad Pro"/>
              </a:defRPr>
            </a:lvl2pPr>
            <a:lvl3pPr marL="1143000" indent="-228600">
              <a:spcBef>
                <a:spcPct val="20000"/>
              </a:spcBef>
              <a:buClr>
                <a:srgbClr val="486879"/>
              </a:buClr>
              <a:buFont typeface="Wingdings" pitchFamily="2" charset="2"/>
              <a:buChar char="§"/>
              <a:defRPr sz="2400">
                <a:solidFill>
                  <a:schemeClr val="tx1"/>
                </a:solidFill>
                <a:latin typeface="Myriad Pro"/>
                <a:ea typeface="Myriad Pro"/>
                <a:cs typeface="Myriad Pro"/>
              </a:defRPr>
            </a:lvl3pPr>
            <a:lvl4pPr marL="16002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4pPr>
            <a:lvl5pPr marL="2057400" indent="-228600">
              <a:spcBef>
                <a:spcPct val="20000"/>
              </a:spcBef>
              <a:buClr>
                <a:srgbClr val="486879"/>
              </a:buClr>
              <a:buFont typeface="Wingdings" pitchFamily="2" charset="2"/>
              <a:buChar char="§"/>
              <a:defRPr sz="2000">
                <a:solidFill>
                  <a:schemeClr val="tx1"/>
                </a:solidFill>
                <a:latin typeface="Myriad Pro"/>
                <a:ea typeface="Myriad Pro"/>
                <a:cs typeface="Myriad Pro"/>
              </a:defRPr>
            </a:lvl5pPr>
            <a:lvl6pPr marL="25146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6pPr>
            <a:lvl7pPr marL="29718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7pPr>
            <a:lvl8pPr marL="34290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8pPr>
            <a:lvl9pPr marL="3886200" indent="-228600" defTabSz="457200" eaLnBrk="0" fontAlgn="base" hangingPunct="0">
              <a:spcBef>
                <a:spcPct val="20000"/>
              </a:spcBef>
              <a:spcAft>
                <a:spcPct val="0"/>
              </a:spcAft>
              <a:buClr>
                <a:srgbClr val="486879"/>
              </a:buClr>
              <a:buFont typeface="Wingdings" pitchFamily="2" charset="2"/>
              <a:buChar char="§"/>
              <a:defRPr sz="2000">
                <a:solidFill>
                  <a:schemeClr val="tx1"/>
                </a:solidFill>
                <a:latin typeface="Myriad Pro"/>
                <a:ea typeface="Myriad Pro"/>
                <a:cs typeface="Myriad Pro"/>
              </a:defRPr>
            </a:lvl9pPr>
          </a:lstStyle>
          <a:p>
            <a:pPr algn="ctr" eaLnBrk="1" hangingPunct="1">
              <a:spcBef>
                <a:spcPct val="0"/>
              </a:spcBef>
              <a:buClrTx/>
              <a:buFontTx/>
              <a:buNone/>
            </a:pPr>
            <a:r>
              <a:rPr lang="en-US" altLang="en-US" sz="2800" b="1"/>
              <a:t>Questions?</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CA" altLang="en-US" smtClean="0"/>
              <a:t>Single Window Initiative – Explosives</a:t>
            </a:r>
          </a:p>
        </p:txBody>
      </p:sp>
      <p:sp>
        <p:nvSpPr>
          <p:cNvPr id="8195" name="Content Placeholder 2"/>
          <p:cNvSpPr>
            <a:spLocks noGrp="1"/>
          </p:cNvSpPr>
          <p:nvPr>
            <p:ph idx="1"/>
          </p:nvPr>
        </p:nvSpPr>
        <p:spPr/>
        <p:txBody>
          <a:bodyPr>
            <a:normAutofit fontScale="92500"/>
          </a:bodyPr>
          <a:lstStyle/>
          <a:p>
            <a:pPr eaLnBrk="1" hangingPunct="1"/>
            <a:r>
              <a:rPr lang="en-CA" altLang="en-US" sz="2000" smtClean="0">
                <a:cs typeface="Tahoma" panose="020B0604030504040204" pitchFamily="34" charset="0"/>
              </a:rPr>
              <a:t>The SWI Project was part of the “Beyond the Border: A Shared Vision for Perimeter Security and Economic Competitiveness” initiative and focused on integrating, automating and simplifying the process for importing regulated goods (including Explosives) while ensuring appropriate security </a:t>
            </a:r>
          </a:p>
          <a:p>
            <a:pPr eaLnBrk="1" hangingPunct="1"/>
            <a:r>
              <a:rPr lang="en-CA" altLang="en-US" sz="2000" smtClean="0">
                <a:cs typeface="Tahoma" panose="020B0604030504040204" pitchFamily="34" charset="0"/>
              </a:rPr>
              <a:t>The Canadian Border Services Agency (CBSA) was the lead department with nine other participating departments including NRCan</a:t>
            </a:r>
          </a:p>
          <a:p>
            <a:pPr eaLnBrk="1" hangingPunct="1"/>
            <a:r>
              <a:rPr lang="en-US" altLang="en-US" sz="2000" smtClean="0">
                <a:cs typeface="Tahoma" panose="020B0604030504040204" pitchFamily="34" charset="0"/>
              </a:rPr>
              <a:t>NRCan has successfully implemented all of its regulated importation programs:</a:t>
            </a:r>
          </a:p>
          <a:p>
            <a:pPr lvl="1" eaLnBrk="1" hangingPunct="1">
              <a:buClrTx/>
              <a:buFont typeface="Wingdings" panose="05000000000000000000" pitchFamily="2" charset="2"/>
              <a:buChar char="§"/>
            </a:pPr>
            <a:r>
              <a:rPr lang="en-US" altLang="en-US" sz="2000" smtClean="0">
                <a:cs typeface="Tahoma" panose="020B0604030504040204" pitchFamily="34" charset="0"/>
              </a:rPr>
              <a:t>Kimberley Process Rough Diamonds (Kimberley)</a:t>
            </a:r>
          </a:p>
          <a:p>
            <a:pPr lvl="1" eaLnBrk="1" hangingPunct="1">
              <a:buClrTx/>
              <a:buFont typeface="Wingdings" panose="05000000000000000000" pitchFamily="2" charset="2"/>
              <a:buChar char="§"/>
            </a:pPr>
            <a:r>
              <a:rPr lang="en-US" altLang="en-US" sz="2000" smtClean="0">
                <a:cs typeface="Tahoma" panose="020B0604030504040204" pitchFamily="34" charset="0"/>
              </a:rPr>
              <a:t>Energy Using Regulated Products (Energy Program)</a:t>
            </a:r>
          </a:p>
          <a:p>
            <a:pPr lvl="1" eaLnBrk="1" hangingPunct="1">
              <a:buClrTx/>
              <a:buFont typeface="Wingdings" panose="05000000000000000000" pitchFamily="2" charset="2"/>
              <a:buChar char="§"/>
            </a:pPr>
            <a:r>
              <a:rPr lang="en-US" altLang="en-US" sz="2000" smtClean="0">
                <a:cs typeface="Tahoma" panose="020B0604030504040204" pitchFamily="34" charset="0"/>
              </a:rPr>
              <a:t>Explosives Program (Explosives) – Explosives includes key components of ESSB’s Licence Management System (LMS) </a:t>
            </a:r>
          </a:p>
          <a:p>
            <a:pPr eaLnBrk="1" hangingPunct="1">
              <a:buClr>
                <a:srgbClr val="3A8456"/>
              </a:buClr>
            </a:pPr>
            <a:r>
              <a:rPr lang="en-US" altLang="en-US" sz="2000" smtClean="0">
                <a:cs typeface="Tahoma" panose="020B0604030504040204" pitchFamily="34" charset="0"/>
              </a:rPr>
              <a:t>The LMS system is used for the management of licenses, permits/certificates and compliance verification activities mandated by the </a:t>
            </a:r>
            <a:r>
              <a:rPr lang="en-US" altLang="en-US" sz="2000" i="1" smtClean="0">
                <a:cs typeface="Tahoma" panose="020B0604030504040204" pitchFamily="34" charset="0"/>
              </a:rPr>
              <a:t>Explosives Act</a:t>
            </a:r>
          </a:p>
          <a:p>
            <a:endParaRPr lang="en-CA" altLang="en-US" smtClean="0"/>
          </a:p>
        </p:txBody>
      </p:sp>
      <p:sp>
        <p:nvSpPr>
          <p:cNvPr id="8196" name="Slide Number Placeholder 3"/>
          <p:cNvSpPr>
            <a:spLocks noGrp="1"/>
          </p:cNvSpPr>
          <p:nvPr>
            <p:ph type="sldNum" sz="quarter" idx="4294967295"/>
          </p:nvPr>
        </p:nvSpPr>
        <p:spPr>
          <a:noFill/>
        </p:spPr>
        <p:txBody>
          <a:bodyPr/>
          <a:lstStyle>
            <a:lvl1pPr>
              <a:spcBef>
                <a:spcPct val="55000"/>
              </a:spcBef>
              <a:buClr>
                <a:srgbClr val="3F3F3F"/>
              </a:buClr>
              <a:buSzPct val="110000"/>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742950" indent="-285750">
              <a:spcBef>
                <a:spcPct val="35000"/>
              </a:spcBef>
              <a:buClr>
                <a:srgbClr val="285078"/>
              </a:buClr>
              <a:buChar char="•"/>
              <a:defRPr>
                <a:solidFill>
                  <a:schemeClr val="tx1"/>
                </a:solidFill>
                <a:latin typeface="Tahoma" panose="020B0604030504040204" pitchFamily="34" charset="0"/>
                <a:cs typeface="Arial" panose="020B0604020202020204" pitchFamily="34" charset="0"/>
              </a:defRPr>
            </a:lvl2pPr>
            <a:lvl3pPr marL="11430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3pPr>
            <a:lvl4pPr marL="16002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4pPr>
            <a:lvl5pPr marL="2057400" indent="-228600">
              <a:spcBef>
                <a:spcPct val="15000"/>
              </a:spcBef>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15000"/>
              </a:spcBef>
              <a:spcAft>
                <a:spcPct val="0"/>
              </a:spcAft>
              <a:buFont typeface="Wingdings" panose="05000000000000000000" pitchFamily="2" charset="2"/>
              <a:buChar char="§"/>
              <a:defRPr sz="16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fld id="{E7DFD59E-17C2-48B7-A13F-1AE5A3C05541}" type="slidenum">
              <a:rPr lang="en-CA" altLang="en-US" sz="1400" smtClean="0">
                <a:latin typeface="Arial" panose="020B0604020202020204" pitchFamily="34" charset="0"/>
              </a:rPr>
              <a:pPr>
                <a:spcBef>
                  <a:spcPct val="0"/>
                </a:spcBef>
                <a:buClrTx/>
                <a:buSzTx/>
                <a:buFontTx/>
                <a:buNone/>
              </a:pPr>
              <a:t>9</a:t>
            </a:fld>
            <a:endParaRPr lang="en-CA" altLang="en-US" sz="1400" smtClean="0">
              <a:latin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_template_NRCAN_A_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pres_template_NRCAN_A_e</Template>
  <TotalTime>1895</TotalTime>
  <Words>4454</Words>
  <Application>Microsoft Office PowerPoint</Application>
  <PresentationFormat>On-screen Show (4:3)</PresentationFormat>
  <Paragraphs>1019</Paragraphs>
  <Slides>89</Slides>
  <Notes>48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100" baseType="lpstr">
      <vt:lpstr>Arial</vt:lpstr>
      <vt:lpstr>Calibri</vt:lpstr>
      <vt:lpstr>Courier New</vt:lpstr>
      <vt:lpstr>Myriad Pro</vt:lpstr>
      <vt:lpstr>Symbol</vt:lpstr>
      <vt:lpstr>Tahoma</vt:lpstr>
      <vt:lpstr>Times</vt:lpstr>
      <vt:lpstr>Times New Roman</vt:lpstr>
      <vt:lpstr>Wingdings</vt:lpstr>
      <vt:lpstr>pres_template_NRCAN_A_e</vt:lpstr>
      <vt:lpstr>Chart</vt:lpstr>
      <vt:lpstr>Explosives Safety &amp; Security Branch (ESSB)   General Update </vt:lpstr>
      <vt:lpstr>Agenda</vt:lpstr>
      <vt:lpstr>Organization Charts /  On-going Initiatives</vt:lpstr>
      <vt:lpstr>ESSB Organizational Chart</vt:lpstr>
      <vt:lpstr>ERD Organizational Chart</vt:lpstr>
      <vt:lpstr>ERD Personnel</vt:lpstr>
      <vt:lpstr>New Licence Management System –  Current Status </vt:lpstr>
      <vt:lpstr>eLMS</vt:lpstr>
      <vt:lpstr>Single Window Initiative – Explosives</vt:lpstr>
      <vt:lpstr>Licence Management System (LMS)</vt:lpstr>
      <vt:lpstr> New Electronic Licence Management System (eLMS) </vt:lpstr>
      <vt:lpstr>eLMS/SWI Release Schedule</vt:lpstr>
      <vt:lpstr>eLMS Release Schedule</vt:lpstr>
      <vt:lpstr>eLMS Enrollment Process</vt:lpstr>
      <vt:lpstr>eLMS  Sample Screen Shots</vt:lpstr>
      <vt:lpstr>NRCan eServices Sign-In Page</vt:lpstr>
      <vt:lpstr>Initial eServices Sign-In Continued</vt:lpstr>
      <vt:lpstr>Initial eServices Sign-In Continued</vt:lpstr>
      <vt:lpstr>Initial eServices Sign-In Continued</vt:lpstr>
      <vt:lpstr>Initial eServices Sign-In Continued</vt:lpstr>
      <vt:lpstr>Explosives Services – Option Page</vt:lpstr>
      <vt:lpstr>Authorized Products Search</vt:lpstr>
      <vt:lpstr>Authorized Products Search</vt:lpstr>
      <vt:lpstr>Authorized Products Search</vt:lpstr>
      <vt:lpstr>Explosives Services – Option Page</vt:lpstr>
      <vt:lpstr>Enrol a Company</vt:lpstr>
      <vt:lpstr>Enrol a Company</vt:lpstr>
      <vt:lpstr>Enrol a Company</vt:lpstr>
      <vt:lpstr>Enrol a Company</vt:lpstr>
      <vt:lpstr>Enrol as an Individual</vt:lpstr>
      <vt:lpstr>Enrolment Activation</vt:lpstr>
      <vt:lpstr>Enrolment Activation</vt:lpstr>
      <vt:lpstr>Enrolment Activation</vt:lpstr>
      <vt:lpstr>Enrolment Activation</vt:lpstr>
      <vt:lpstr>Explosives Services Home Page</vt:lpstr>
      <vt:lpstr>My Companies Page</vt:lpstr>
      <vt:lpstr>Home Page</vt:lpstr>
      <vt:lpstr>My Companies Licence, Permit or Certificate</vt:lpstr>
      <vt:lpstr>My Companies Licence, Permit or Certificate - Application</vt:lpstr>
      <vt:lpstr>My Personal Licences, Permits and Certificates</vt:lpstr>
      <vt:lpstr>My Personal Licences, Permits and Certificates - Application</vt:lpstr>
      <vt:lpstr>Screening</vt:lpstr>
      <vt:lpstr>PowerPoint Presentation</vt:lpstr>
      <vt:lpstr>Explosives Regulations (ER) – Amendment 2 </vt:lpstr>
      <vt:lpstr>Port Surveys </vt:lpstr>
      <vt:lpstr>U.S. – Canada Regulatory Cooperation Council Regulatory Partnership</vt:lpstr>
      <vt:lpstr>Budget 2017</vt:lpstr>
      <vt:lpstr>Explosives Regulations (ER) – Amendment 3 </vt:lpstr>
      <vt:lpstr>Part 20 – List of Restricted Components </vt:lpstr>
      <vt:lpstr>Restricted Components List Review </vt:lpstr>
      <vt:lpstr>Proposed List of Regulated Chemicals</vt:lpstr>
      <vt:lpstr>Amendment 3   Process and Timeline</vt:lpstr>
      <vt:lpstr>RC - Future Initiatives</vt:lpstr>
      <vt:lpstr>General Update</vt:lpstr>
      <vt:lpstr>ERD Statistics Activity / Licences</vt:lpstr>
      <vt:lpstr>ERD Statistics Inspections</vt:lpstr>
      <vt:lpstr>ERD Statistics Inspection Ratings</vt:lpstr>
      <vt:lpstr>Inspection Deficiencies</vt:lpstr>
      <vt:lpstr>ERD Statistics Accident and Incidents</vt:lpstr>
      <vt:lpstr>Reported Accidents / Incidents</vt:lpstr>
      <vt:lpstr>Standards and Guidelines</vt:lpstr>
      <vt:lpstr>Bulk Guidelines Update</vt:lpstr>
      <vt:lpstr>Bulk Guidelines Update</vt:lpstr>
      <vt:lpstr>Bulk Guidelines Update</vt:lpstr>
      <vt:lpstr>Compatibility Guidelines</vt:lpstr>
      <vt:lpstr>CEAEC - List of Items</vt:lpstr>
      <vt:lpstr>CAN/BNQ Quantity Distance Std</vt:lpstr>
      <vt:lpstr>CAN/BNQ Quantity Distance Std</vt:lpstr>
      <vt:lpstr>Responses to CEAEC Questions</vt:lpstr>
      <vt:lpstr>CAN/BNQ Quantity Distance Std</vt:lpstr>
      <vt:lpstr>Responses to CEAEC Questions</vt:lpstr>
      <vt:lpstr>Responses to CEAEC Questions</vt:lpstr>
      <vt:lpstr>Responses to CEAEC Questions</vt:lpstr>
      <vt:lpstr>Responses to CEAEC Questions</vt:lpstr>
      <vt:lpstr>CAN/BNQ Magazine Std</vt:lpstr>
      <vt:lpstr>Part 5 – Manufacturing Licences</vt:lpstr>
      <vt:lpstr>Part 5 – Manufacturing Licences</vt:lpstr>
      <vt:lpstr>Part 5 – Manufacturing Licences</vt:lpstr>
      <vt:lpstr>…Part 5 </vt:lpstr>
      <vt:lpstr>Part 6 – Magazine Licences</vt:lpstr>
      <vt:lpstr>Part 6 – Magazine Licences</vt:lpstr>
      <vt:lpstr>Part 9 – Transport</vt:lpstr>
      <vt:lpstr>Part 11 – Industrial Explosives</vt:lpstr>
      <vt:lpstr>Part 11 – Industrial Explosives</vt:lpstr>
      <vt:lpstr>Part 11 – Industrial Explosives</vt:lpstr>
      <vt:lpstr>Rating/Scoring Criteria</vt:lpstr>
      <vt:lpstr>Part 19 – User Fees</vt:lpstr>
      <vt:lpstr>Contamination</vt:lpstr>
      <vt:lpstr>Explosives Safety and Security Branch (ESSB) Explosives Regulatory Division (ERD)</vt:lpstr>
    </vt:vector>
  </TitlesOfParts>
  <Company>NRCan / RNCan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Problem with TNT Equivalency</dc:title>
  <dc:creator>Von Rosen, Bert</dc:creator>
  <cp:lastModifiedBy>Al C Loan</cp:lastModifiedBy>
  <cp:revision>87</cp:revision>
  <cp:lastPrinted>2017-11-14T13:06:30Z</cp:lastPrinted>
  <dcterms:created xsi:type="dcterms:W3CDTF">2017-05-30T18:23:39Z</dcterms:created>
  <dcterms:modified xsi:type="dcterms:W3CDTF">2017-11-16T15:11:25Z</dcterms:modified>
</cp:coreProperties>
</file>