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4070" r:id="rId1"/>
  </p:sldMasterIdLst>
  <p:notesMasterIdLst>
    <p:notesMasterId r:id="rId18"/>
  </p:notesMasterIdLst>
  <p:handoutMasterIdLst>
    <p:handoutMasterId r:id="rId19"/>
  </p:handoutMasterIdLst>
  <p:sldIdLst>
    <p:sldId id="332" r:id="rId2"/>
    <p:sldId id="334" r:id="rId3"/>
    <p:sldId id="345" r:id="rId4"/>
    <p:sldId id="341" r:id="rId5"/>
    <p:sldId id="340" r:id="rId6"/>
    <p:sldId id="342" r:id="rId7"/>
    <p:sldId id="343" r:id="rId8"/>
    <p:sldId id="346" r:id="rId9"/>
    <p:sldId id="335" r:id="rId10"/>
    <p:sldId id="338" r:id="rId11"/>
    <p:sldId id="337" r:id="rId12"/>
    <p:sldId id="336" r:id="rId13"/>
    <p:sldId id="347" r:id="rId14"/>
    <p:sldId id="339" r:id="rId15"/>
    <p:sldId id="348" r:id="rId16"/>
    <p:sldId id="344" r:id="rId17"/>
  </p:sldIdLst>
  <p:sldSz cx="9144000" cy="6858000" type="screen4x3"/>
  <p:notesSz cx="7010400" cy="9236075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38" kern="1200">
        <a:solidFill>
          <a:srgbClr val="000000"/>
        </a:solidFill>
        <a:latin typeface="Verdana" panose="020B0604030504040204" pitchFamily="34" charset="0"/>
        <a:ea typeface="ヒラギノ角ゴ Pro W3" pitchFamily="1" charset="-128"/>
        <a:cs typeface="+mn-cs"/>
      </a:defRPr>
    </a:lvl1pPr>
    <a:lvl2pPr marL="308571" indent="-22821" algn="l" rtl="0" eaLnBrk="0" fontAlgn="base" hangingPunct="0">
      <a:spcBef>
        <a:spcPct val="0"/>
      </a:spcBef>
      <a:spcAft>
        <a:spcPct val="0"/>
      </a:spcAft>
      <a:defRPr sz="938" kern="1200">
        <a:solidFill>
          <a:srgbClr val="000000"/>
        </a:solidFill>
        <a:latin typeface="Verdana" panose="020B0604030504040204" pitchFamily="34" charset="0"/>
        <a:ea typeface="ヒラギノ角ゴ Pro W3" pitchFamily="1" charset="-128"/>
        <a:cs typeface="+mn-cs"/>
      </a:defRPr>
    </a:lvl2pPr>
    <a:lvl3pPr marL="618133" indent="-46633" algn="l" rtl="0" eaLnBrk="0" fontAlgn="base" hangingPunct="0">
      <a:spcBef>
        <a:spcPct val="0"/>
      </a:spcBef>
      <a:spcAft>
        <a:spcPct val="0"/>
      </a:spcAft>
      <a:defRPr sz="938" kern="1200">
        <a:solidFill>
          <a:srgbClr val="000000"/>
        </a:solidFill>
        <a:latin typeface="Verdana" panose="020B0604030504040204" pitchFamily="34" charset="0"/>
        <a:ea typeface="ヒラギノ角ゴ Pro W3" pitchFamily="1" charset="-128"/>
        <a:cs typeface="+mn-cs"/>
      </a:defRPr>
    </a:lvl3pPr>
    <a:lvl4pPr marL="927696" indent="-70446" algn="l" rtl="0" eaLnBrk="0" fontAlgn="base" hangingPunct="0">
      <a:spcBef>
        <a:spcPct val="0"/>
      </a:spcBef>
      <a:spcAft>
        <a:spcPct val="0"/>
      </a:spcAft>
      <a:defRPr sz="938" kern="1200">
        <a:solidFill>
          <a:srgbClr val="000000"/>
        </a:solidFill>
        <a:latin typeface="Verdana" panose="020B0604030504040204" pitchFamily="34" charset="0"/>
        <a:ea typeface="ヒラギノ角ゴ Pro W3" pitchFamily="1" charset="-128"/>
        <a:cs typeface="+mn-cs"/>
      </a:defRPr>
    </a:lvl4pPr>
    <a:lvl5pPr marL="1237258" indent="-94258" algn="l" rtl="0" eaLnBrk="0" fontAlgn="base" hangingPunct="0">
      <a:spcBef>
        <a:spcPct val="0"/>
      </a:spcBef>
      <a:spcAft>
        <a:spcPct val="0"/>
      </a:spcAft>
      <a:defRPr sz="938" kern="1200">
        <a:solidFill>
          <a:srgbClr val="000000"/>
        </a:solidFill>
        <a:latin typeface="Verdana" panose="020B0604030504040204" pitchFamily="34" charset="0"/>
        <a:ea typeface="ヒラギノ角ゴ Pro W3" pitchFamily="1" charset="-128"/>
        <a:cs typeface="+mn-cs"/>
      </a:defRPr>
    </a:lvl5pPr>
    <a:lvl6pPr marL="1428750" algn="l" defTabSz="571500" rtl="0" eaLnBrk="1" latinLnBrk="0" hangingPunct="1">
      <a:defRPr sz="938" kern="1200">
        <a:solidFill>
          <a:srgbClr val="000000"/>
        </a:solidFill>
        <a:latin typeface="Verdana" panose="020B0604030504040204" pitchFamily="34" charset="0"/>
        <a:ea typeface="ヒラギノ角ゴ Pro W3" pitchFamily="1" charset="-128"/>
        <a:cs typeface="+mn-cs"/>
      </a:defRPr>
    </a:lvl6pPr>
    <a:lvl7pPr marL="1714500" algn="l" defTabSz="571500" rtl="0" eaLnBrk="1" latinLnBrk="0" hangingPunct="1">
      <a:defRPr sz="938" kern="1200">
        <a:solidFill>
          <a:srgbClr val="000000"/>
        </a:solidFill>
        <a:latin typeface="Verdana" panose="020B0604030504040204" pitchFamily="34" charset="0"/>
        <a:ea typeface="ヒラギノ角ゴ Pro W3" pitchFamily="1" charset="-128"/>
        <a:cs typeface="+mn-cs"/>
      </a:defRPr>
    </a:lvl7pPr>
    <a:lvl8pPr marL="2000250" algn="l" defTabSz="571500" rtl="0" eaLnBrk="1" latinLnBrk="0" hangingPunct="1">
      <a:defRPr sz="938" kern="1200">
        <a:solidFill>
          <a:srgbClr val="000000"/>
        </a:solidFill>
        <a:latin typeface="Verdana" panose="020B0604030504040204" pitchFamily="34" charset="0"/>
        <a:ea typeface="ヒラギノ角ゴ Pro W3" pitchFamily="1" charset="-128"/>
        <a:cs typeface="+mn-cs"/>
      </a:defRPr>
    </a:lvl8pPr>
    <a:lvl9pPr marL="2286000" algn="l" defTabSz="571500" rtl="0" eaLnBrk="1" latinLnBrk="0" hangingPunct="1">
      <a:defRPr sz="938" kern="1200">
        <a:solidFill>
          <a:srgbClr val="000000"/>
        </a:solidFill>
        <a:latin typeface="Verdana" panose="020B0604030504040204" pitchFamily="34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872" userDrawn="1">
          <p15:clr>
            <a:srgbClr val="A4A3A4"/>
          </p15:clr>
        </p15:guide>
        <p15:guide id="4" pos="2160" userDrawn="1">
          <p15:clr>
            <a:srgbClr val="A4A3A4"/>
          </p15:clr>
        </p15:guide>
        <p15:guide id="5" pos="3600" userDrawn="1">
          <p15:clr>
            <a:srgbClr val="A4A3A4"/>
          </p15:clr>
        </p15:guide>
        <p15:guide id="6" pos="3888" userDrawn="1">
          <p15:clr>
            <a:srgbClr val="A4A3A4"/>
          </p15:clr>
        </p15:guide>
        <p15:guide id="7" orient="horz" pos="39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77"/>
    <a:srgbClr val="00A3E0"/>
    <a:srgbClr val="000000"/>
    <a:srgbClr val="002676"/>
    <a:srgbClr val="595A59"/>
    <a:srgbClr val="EF7521"/>
    <a:srgbClr val="AAAD00"/>
    <a:srgbClr val="00ADBB"/>
    <a:srgbClr val="00A0DF"/>
    <a:srgbClr val="002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37" autoAdjust="0"/>
    <p:restoredTop sz="95143" autoAdjust="0"/>
  </p:normalViewPr>
  <p:slideViewPr>
    <p:cSldViewPr snapToGrid="0">
      <p:cViewPr varScale="1">
        <p:scale>
          <a:sx n="85" d="100"/>
          <a:sy n="85" d="100"/>
        </p:scale>
        <p:origin x="1002" y="90"/>
      </p:cViewPr>
      <p:guideLst>
        <p:guide orient="horz" pos="2160"/>
        <p:guide pos="2880"/>
        <p:guide pos="1872"/>
        <p:guide pos="2160"/>
        <p:guide pos="3600"/>
        <p:guide pos="3888"/>
        <p:guide orient="horz" pos="39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3990" y="-9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7"/>
            <a:ext cx="3052685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0" tIns="45380" rIns="90760" bIns="4538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rgbClr val="626366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7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494" y="7"/>
            <a:ext cx="3055079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0" tIns="45380" rIns="90760" bIns="4538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rgbClr val="626366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7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92728"/>
            <a:ext cx="3052685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0" tIns="45380" rIns="90760" bIns="4538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rgbClr val="626366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7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494" y="8792728"/>
            <a:ext cx="3055079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0" tIns="45380" rIns="90760" bIns="4538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 smtClean="0">
                <a:solidFill>
                  <a:srgbClr val="626366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AEE45C7-F9D2-4743-B7AC-92C5D3FEB9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05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038319" cy="4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37" tIns="46168" rIns="92337" bIns="46168" numCol="1" anchor="t" anchorCtr="0" compatLnSpc="1">
            <a:prstTxWarp prst="textNoShape">
              <a:avLst/>
            </a:prstTxWarp>
          </a:bodyPr>
          <a:lstStyle>
            <a:lvl1pPr defTabSz="923341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83" y="3"/>
            <a:ext cx="3038319" cy="4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37" tIns="46168" rIns="92337" bIns="46168" numCol="1" anchor="t" anchorCtr="0" compatLnSpc="1">
            <a:prstTxWarp prst="textNoShape">
              <a:avLst/>
            </a:prstTxWarp>
          </a:bodyPr>
          <a:lstStyle>
            <a:lvl1pPr algn="r" defTabSz="923341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962" y="4387936"/>
            <a:ext cx="5140483" cy="41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37" tIns="46168" rIns="92337" bIns="461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773876"/>
            <a:ext cx="3038319" cy="4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37" tIns="46168" rIns="92337" bIns="46168" numCol="1" anchor="b" anchorCtr="0" compatLnSpc="1">
            <a:prstTxWarp prst="textNoShape">
              <a:avLst/>
            </a:prstTxWarp>
          </a:bodyPr>
          <a:lstStyle>
            <a:lvl1pPr defTabSz="923341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83" y="8773876"/>
            <a:ext cx="3038319" cy="4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37" tIns="46168" rIns="92337" bIns="46168" numCol="1" anchor="b" anchorCtr="0" compatLnSpc="1">
            <a:prstTxWarp prst="textNoShape">
              <a:avLst/>
            </a:prstTxWarp>
          </a:bodyPr>
          <a:lstStyle>
            <a:lvl1pPr algn="r" defTabSz="923166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3A9044F-B3F5-4610-9B65-34BA498CB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07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13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1pPr>
    <a:lvl2pPr marL="308571" algn="l" rtl="0" eaLnBrk="0" fontAlgn="base" hangingPunct="0">
      <a:spcBef>
        <a:spcPct val="30000"/>
      </a:spcBef>
      <a:spcAft>
        <a:spcPct val="0"/>
      </a:spcAft>
      <a:defRPr sz="813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2pPr>
    <a:lvl3pPr marL="618133" algn="l" rtl="0" eaLnBrk="0" fontAlgn="base" hangingPunct="0">
      <a:spcBef>
        <a:spcPct val="30000"/>
      </a:spcBef>
      <a:spcAft>
        <a:spcPct val="0"/>
      </a:spcAft>
      <a:defRPr sz="813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3pPr>
    <a:lvl4pPr marL="927696" algn="l" rtl="0" eaLnBrk="0" fontAlgn="base" hangingPunct="0">
      <a:spcBef>
        <a:spcPct val="30000"/>
      </a:spcBef>
      <a:spcAft>
        <a:spcPct val="0"/>
      </a:spcAft>
      <a:defRPr sz="813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4pPr>
    <a:lvl5pPr marL="1237258" algn="l" rtl="0" eaLnBrk="0" fontAlgn="base" hangingPunct="0">
      <a:spcBef>
        <a:spcPct val="30000"/>
      </a:spcBef>
      <a:spcAft>
        <a:spcPct val="0"/>
      </a:spcAft>
      <a:defRPr sz="813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5pPr>
    <a:lvl6pPr marL="1547765" algn="l" defTabSz="619106" rtl="0" eaLnBrk="1" latinLnBrk="0" hangingPunct="1">
      <a:defRPr sz="813" kern="1200">
        <a:solidFill>
          <a:schemeClr val="tx1"/>
        </a:solidFill>
        <a:latin typeface="+mn-lt"/>
        <a:ea typeface="+mn-ea"/>
        <a:cs typeface="+mn-cs"/>
      </a:defRPr>
    </a:lvl6pPr>
    <a:lvl7pPr marL="1857318" algn="l" defTabSz="619106" rtl="0" eaLnBrk="1" latinLnBrk="0" hangingPunct="1">
      <a:defRPr sz="813" kern="1200">
        <a:solidFill>
          <a:schemeClr val="tx1"/>
        </a:solidFill>
        <a:latin typeface="+mn-lt"/>
        <a:ea typeface="+mn-ea"/>
        <a:cs typeface="+mn-cs"/>
      </a:defRPr>
    </a:lvl7pPr>
    <a:lvl8pPr marL="2166871" algn="l" defTabSz="619106" rtl="0" eaLnBrk="1" latinLnBrk="0" hangingPunct="1">
      <a:defRPr sz="813" kern="1200">
        <a:solidFill>
          <a:schemeClr val="tx1"/>
        </a:solidFill>
        <a:latin typeface="+mn-lt"/>
        <a:ea typeface="+mn-ea"/>
        <a:cs typeface="+mn-cs"/>
      </a:defRPr>
    </a:lvl8pPr>
    <a:lvl9pPr marL="2476424" algn="l" defTabSz="619106" rtl="0" eaLnBrk="1" latinLnBrk="0" hangingPunct="1">
      <a:defRPr sz="8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6"/>
          <a:stretch/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89453"/>
            <a:ext cx="7772400" cy="17018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6858000" cy="1133654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61" y="435671"/>
            <a:ext cx="1579839" cy="14333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83" y="5257800"/>
            <a:ext cx="1306531" cy="927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5257800"/>
            <a:ext cx="2286000" cy="656376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3" orient="horz" pos="38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-Commercial">
    <p:bg>
      <p:bgPr>
        <a:solidFill>
          <a:srgbClr val="002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828800"/>
          </a:xfrm>
        </p:spPr>
        <p:txBody>
          <a:bodyPr lIns="0" tIns="0" rIns="0" bIns="0"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62" y="5553074"/>
            <a:ext cx="907937" cy="82375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85801" y="636615"/>
            <a:ext cx="838200" cy="120583"/>
          </a:xfrm>
          <a:prstGeom prst="rect">
            <a:avLst/>
          </a:prstGeom>
          <a:solidFill>
            <a:srgbClr val="00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--Commer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5911"/>
            <a:ext cx="7772400" cy="395289"/>
          </a:xfr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rgbClr val="00267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07995" y="1611601"/>
            <a:ext cx="821320" cy="97088"/>
          </a:xfrm>
          <a:prstGeom prst="rect">
            <a:avLst/>
          </a:prstGeom>
          <a:solidFill>
            <a:srgbClr val="00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5800" y="6138204"/>
            <a:ext cx="4419600" cy="381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rgbClr val="00267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85800" y="6062004"/>
            <a:ext cx="500400" cy="64800"/>
          </a:xfrm>
          <a:prstGeom prst="rect">
            <a:avLst/>
          </a:prstGeom>
          <a:solidFill>
            <a:srgbClr val="00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62" y="5553074"/>
            <a:ext cx="907937" cy="82375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85800" y="2262222"/>
            <a:ext cx="7772400" cy="3321267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>
                <a:solidFill>
                  <a:srgbClr val="595A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20" y="533400"/>
            <a:ext cx="880639" cy="94668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200400" y="6105666"/>
            <a:ext cx="2743200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71A142-D9E3-4483-85FA-4B0C1965757C}" type="slidenum">
              <a:rPr lang="en-US" smtClean="0">
                <a:solidFill>
                  <a:srgbClr val="002676"/>
                </a:solidFill>
                <a:latin typeface="+mn-lt"/>
              </a:rPr>
              <a:t>‹#›</a:t>
            </a:fld>
            <a:endParaRPr lang="en-US" dirty="0">
              <a:solidFill>
                <a:srgbClr val="002676"/>
              </a:solidFill>
              <a:latin typeface="+mn-lt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-Private Client">
    <p:bg>
      <p:bgPr>
        <a:solidFill>
          <a:srgbClr val="002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828800"/>
          </a:xfrm>
        </p:spPr>
        <p:txBody>
          <a:bodyPr lIns="0" tIns="0" rIns="0" bIns="0"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62" y="5553074"/>
            <a:ext cx="907937" cy="8237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85801" y="636615"/>
            <a:ext cx="838206" cy="120584"/>
          </a:xfrm>
          <a:prstGeom prst="rect">
            <a:avLst/>
          </a:prstGeom>
          <a:solidFill>
            <a:srgbClr val="AA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--Privat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5800" y="6138204"/>
            <a:ext cx="4419600" cy="381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rgbClr val="00267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85800" y="6062004"/>
            <a:ext cx="500400" cy="64800"/>
          </a:xfrm>
          <a:prstGeom prst="rect">
            <a:avLst/>
          </a:prstGeom>
          <a:solidFill>
            <a:srgbClr val="AA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62" y="5553074"/>
            <a:ext cx="907936" cy="8237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825911"/>
            <a:ext cx="7772400" cy="395289"/>
          </a:xfr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rgbClr val="00267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07995" y="1611601"/>
            <a:ext cx="821320" cy="97088"/>
          </a:xfrm>
          <a:prstGeom prst="rect">
            <a:avLst/>
          </a:prstGeom>
          <a:solidFill>
            <a:srgbClr val="AA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85800" y="2262222"/>
            <a:ext cx="7772400" cy="3321267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>
                <a:solidFill>
                  <a:srgbClr val="595A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20" y="533401"/>
            <a:ext cx="880639" cy="94668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200400" y="6105666"/>
            <a:ext cx="2743200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71A142-D9E3-4483-85FA-4B0C1965757C}" type="slidenum">
              <a:rPr lang="en-US" smtClean="0">
                <a:solidFill>
                  <a:srgbClr val="002676"/>
                </a:solidFill>
                <a:latin typeface="+mn-lt"/>
              </a:rPr>
              <a:t>‹#›</a:t>
            </a:fld>
            <a:endParaRPr lang="en-US" dirty="0">
              <a:solidFill>
                <a:srgbClr val="002676"/>
              </a:solidFill>
              <a:latin typeface="+mn-lt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-Group Benefits">
    <p:bg>
      <p:bgPr>
        <a:solidFill>
          <a:srgbClr val="002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828800"/>
          </a:xfrm>
        </p:spPr>
        <p:txBody>
          <a:bodyPr lIns="0" tIns="0" rIns="0" bIns="0"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62" y="5553074"/>
            <a:ext cx="907936" cy="8237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85800" y="636614"/>
            <a:ext cx="838213" cy="120585"/>
          </a:xfrm>
          <a:prstGeom prst="rect">
            <a:avLst/>
          </a:prstGeom>
          <a:solidFill>
            <a:srgbClr val="EF7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--Group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5800" y="6138204"/>
            <a:ext cx="4419600" cy="381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rgbClr val="00267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85800" y="6062004"/>
            <a:ext cx="500400" cy="64800"/>
          </a:xfrm>
          <a:prstGeom prst="rect">
            <a:avLst/>
          </a:prstGeom>
          <a:solidFill>
            <a:srgbClr val="EF7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62" y="5553074"/>
            <a:ext cx="907936" cy="82374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825911"/>
            <a:ext cx="7772400" cy="395289"/>
          </a:xfr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rgbClr val="00267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07995" y="1611601"/>
            <a:ext cx="821320" cy="97088"/>
          </a:xfrm>
          <a:prstGeom prst="rect">
            <a:avLst/>
          </a:prstGeom>
          <a:solidFill>
            <a:srgbClr val="EF7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85800" y="2262222"/>
            <a:ext cx="7772400" cy="3376578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>
                <a:solidFill>
                  <a:srgbClr val="595A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20" y="533401"/>
            <a:ext cx="880639" cy="94668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200400" y="6105666"/>
            <a:ext cx="2743200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71A142-D9E3-4483-85FA-4B0C1965757C}" type="slidenum">
              <a:rPr lang="en-US" smtClean="0">
                <a:solidFill>
                  <a:srgbClr val="002676"/>
                </a:solidFill>
                <a:latin typeface="+mn-lt"/>
              </a:rPr>
              <a:t>‹#›</a:t>
            </a:fld>
            <a:endParaRPr lang="en-US" dirty="0">
              <a:solidFill>
                <a:srgbClr val="002676"/>
              </a:solidFill>
              <a:latin typeface="+mn-lt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6"/>
          <a:stretch/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6858000" cy="828854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4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61" y="152820"/>
            <a:ext cx="1579839" cy="14333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83" y="5257800"/>
            <a:ext cx="1306531" cy="927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5257800"/>
            <a:ext cx="2286000" cy="656376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3" orient="horz" pos="388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62" y="5553074"/>
            <a:ext cx="907937" cy="823751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47711"/>
            <a:ext cx="7772400" cy="928689"/>
          </a:xfrm>
        </p:spPr>
        <p:txBody>
          <a:bodyPr lIns="0" tIns="0" rIns="0" bIns="0" anchor="t"/>
          <a:lstStyle>
            <a:lvl1pPr>
              <a:defRPr b="1">
                <a:solidFill>
                  <a:srgbClr val="00267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3657601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200">
                <a:solidFill>
                  <a:srgbClr val="00A0D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85800" y="609600"/>
            <a:ext cx="756000" cy="111600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5800" y="1867721"/>
            <a:ext cx="568800" cy="82800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62" y="5553074"/>
            <a:ext cx="907937" cy="823751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-General">
    <p:bg>
      <p:bgPr>
        <a:solidFill>
          <a:srgbClr val="002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828800"/>
          </a:xfrm>
        </p:spPr>
        <p:txBody>
          <a:bodyPr lIns="0" tIns="0" rIns="0" bIns="0"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62" y="5553074"/>
            <a:ext cx="907938" cy="82375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85800" y="636616"/>
            <a:ext cx="838200" cy="120583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pos="532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--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47711"/>
            <a:ext cx="7772400" cy="928689"/>
          </a:xfrm>
        </p:spPr>
        <p:txBody>
          <a:bodyPr lIns="0" tIns="0" rIns="0" bIns="0" anchor="t">
            <a:normAutofit/>
          </a:bodyPr>
          <a:lstStyle>
            <a:lvl1pPr>
              <a:defRPr sz="4000" b="1">
                <a:solidFill>
                  <a:srgbClr val="00267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3657601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200">
                <a:solidFill>
                  <a:srgbClr val="00A0D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85800" y="609600"/>
            <a:ext cx="756000" cy="111600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5800" y="1867721"/>
            <a:ext cx="568800" cy="82800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5800" y="6138204"/>
            <a:ext cx="4419600" cy="381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rgbClr val="00267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85800" y="6062004"/>
            <a:ext cx="500400" cy="64800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62" y="5553074"/>
            <a:ext cx="907937" cy="82375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200400" y="6105666"/>
            <a:ext cx="2743200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71A142-D9E3-4483-85FA-4B0C1965757C}" type="slidenum">
              <a:rPr lang="en-US" smtClean="0">
                <a:solidFill>
                  <a:srgbClr val="002676"/>
                </a:solidFill>
                <a:latin typeface="+mn-lt"/>
              </a:rPr>
              <a:t>‹#›</a:t>
            </a:fld>
            <a:endParaRPr lang="en-US" dirty="0">
              <a:solidFill>
                <a:srgbClr val="002676"/>
              </a:solidFill>
              <a:latin typeface="+mn-lt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pos="5328" userDrawn="1">
          <p15:clr>
            <a:srgbClr val="FBAE40"/>
          </p15:clr>
        </p15:guide>
        <p15:guide id="3" orient="horz" pos="39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--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47711"/>
            <a:ext cx="7772400" cy="928689"/>
          </a:xfrm>
        </p:spPr>
        <p:txBody>
          <a:bodyPr lIns="0" tIns="0" rIns="0" bIns="0" anchor="t">
            <a:normAutofit/>
          </a:bodyPr>
          <a:lstStyle>
            <a:lvl1pPr>
              <a:defRPr sz="4000" b="1">
                <a:solidFill>
                  <a:srgbClr val="00267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304801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200">
                <a:solidFill>
                  <a:srgbClr val="00A0D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85800" y="609600"/>
            <a:ext cx="756000" cy="111600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5800" y="1867721"/>
            <a:ext cx="568800" cy="82800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5800" y="6138204"/>
            <a:ext cx="4419600" cy="381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rgbClr val="00267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85800" y="6062004"/>
            <a:ext cx="500400" cy="64800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62" y="5553074"/>
            <a:ext cx="907937" cy="8237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85800" y="2362200"/>
            <a:ext cx="7772400" cy="3189000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>
                <a:solidFill>
                  <a:srgbClr val="595A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200400" y="6105666"/>
            <a:ext cx="2743200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71A142-D9E3-4483-85FA-4B0C1965757C}" type="slidenum">
              <a:rPr lang="en-US" smtClean="0">
                <a:solidFill>
                  <a:srgbClr val="002676"/>
                </a:solidFill>
                <a:latin typeface="+mn-lt"/>
              </a:rPr>
              <a:t>‹#›</a:t>
            </a:fld>
            <a:endParaRPr lang="en-US" dirty="0">
              <a:solidFill>
                <a:srgbClr val="002676"/>
              </a:solidFill>
              <a:latin typeface="+mn-lt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--Smal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747711"/>
            <a:ext cx="7772400" cy="395289"/>
          </a:xfr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rgbClr val="002676"/>
                </a:solidFill>
                <a:latin typeface="+mn-lt"/>
              </a:defRPr>
            </a:lvl1pPr>
          </a:lstStyle>
          <a:p>
            <a:r>
              <a:rPr lang="en-US" dirty="0"/>
              <a:t>Small Header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85800" y="609600"/>
            <a:ext cx="568800" cy="82800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5800" y="6138204"/>
            <a:ext cx="4419600" cy="381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rgbClr val="00267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85800" y="6062004"/>
            <a:ext cx="500400" cy="64800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62" y="5553074"/>
            <a:ext cx="907937" cy="8237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85800" y="1295400"/>
            <a:ext cx="7772400" cy="4255800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>
                <a:solidFill>
                  <a:srgbClr val="595A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00400" y="6105666"/>
            <a:ext cx="2743200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71A142-D9E3-4483-85FA-4B0C1965757C}" type="slidenum">
              <a:rPr lang="en-US" smtClean="0">
                <a:solidFill>
                  <a:srgbClr val="002676"/>
                </a:solidFill>
                <a:latin typeface="+mn-lt"/>
              </a:rPr>
              <a:t>‹#›</a:t>
            </a:fld>
            <a:endParaRPr lang="en-US" dirty="0">
              <a:solidFill>
                <a:srgbClr val="002676"/>
              </a:solidFill>
              <a:latin typeface="+mn-lt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--Smal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747711"/>
            <a:ext cx="7772400" cy="395289"/>
          </a:xfr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rgbClr val="002676"/>
                </a:solidFill>
                <a:latin typeface="+mn-lt"/>
              </a:defRPr>
            </a:lvl1pPr>
          </a:lstStyle>
          <a:p>
            <a:r>
              <a:rPr lang="en-US" dirty="0"/>
              <a:t>Small Header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85800" y="609600"/>
            <a:ext cx="568800" cy="82800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62" y="5553074"/>
            <a:ext cx="907937" cy="8237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85800" y="1295400"/>
            <a:ext cx="7772400" cy="4255800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>
                <a:solidFill>
                  <a:srgbClr val="595A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00400" y="6105666"/>
            <a:ext cx="2743200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71A142-D9E3-4483-85FA-4B0C1965757C}" type="slidenum">
              <a:rPr lang="en-US" smtClean="0">
                <a:solidFill>
                  <a:srgbClr val="002676"/>
                </a:solidFill>
                <a:latin typeface="+mn-lt"/>
              </a:rPr>
              <a:t>‹#›</a:t>
            </a:fld>
            <a:endParaRPr lang="en-US" dirty="0">
              <a:solidFill>
                <a:srgbClr val="00267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33554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--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47711"/>
            <a:ext cx="3657600" cy="395289"/>
          </a:xfrm>
        </p:spPr>
        <p:txBody>
          <a:bodyPr lIns="0" tIns="0" rIns="0" bIns="0" anchor="t">
            <a:noAutofit/>
          </a:bodyPr>
          <a:lstStyle>
            <a:lvl1pPr>
              <a:defRPr sz="2400" b="1">
                <a:solidFill>
                  <a:srgbClr val="00267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5800" y="6138204"/>
            <a:ext cx="4419600" cy="381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rgbClr val="00267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85800" y="6062004"/>
            <a:ext cx="500400" cy="64800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62" y="5553074"/>
            <a:ext cx="907937" cy="8237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85800" y="1295400"/>
            <a:ext cx="3657600" cy="4255800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>
                <a:solidFill>
                  <a:srgbClr val="595A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800600" y="1295400"/>
            <a:ext cx="3657600" cy="4255800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>
                <a:solidFill>
                  <a:srgbClr val="595A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00600" y="747711"/>
            <a:ext cx="3657600" cy="39529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267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0400" y="6105666"/>
            <a:ext cx="2743200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71A142-D9E3-4483-85FA-4B0C1965757C}" type="slidenum">
              <a:rPr lang="en-US" smtClean="0">
                <a:solidFill>
                  <a:srgbClr val="002676"/>
                </a:solidFill>
                <a:latin typeface="+mn-lt"/>
              </a:rPr>
              <a:t>‹#›</a:t>
            </a:fld>
            <a:endParaRPr lang="en-US" dirty="0">
              <a:solidFill>
                <a:srgbClr val="002676"/>
              </a:solidFill>
              <a:latin typeface="+mn-lt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  <p15:guide id="3" pos="2736" userDrawn="1">
          <p15:clr>
            <a:srgbClr val="FBAE40"/>
          </p15:clr>
        </p15:guide>
        <p15:guide id="4" pos="30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-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47711"/>
            <a:ext cx="7772400" cy="928689"/>
          </a:xfrm>
        </p:spPr>
        <p:txBody>
          <a:bodyPr lIns="0" tIns="0" rIns="0" bIns="0" anchor="t">
            <a:normAutofit/>
          </a:bodyPr>
          <a:lstStyle>
            <a:lvl1pPr>
              <a:defRPr sz="4000" b="1">
                <a:solidFill>
                  <a:srgbClr val="00267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304801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200">
                <a:solidFill>
                  <a:srgbClr val="00A0D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85800" y="609600"/>
            <a:ext cx="756000" cy="111600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5800" y="1867721"/>
            <a:ext cx="568800" cy="82800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5800" y="6138204"/>
            <a:ext cx="4419600" cy="381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rgbClr val="00267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85800" y="6062004"/>
            <a:ext cx="500400" cy="64800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62" y="5553074"/>
            <a:ext cx="907937" cy="82375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85800" y="2362200"/>
            <a:ext cx="7772400" cy="3189288"/>
          </a:xfrm>
        </p:spPr>
        <p:txBody>
          <a:bodyPr lIns="0" tIns="0" rIns="0" bIns="0">
            <a:normAutofit/>
          </a:bodyPr>
          <a:lstStyle>
            <a:lvl1pPr>
              <a:spcAft>
                <a:spcPts val="1200"/>
              </a:spcAft>
              <a:defRPr sz="1200">
                <a:solidFill>
                  <a:srgbClr val="595A59"/>
                </a:solidFill>
              </a:defRPr>
            </a:lvl1pPr>
            <a:lvl2pPr marL="1025525" indent="-304800">
              <a:spcBef>
                <a:spcPts val="0"/>
              </a:spcBef>
              <a:spcAft>
                <a:spcPts val="1200"/>
              </a:spcAft>
              <a:buFont typeface=".AppleSystemUIFont" charset="-120"/>
              <a:buChar char="—"/>
              <a:tabLst/>
              <a:defRPr sz="1200">
                <a:solidFill>
                  <a:srgbClr val="595A59"/>
                </a:solidFill>
              </a:defRPr>
            </a:lvl2pPr>
            <a:lvl3pPr marL="1644650" indent="-203200">
              <a:spcBef>
                <a:spcPts val="0"/>
              </a:spcBef>
              <a:spcAft>
                <a:spcPts val="1200"/>
              </a:spcAft>
              <a:tabLst/>
              <a:defRPr sz="1200">
                <a:solidFill>
                  <a:srgbClr val="595A59"/>
                </a:solidFill>
              </a:defRPr>
            </a:lvl3pPr>
            <a:lvl4pPr>
              <a:defRPr sz="1400">
                <a:solidFill>
                  <a:srgbClr val="595A59"/>
                </a:solidFill>
              </a:defRPr>
            </a:lvl4pPr>
            <a:lvl5pPr>
              <a:defRPr sz="1400">
                <a:solidFill>
                  <a:srgbClr val="595A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200400" y="6105666"/>
            <a:ext cx="2743200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71A142-D9E3-4483-85FA-4B0C1965757C}" type="slidenum">
              <a:rPr lang="en-US" smtClean="0">
                <a:solidFill>
                  <a:srgbClr val="002676"/>
                </a:solidFill>
                <a:latin typeface="+mn-lt"/>
              </a:rPr>
              <a:t>‹#›</a:t>
            </a:fld>
            <a:endParaRPr lang="en-US" dirty="0">
              <a:solidFill>
                <a:srgbClr val="002676"/>
              </a:solidFill>
              <a:latin typeface="+mn-lt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6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83" r:id="rId2"/>
    <p:sldLayoutId id="2147484073" r:id="rId3"/>
    <p:sldLayoutId id="2147484072" r:id="rId4"/>
    <p:sldLayoutId id="2147484082" r:id="rId5"/>
    <p:sldLayoutId id="2147484084" r:id="rId6"/>
    <p:sldLayoutId id="2147484095" r:id="rId7"/>
    <p:sldLayoutId id="2147484093" r:id="rId8"/>
    <p:sldLayoutId id="2147484085" r:id="rId9"/>
    <p:sldLayoutId id="2147484086" r:id="rId10"/>
    <p:sldLayoutId id="2147484089" r:id="rId11"/>
    <p:sldLayoutId id="2147484087" r:id="rId12"/>
    <p:sldLayoutId id="2147484090" r:id="rId13"/>
    <p:sldLayoutId id="2147484088" r:id="rId14"/>
    <p:sldLayoutId id="2147484091" r:id="rId15"/>
    <p:sldLayoutId id="2147484092" r:id="rId16"/>
    <p:sldLayoutId id="2147484094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CC498-234B-434F-800B-B9EED26CEF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sz="3200" dirty="0">
                <a:ea typeface="+mn-ea"/>
                <a:cs typeface="+mn-cs"/>
              </a:rPr>
              <a:t>2019 CEAEC Annual Meeting</a:t>
            </a:r>
            <a:br>
              <a:rPr lang="en-CA" sz="3200" dirty="0">
                <a:ea typeface="+mn-ea"/>
                <a:cs typeface="+mn-cs"/>
              </a:rPr>
            </a:br>
            <a:br>
              <a:rPr lang="en-CA" sz="3200" dirty="0">
                <a:ea typeface="+mn-ea"/>
                <a:cs typeface="+mn-cs"/>
              </a:rPr>
            </a:br>
            <a:r>
              <a:rPr lang="en-CA" sz="3200" dirty="0">
                <a:ea typeface="+mn-ea"/>
                <a:cs typeface="+mn-cs"/>
              </a:rPr>
              <a:t>Presented by: </a:t>
            </a:r>
            <a:br>
              <a:rPr lang="en-CA" sz="3200" dirty="0">
                <a:ea typeface="+mn-ea"/>
                <a:cs typeface="+mn-cs"/>
              </a:rPr>
            </a:br>
            <a:r>
              <a:rPr lang="en-CA" sz="3200" dirty="0">
                <a:ea typeface="+mn-ea"/>
                <a:cs typeface="+mn-cs"/>
              </a:rPr>
              <a:t>Bradley Kushnier, Commercial Insurance Broker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A8D5C-19CE-47F9-8CCA-6099B79314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CA" sz="4800" b="1" dirty="0">
                <a:ea typeface="+mj-ea"/>
                <a:cs typeface="+mj-cs"/>
              </a:rPr>
              <a:t>Insurance and Dangerous Goods</a:t>
            </a:r>
          </a:p>
        </p:txBody>
      </p:sp>
    </p:spTree>
    <p:extLst>
      <p:ext uri="{BB962C8B-B14F-4D97-AF65-F5344CB8AC3E}">
        <p14:creationId xmlns:p14="http://schemas.microsoft.com/office/powerpoint/2010/main" val="381801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F307-78C9-48BC-91EE-7F6563ED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Canadian Loss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E49D7-9F38-4E43-AB1A-AC807BEF3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Automobile loss costs rising as vehicles are more prone to damage and repair costs continue to rise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Floods and Water Damage – Number 1 source of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Wildfires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Increase in personal injury claims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Overall increase in cost of claims</a:t>
            </a:r>
          </a:p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C7569-80E0-4B95-9E4F-713758E66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Insurance and Dangerous Goods</a:t>
            </a:r>
          </a:p>
        </p:txBody>
      </p:sp>
    </p:spTree>
    <p:extLst>
      <p:ext uri="{BB962C8B-B14F-4D97-AF65-F5344CB8AC3E}">
        <p14:creationId xmlns:p14="http://schemas.microsoft.com/office/powerpoint/2010/main" val="156197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FC9F-EB4A-4E5A-B830-488FD02A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Insurers’ Profitability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A663E-2721-4C66-9564-CAD7F4FEE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199"/>
            <a:ext cx="4292600" cy="3657601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Average international property insurance rates have declined by 30% in the last 15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Insurers loss costs (plus expenses) are presently hovering at approximately 100% of gross written premiums up to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A0DF"/>
                </a:solidFill>
              </a:rPr>
              <a:t>2017 and 2</a:t>
            </a:r>
            <a:r>
              <a:rPr lang="en-CA" dirty="0"/>
              <a:t>018 have been 2</a:t>
            </a:r>
            <a:r>
              <a:rPr lang="en-CA" baseline="30000" dirty="0"/>
              <a:t>nd</a:t>
            </a:r>
            <a:r>
              <a:rPr lang="en-CA" dirty="0"/>
              <a:t> and 3</a:t>
            </a:r>
            <a:r>
              <a:rPr lang="en-CA" baseline="30000" dirty="0"/>
              <a:t>rd</a:t>
            </a:r>
            <a:r>
              <a:rPr lang="en-CA" dirty="0"/>
              <a:t> worst years ever </a:t>
            </a:r>
            <a:endParaRPr lang="en-CA" dirty="0">
              <a:solidFill>
                <a:srgbClr val="00A0D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Lloyds lost 3 billion pounds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US market lost 22 billion USD*</a:t>
            </a:r>
          </a:p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D2B32-A12F-4392-9538-AF6570BAF7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Insurance and Dangerous Goods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E1DF7B22-6CA0-435F-A579-3BAE1048BB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88" y="1387915"/>
            <a:ext cx="2731911" cy="2041085"/>
          </a:xfrm>
          <a:prstGeom prst="rect">
            <a:avLst/>
          </a:prstGeom>
        </p:spPr>
      </p:pic>
      <p:pic>
        <p:nvPicPr>
          <p:cNvPr id="6" name="picture">
            <a:extLst>
              <a:ext uri="{FF2B5EF4-FFF2-40B4-BE49-F238E27FC236}">
                <a16:creationId xmlns:a16="http://schemas.microsoft.com/office/drawing/2014/main" id="{2CC1E4F4-1432-4493-87D2-37C1EA571C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88" y="3553180"/>
            <a:ext cx="2731911" cy="20410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F020F3-E34C-4496-B60F-7B0910D96684}"/>
              </a:ext>
            </a:extLst>
          </p:cNvPr>
          <p:cNvSpPr txBox="1"/>
          <p:nvPr/>
        </p:nvSpPr>
        <p:spPr>
          <a:xfrm>
            <a:off x="6683022" y="1156690"/>
            <a:ext cx="2395207" cy="236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Global average property rate history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D5491-ACD7-48FA-97D4-737CDC712B70}"/>
              </a:ext>
            </a:extLst>
          </p:cNvPr>
          <p:cNvSpPr txBox="1"/>
          <p:nvPr/>
        </p:nvSpPr>
        <p:spPr>
          <a:xfrm>
            <a:off x="6107288" y="5638799"/>
            <a:ext cx="1571119" cy="525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Global historic insurance combined profitability ratios</a:t>
            </a:r>
          </a:p>
        </p:txBody>
      </p:sp>
    </p:spTree>
    <p:extLst>
      <p:ext uri="{BB962C8B-B14F-4D97-AF65-F5344CB8AC3E}">
        <p14:creationId xmlns:p14="http://schemas.microsoft.com/office/powerpoint/2010/main" val="14809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66F3-19DA-47AA-818E-8EB34284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96907-9C19-4821-BACA-1D18C351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Global insurance marketplace currently transitioning to a timeframe of firmer prices</a:t>
            </a:r>
          </a:p>
          <a:p>
            <a:pPr marL="800100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600" dirty="0"/>
              <a:t>No rate reductions; average insureds facing inflationary increase at a minimum</a:t>
            </a:r>
          </a:p>
          <a:p>
            <a:pPr marL="800100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600" dirty="0"/>
              <a:t>Insureds with loss experience or higher hazard operations facing more substantial rate increases</a:t>
            </a:r>
          </a:p>
          <a:p>
            <a:pPr marL="800100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600" dirty="0"/>
              <a:t>Rate increases not limited to Property insurance but is extending to all types of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900" dirty="0"/>
              <a:t>Insurers are providing more restrictive terms and conditions with a focus on reducing exposure to catastrophic losses due to floods, earthquakes, forest fires, and hurricanes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900" dirty="0"/>
              <a:t>Insurers are exiting certain classes of business that have performed poorly reducing the capacity in the marketplace</a:t>
            </a:r>
          </a:p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D7B76-0C6F-430D-9DBE-53904B8162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Insurance and Dangerous Goods</a:t>
            </a:r>
          </a:p>
        </p:txBody>
      </p:sp>
    </p:spTree>
    <p:extLst>
      <p:ext uri="{BB962C8B-B14F-4D97-AF65-F5344CB8AC3E}">
        <p14:creationId xmlns:p14="http://schemas.microsoft.com/office/powerpoint/2010/main" val="2255472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3BD46-EEE4-4A81-AB3F-50733CD3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Industry Specific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E47D7-E810-4092-98BD-7A88AC638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Business Ecosystem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Smaller companies have less negotiating power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Barrier to entry for new companies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Start early on your renewal!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Prepare for challenging negotiations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Risk of non-renewal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Insufficient capacity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Changes in limits and deductibles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C8D9F-0FCA-4F29-9ED1-FDACD064FE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Insurance and Dangerous Goods</a:t>
            </a:r>
          </a:p>
        </p:txBody>
      </p:sp>
    </p:spTree>
    <p:extLst>
      <p:ext uri="{BB962C8B-B14F-4D97-AF65-F5344CB8AC3E}">
        <p14:creationId xmlns:p14="http://schemas.microsoft.com/office/powerpoint/2010/main" val="57932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66F3-19DA-47AA-818E-8EB34284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Differentiate An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96907-9C19-4821-BACA-1D18C351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Educate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Underwriters are insurance experts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Brokers are often industry generalists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Humanize your business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Meet your insurers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Self-Police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Word spreads quickly on bad losses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Demonstrate How Serious You Are About Risk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Self-promotion is key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D7B76-0C6F-430D-9DBE-53904B8162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Insurance and Dangerous Goods</a:t>
            </a:r>
          </a:p>
        </p:txBody>
      </p:sp>
    </p:spTree>
    <p:extLst>
      <p:ext uri="{BB962C8B-B14F-4D97-AF65-F5344CB8AC3E}">
        <p14:creationId xmlns:p14="http://schemas.microsoft.com/office/powerpoint/2010/main" val="253594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5DD51B9A-BC2D-4ED8-8128-A79C7254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Do Insurers See?</a:t>
            </a:r>
          </a:p>
        </p:txBody>
      </p:sp>
      <p:pic>
        <p:nvPicPr>
          <p:cNvPr id="6" name="Picture 4" descr="Image result for BEM explosion">
            <a:extLst>
              <a:ext uri="{FF2B5EF4-FFF2-40B4-BE49-F238E27FC236}">
                <a16:creationId xmlns:a16="http://schemas.microsoft.com/office/drawing/2014/main" id="{A9A5465E-CE4D-4F42-AEC9-E1B8AF4E58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88532"/>
            <a:ext cx="7829550" cy="423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BA761B8-72D8-469E-BFEF-7D96DFA914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6138204"/>
            <a:ext cx="4419600" cy="381000"/>
          </a:xfrm>
        </p:spPr>
        <p:txBody>
          <a:bodyPr/>
          <a:lstStyle/>
          <a:p>
            <a:r>
              <a:rPr lang="en-CA" dirty="0"/>
              <a:t>Insurance and Dangerous Goods</a:t>
            </a:r>
          </a:p>
        </p:txBody>
      </p:sp>
    </p:spTree>
    <p:extLst>
      <p:ext uri="{BB962C8B-B14F-4D97-AF65-F5344CB8AC3E}">
        <p14:creationId xmlns:p14="http://schemas.microsoft.com/office/powerpoint/2010/main" val="524907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89C2C-5B51-43D6-BEE5-1C57C4D3C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360 Review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0B029-8D3C-4D26-9D84-D9B8C3BF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r>
              <a:rPr lang="en-CA" dirty="0"/>
              <a:t>Our 360 Review is a deep dive of your insurance program. Our team will audit your coverage structure, policy wording, underwriting information, and loss history. </a:t>
            </a:r>
          </a:p>
          <a:p>
            <a:r>
              <a:rPr lang="en-US" dirty="0"/>
              <a:t>All findings will be compared to your risk profile.  The risk profile will be built by a full analysis of operations, review of all pertinent documents, incorporating engineering reports, Maximum Foreseeable Loss calculations, interviews with key executives and site visits.</a:t>
            </a: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No fee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No obligation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Give it to your current broker to implement or engage us to execute the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6F310-9B52-4D69-8225-FEB38C2C7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Insurance and Dangerous Goods</a:t>
            </a:r>
          </a:p>
        </p:txBody>
      </p:sp>
    </p:spTree>
    <p:extLst>
      <p:ext uri="{BB962C8B-B14F-4D97-AF65-F5344CB8AC3E}">
        <p14:creationId xmlns:p14="http://schemas.microsoft.com/office/powerpoint/2010/main" val="277534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AB5F-025D-43AD-BBAB-BC5F78DF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39239-EB42-4E37-943E-64473F45A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CA" altLang="en-US" dirty="0"/>
          </a:p>
          <a:p>
            <a:pPr algn="just"/>
            <a:r>
              <a:rPr lang="en-CA" altLang="en-US" dirty="0"/>
              <a:t>Brokers are licensed professionals regulated by the government who have a fiduciary duty to their clients. They negotiate with insurers on behalf of their clients.</a:t>
            </a:r>
          </a:p>
          <a:p>
            <a:pPr lvl="0" algn="just"/>
            <a:r>
              <a:rPr lang="en-CA" altLang="en-US" dirty="0"/>
              <a:t>Purves Redmond Limited is a Canadian insurance brokerage focused on complex and hazardous risks. </a:t>
            </a:r>
          </a:p>
          <a:p>
            <a:pPr lvl="0" algn="just"/>
            <a:r>
              <a:rPr lang="en-CA" altLang="en-US" dirty="0"/>
              <a:t>We are specialists in high-hazard transportation, waste &amp; recycling, mining, and fireworks &amp; pyrotechnics. </a:t>
            </a:r>
          </a:p>
          <a:p>
            <a:pPr lvl="0" algn="just"/>
            <a:r>
              <a:rPr lang="en-CA" altLang="en-US" dirty="0"/>
              <a:t>We develop industry specific programs and alternative risk transfer solutions.</a:t>
            </a:r>
          </a:p>
          <a:p>
            <a:pPr lvl="0" algn="just"/>
            <a:endParaRPr lang="en-CA" altLang="en-US" dirty="0"/>
          </a:p>
          <a:p>
            <a:pPr lvl="0" algn="just"/>
            <a:endParaRPr lang="en-CA" altLang="en-US" dirty="0"/>
          </a:p>
          <a:p>
            <a:pPr lvl="0" algn="just"/>
            <a:endParaRPr lang="en-CA" altLang="en-US" dirty="0"/>
          </a:p>
          <a:p>
            <a:pPr lvl="0" algn="just"/>
            <a:endParaRPr lang="en-CA" altLang="en-US" dirty="0"/>
          </a:p>
          <a:p>
            <a:pPr lvl="0" algn="just"/>
            <a:endParaRPr lang="en-CA" altLang="en-US" dirty="0"/>
          </a:p>
          <a:p>
            <a:pPr lvl="0" algn="just"/>
            <a:endParaRPr lang="en-CA" altLang="en-US" dirty="0"/>
          </a:p>
          <a:p>
            <a:pPr lvl="0" algn="just"/>
            <a:endParaRPr lang="en-CA" altLang="en-US" dirty="0"/>
          </a:p>
          <a:p>
            <a:pPr lvl="0" algn="just"/>
            <a:endParaRPr lang="en-CA" altLang="en-US" dirty="0"/>
          </a:p>
          <a:p>
            <a:pPr lvl="0" algn="just"/>
            <a:endParaRPr lang="en-CA" altLang="en-US" dirty="0"/>
          </a:p>
          <a:p>
            <a:pPr lvl="0" algn="just"/>
            <a:endParaRPr lang="en-CA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19DE4-97DE-4AA4-BB1E-E777D976E9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Insurance and Dangerous Goods</a:t>
            </a:r>
          </a:p>
        </p:txBody>
      </p:sp>
    </p:spTree>
    <p:extLst>
      <p:ext uri="{BB962C8B-B14F-4D97-AF65-F5344CB8AC3E}">
        <p14:creationId xmlns:p14="http://schemas.microsoft.com/office/powerpoint/2010/main" val="16590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5DD51B9A-BC2D-4ED8-8128-A79C7254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Do You See?</a:t>
            </a:r>
          </a:p>
        </p:txBody>
      </p:sp>
      <p:pic>
        <p:nvPicPr>
          <p:cNvPr id="6" name="Picture 4" descr="Image result for BEM explosion">
            <a:extLst>
              <a:ext uri="{FF2B5EF4-FFF2-40B4-BE49-F238E27FC236}">
                <a16:creationId xmlns:a16="http://schemas.microsoft.com/office/drawing/2014/main" id="{A9A5465E-CE4D-4F42-AEC9-E1B8AF4E58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88532"/>
            <a:ext cx="7829550" cy="423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BA761B8-72D8-469E-BFEF-7D96DFA914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6138204"/>
            <a:ext cx="4419600" cy="381000"/>
          </a:xfrm>
        </p:spPr>
        <p:txBody>
          <a:bodyPr/>
          <a:lstStyle/>
          <a:p>
            <a:r>
              <a:rPr lang="en-CA" dirty="0"/>
              <a:t>Insurance and Dangerous Goods</a:t>
            </a:r>
          </a:p>
        </p:txBody>
      </p:sp>
    </p:spTree>
    <p:extLst>
      <p:ext uri="{BB962C8B-B14F-4D97-AF65-F5344CB8AC3E}">
        <p14:creationId xmlns:p14="http://schemas.microsoft.com/office/powerpoint/2010/main" val="2471192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AB5F-025D-43AD-BBAB-BC5F78DF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is Insurance?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39239-EB42-4E37-943E-64473F45A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Indemnity – Promise to Pay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Party Coverage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Property Loss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Business Interruption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3</a:t>
            </a:r>
            <a:r>
              <a:rPr lang="en-CA" baseline="30000" dirty="0"/>
              <a:t>rd</a:t>
            </a:r>
            <a:r>
              <a:rPr lang="en-CA" dirty="0"/>
              <a:t> Party Coverage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Liability – Bodily Injury and Property Damage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dirty="0"/>
              <a:t>Negligence and the ABC of Liability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dirty="0"/>
              <a:t>Hazardous goods and Strict Liability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“Occurrence” means an accident, including continuous or repeated exposure to substantially the same general harmful conditions.</a:t>
            </a:r>
            <a:endParaRPr lang="en-CA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19DE4-97DE-4AA4-BB1E-E777D976E9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Insurance and Dangerous Goods</a:t>
            </a:r>
          </a:p>
        </p:txBody>
      </p:sp>
    </p:spTree>
    <p:extLst>
      <p:ext uri="{BB962C8B-B14F-4D97-AF65-F5344CB8AC3E}">
        <p14:creationId xmlns:p14="http://schemas.microsoft.com/office/powerpoint/2010/main" val="141348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AB5F-025D-43AD-BBAB-BC5F78DF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Do You Have Insurance?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39239-EB42-4E37-943E-64473F45A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Because you have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Government Permit requirements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Mortgages/loans have requirements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Automobile insurance is mandatory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Other companies require it – Certificates of Insurance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Because you should: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High-hazard industry with chance for large losses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19DE4-97DE-4AA4-BB1E-E777D976E9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Insurance and Dangerous Goods</a:t>
            </a:r>
          </a:p>
        </p:txBody>
      </p:sp>
    </p:spTree>
    <p:extLst>
      <p:ext uri="{BB962C8B-B14F-4D97-AF65-F5344CB8AC3E}">
        <p14:creationId xmlns:p14="http://schemas.microsoft.com/office/powerpoint/2010/main" val="199081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AB5F-025D-43AD-BBAB-BC5F78DF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Insurance and Explosives </a:t>
            </a:r>
            <a:br>
              <a:rPr lang="en-CA" dirty="0"/>
            </a:br>
            <a:r>
              <a:rPr lang="en-CA" dirty="0"/>
              <a:t>Part 1 - Commercial Automobile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39239-EB42-4E37-943E-64473F45A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Most regulated coverage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Policy wording is mandated by the government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Rates are filed with the government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Required to purchase it by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What It Covers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Party Component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dirty="0"/>
              <a:t>Accident Benefits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dirty="0"/>
              <a:t>Vehicle Coverage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3</a:t>
            </a:r>
            <a:r>
              <a:rPr lang="en-CA" baseline="30000" dirty="0"/>
              <a:t>rd</a:t>
            </a:r>
            <a:r>
              <a:rPr lang="en-CA" dirty="0"/>
              <a:t> Party Liability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19DE4-97DE-4AA4-BB1E-E777D976E9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Insurance and Dangerous Goods</a:t>
            </a:r>
          </a:p>
        </p:txBody>
      </p:sp>
    </p:spTree>
    <p:extLst>
      <p:ext uri="{BB962C8B-B14F-4D97-AF65-F5344CB8AC3E}">
        <p14:creationId xmlns:p14="http://schemas.microsoft.com/office/powerpoint/2010/main" val="385449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AB5F-025D-43AD-BBAB-BC5F78DF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Insurance and Explosives </a:t>
            </a:r>
            <a:br>
              <a:rPr lang="en-CA" dirty="0"/>
            </a:br>
            <a:r>
              <a:rPr lang="en-CA" dirty="0"/>
              <a:t>Part 1 - Commercial Automobile cont.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39239-EB42-4E37-943E-64473F45A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1.8.1 General Exclusion – Carrying Explosives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Permission to Carry Explosives – O.E.F./S.E.F./Q.E.F. 4A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Coverage is </a:t>
            </a:r>
            <a:r>
              <a:rPr lang="en-CA" b="1" u="sng" dirty="0"/>
              <a:t>voided</a:t>
            </a:r>
            <a:r>
              <a:rPr lang="en-CA" dirty="0"/>
              <a:t> if carrying explosives without this endorsement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Excluding Operation of Attached Machinery – O.E.F./S.E.F./Q.E.F. 30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No coverage for liability or property damage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New wordings on Ontario policy effective April 1, 2019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Criminal Code violation – Cannabis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Only excludes damage to your vehicle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19DE4-97DE-4AA4-BB1E-E777D976E9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Insurance and Dangerous Goods</a:t>
            </a:r>
          </a:p>
        </p:txBody>
      </p:sp>
    </p:spTree>
    <p:extLst>
      <p:ext uri="{BB962C8B-B14F-4D97-AF65-F5344CB8AC3E}">
        <p14:creationId xmlns:p14="http://schemas.microsoft.com/office/powerpoint/2010/main" val="346021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D63C-D435-4EAD-9F5E-41EA9CDCF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Insurance and Explosives </a:t>
            </a:r>
            <a:br>
              <a:rPr lang="en-CA" dirty="0"/>
            </a:br>
            <a:r>
              <a:rPr lang="en-CA" dirty="0"/>
              <a:t>Part 2 - Commercial General Liability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71E83-9E9A-4E40-8B8A-C8E2F7CB1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Explosion, Collapse and Underground Hazard Exclusion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Used to require endorsement to include, now excluded by endorsement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Expected </a:t>
            </a:r>
            <a:r>
              <a:rPr lang="en-CA" b="1" u="sng" dirty="0"/>
              <a:t>or</a:t>
            </a:r>
            <a:r>
              <a:rPr lang="en-CA" dirty="0"/>
              <a:t> Intended Injury from the standpoint of the insured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How do insurers apply this exclusion?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How do courts?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dirty="0"/>
              <a:t>“You can’t have a negligent assault”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dirty="0"/>
              <a:t>Objective vs. Subjective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dirty="0"/>
              <a:t>Employee vs. Employer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770ED-8363-4C60-8293-B3344E794B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Insurance and Dangerous Goods</a:t>
            </a:r>
          </a:p>
        </p:txBody>
      </p:sp>
    </p:spTree>
    <p:extLst>
      <p:ext uri="{BB962C8B-B14F-4D97-AF65-F5344CB8AC3E}">
        <p14:creationId xmlns:p14="http://schemas.microsoft.com/office/powerpoint/2010/main" val="1868987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F307-78C9-48BC-91EE-7F6563ED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Global Loss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E49D7-9F38-4E43-AB1A-AC807BEF3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Global property insurers concerned about significantly higher proportion of weather related events – there is an expectation that overall global loss from flooding and hurricanes will continue to trend higher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Increased global development drives higher frequency and severity of catastrophic loss including flood and wildfire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Increased cost of losses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C7569-80E0-4B95-9E4F-713758E66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Insurance and Dangerous Goods</a:t>
            </a:r>
          </a:p>
        </p:txBody>
      </p:sp>
    </p:spTree>
    <p:extLst>
      <p:ext uri="{BB962C8B-B14F-4D97-AF65-F5344CB8AC3E}">
        <p14:creationId xmlns:p14="http://schemas.microsoft.com/office/powerpoint/2010/main" val="31570204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784&quot;&gt;&lt;property id=&quot;20148&quot; value=&quot;5&quot;/&gt;&lt;property id=&quot;20300&quot; value=&quot;Slide 1 - &amp;quot;More Horsepower:&amp;#x0D;&amp;#x0A;Considerations for Legend Senior Living, &amp;#x0D;&amp;#x0A;Wells Fargo Insurance Services Partnership&amp;#x0D;&amp;#x0A;&amp;#x0D;&amp;#x0A;February 21,&quot;/&gt;&lt;property id=&quot;20307&quot; value=&quot;256&quot;/&gt;&lt;/object&gt;&lt;object type=&quot;3&quot; unique_id=&quot;10787&quot;&gt;&lt;property id=&quot;20148&quot; value=&quot;5&quot;/&gt;&lt;property id=&quot;20300&quot; value=&quot;Slide 3&quot;/&gt;&lt;property id=&quot;20307&quot; value=&quot;259&quot;/&gt;&lt;/object&gt;&lt;object type=&quot;3&quot; unique_id=&quot;10788&quot;&gt;&lt;property id=&quot;20148&quot; value=&quot;5&quot;/&gt;&lt;property id=&quot;20300&quot; value=&quot;Slide 4&quot;/&gt;&lt;property id=&quot;20307&quot; value=&quot;260&quot;/&gt;&lt;/object&gt;&lt;object type=&quot;3&quot; unique_id=&quot;11212&quot;&gt;&lt;property id=&quot;20148&quot; value=&quot;5&quot;/&gt;&lt;property id=&quot;20300&quot; value=&quot;Slide 2 - &amp;quot;Healthcare Issues&amp;quot;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002284"/>
      </a:dk1>
      <a:lt1>
        <a:srgbClr val="FFFFFF"/>
      </a:lt1>
      <a:dk2>
        <a:srgbClr val="00B0F0"/>
      </a:dk2>
      <a:lt2>
        <a:srgbClr val="A6A6A6"/>
      </a:lt2>
      <a:accent1>
        <a:srgbClr val="B0BC42"/>
      </a:accent1>
      <a:accent2>
        <a:srgbClr val="4DAAAD"/>
      </a:accent2>
      <a:accent3>
        <a:srgbClr val="DAEEF3"/>
      </a:accent3>
      <a:accent4>
        <a:srgbClr val="92CDDC"/>
      </a:accent4>
      <a:accent5>
        <a:srgbClr val="548DD4"/>
      </a:accent5>
      <a:accent6>
        <a:srgbClr val="C6D9F1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28394</TotalTime>
  <Words>877</Words>
  <Application>Microsoft Office PowerPoint</Application>
  <PresentationFormat>On-screen Show (4:3)</PresentationFormat>
  <Paragraphs>136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.AppleSystemUIFont</vt:lpstr>
      <vt:lpstr>Arial</vt:lpstr>
      <vt:lpstr>Calibri</vt:lpstr>
      <vt:lpstr>Calibri Light</vt:lpstr>
      <vt:lpstr>Verdana</vt:lpstr>
      <vt:lpstr>Office Theme</vt:lpstr>
      <vt:lpstr>2019 CEAEC Annual Meeting  Presented by:  Bradley Kushnier, Commercial Insurance Broker</vt:lpstr>
      <vt:lpstr>Introduction</vt:lpstr>
      <vt:lpstr>What Do You See?</vt:lpstr>
      <vt:lpstr>What is Insurance?</vt:lpstr>
      <vt:lpstr>Why Do You Have Insurance?</vt:lpstr>
      <vt:lpstr>Insurance and Explosives  Part 1 - Commercial Automobile</vt:lpstr>
      <vt:lpstr>Insurance and Explosives  Part 1 - Commercial Automobile cont. </vt:lpstr>
      <vt:lpstr>Insurance and Explosives  Part 2 - Commercial General Liability </vt:lpstr>
      <vt:lpstr>Global Loss Trends</vt:lpstr>
      <vt:lpstr>Canadian Loss Trends</vt:lpstr>
      <vt:lpstr>Insurers’ Profitability</vt:lpstr>
      <vt:lpstr>General Implications</vt:lpstr>
      <vt:lpstr>Industry Specific Implications</vt:lpstr>
      <vt:lpstr>How To Differentiate An Industry</vt:lpstr>
      <vt:lpstr>What Do Insurers See?</vt:lpstr>
      <vt:lpstr>360 Review </vt:lpstr>
    </vt:vector>
  </TitlesOfParts>
  <Company>Wells Fargo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Purves Redmond Limited</dc:title>
  <dc:creator>Chelsea Ng</dc:creator>
  <dc:description>Wells Fargo Template V3.0</dc:description>
  <cp:lastModifiedBy>Bradley Kushnier</cp:lastModifiedBy>
  <cp:revision>1022</cp:revision>
  <cp:lastPrinted>2018-11-12T17:45:57Z</cp:lastPrinted>
  <dcterms:created xsi:type="dcterms:W3CDTF">2010-11-18T19:23:04Z</dcterms:created>
  <dcterms:modified xsi:type="dcterms:W3CDTF">2019-06-07T07:59:57Z</dcterms:modified>
</cp:coreProperties>
</file>