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63" r:id="rId4"/>
    <p:sldId id="297" r:id="rId5"/>
    <p:sldId id="298" r:id="rId6"/>
    <p:sldId id="296" r:id="rId7"/>
    <p:sldId id="299" r:id="rId8"/>
    <p:sldId id="300" r:id="rId9"/>
    <p:sldId id="301" r:id="rId10"/>
    <p:sldId id="304" r:id="rId11"/>
    <p:sldId id="303" r:id="rId12"/>
    <p:sldId id="30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12" autoAdjust="0"/>
    <p:restoredTop sz="94671" autoAdjust="0"/>
  </p:normalViewPr>
  <p:slideViewPr>
    <p:cSldViewPr>
      <p:cViewPr>
        <p:scale>
          <a:sx n="66" d="100"/>
          <a:sy n="66" d="100"/>
        </p:scale>
        <p:origin x="1349" y="3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28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0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55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2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3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2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3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0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3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4E38B-0472-45D9-B221-A37B7209C5FC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5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54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763000" cy="144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74999" y="3200400"/>
            <a:ext cx="538705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0" dirty="0"/>
              <a:t>CEAEC MEETING</a:t>
            </a:r>
          </a:p>
          <a:p>
            <a:r>
              <a:rPr lang="en-CA" dirty="0"/>
              <a:t>				Vancouver 2018</a:t>
            </a:r>
          </a:p>
        </p:txBody>
      </p:sp>
    </p:spTree>
    <p:extLst>
      <p:ext uri="{BB962C8B-B14F-4D97-AF65-F5344CB8AC3E}">
        <p14:creationId xmlns:p14="http://schemas.microsoft.com/office/powerpoint/2010/main" val="3904193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133600"/>
            <a:ext cx="82296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altLang="en-US" sz="4000" dirty="0"/>
            </a:br>
            <a:br>
              <a:rPr lang="en-US" altLang="en-US" sz="4000" dirty="0"/>
            </a:br>
            <a:r>
              <a:rPr lang="en-US" altLang="en-US" sz="4000" dirty="0"/>
              <a:t>CEAEC Code of Good Practice</a:t>
            </a:r>
            <a:br>
              <a:rPr lang="en-US" altLang="en-US" sz="4000" b="1" dirty="0">
                <a:solidFill>
                  <a:srgbClr val="C00000"/>
                </a:solidFill>
                <a:latin typeface="Arial" charset="0"/>
              </a:rPr>
            </a:br>
            <a:br>
              <a:rPr lang="en-US" altLang="en-US" sz="4000" dirty="0"/>
            </a:br>
            <a:endParaRPr lang="en-CA" sz="4000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93497DC-8836-4CFC-86E6-405CEF4BFECE}"/>
              </a:ext>
            </a:extLst>
          </p:cNvPr>
          <p:cNvSpPr txBox="1">
            <a:spLocks/>
          </p:cNvSpPr>
          <p:nvPr/>
        </p:nvSpPr>
        <p:spPr>
          <a:xfrm>
            <a:off x="457200" y="2133600"/>
            <a:ext cx="8229600" cy="4343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/>
              <a:t>Going Forward;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/>
              <a:t>Document will be updated to reflect regulatory changes, finalized and translate into French.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en-US" sz="2400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/>
              <a:t>Next proposed “Environmental Code of Good Practice for ANE’s used in Blasting” 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FF"/>
                </a:solidFill>
              </a:rPr>
              <a:t>Please forward your thoughts for Code of Good Practice topics.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en-US" sz="2400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/>
              <a:t>The work of developing such Codes of Good Practice will rest with the relevant subject matter committee (Regulatory, MTT, SSE), the board and the executive. </a:t>
            </a:r>
          </a:p>
          <a:p>
            <a:pPr marL="342900" lvl="1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sz="4000" dirty="0"/>
          </a:p>
          <a:p>
            <a:pPr marL="342900" lvl="1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dirty="0"/>
          </a:p>
          <a:p>
            <a:pPr marL="457200" lvl="1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sz="2400" kern="0" dirty="0"/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kern="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072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133600"/>
            <a:ext cx="82296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altLang="en-US" sz="4000" dirty="0"/>
            </a:br>
            <a:r>
              <a:rPr lang="en-US" altLang="en-US" sz="4000" dirty="0"/>
              <a:t>CEAEC Committees</a:t>
            </a:r>
            <a:br>
              <a:rPr lang="en-US" altLang="en-US" sz="4000" dirty="0"/>
            </a:br>
            <a:endParaRPr lang="en-CA" sz="4000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93497DC-8836-4CFC-86E6-405CEF4BFECE}"/>
              </a:ext>
            </a:extLst>
          </p:cNvPr>
          <p:cNvSpPr txBox="1">
            <a:spLocks/>
          </p:cNvSpPr>
          <p:nvPr/>
        </p:nvSpPr>
        <p:spPr>
          <a:xfrm>
            <a:off x="457200" y="1676400"/>
            <a:ext cx="8229600" cy="4343400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 dirty="0">
              <a:solidFill>
                <a:srgbClr val="C00000"/>
              </a:solidFill>
              <a:latin typeface="Arial" charset="0"/>
            </a:endParaRP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6000" dirty="0"/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CA" altLang="en-US" sz="7400" dirty="0"/>
              <a:t>Committees Currently Active: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6000" dirty="0"/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CA" altLang="en-US" sz="6000" dirty="0"/>
              <a:t>	- Regulatory – Al Loan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CA" altLang="en-US" sz="6000" dirty="0"/>
              <a:t>	- Manufacturing, Transportation &amp; Technology (MTT) – Aaron Galt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CA" altLang="en-US" sz="6000" dirty="0"/>
              <a:t>	- Safety, Security, and Environmental (SSE) – Benoit Choquette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6000" dirty="0"/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CA" altLang="en-US" sz="7400" dirty="0"/>
              <a:t>Committee Chairs selected at Annual Members Meeting.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CA" altLang="en-US" sz="6000" dirty="0"/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CA" altLang="en-US" sz="7400" dirty="0"/>
              <a:t>Typically Committee Chair is for 2-3 years. 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CA" altLang="en-US" sz="6000" dirty="0"/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CA" altLang="en-US" sz="7400" dirty="0"/>
              <a:t>Please speak with Nicholas Ebsworth or any of the current Committee Chairs if you are interested in taking on this important responsibility.</a:t>
            </a:r>
            <a:endParaRPr lang="en-CA" sz="7400" dirty="0"/>
          </a:p>
        </p:txBody>
      </p:sp>
    </p:spTree>
    <p:extLst>
      <p:ext uri="{BB962C8B-B14F-4D97-AF65-F5344CB8AC3E}">
        <p14:creationId xmlns:p14="http://schemas.microsoft.com/office/powerpoint/2010/main" val="397541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133600"/>
            <a:ext cx="82296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altLang="en-US" sz="4000" dirty="0"/>
            </a:br>
            <a:endParaRPr lang="en-CA" sz="4000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93497DC-8836-4CFC-86E6-405CEF4BFECE}"/>
              </a:ext>
            </a:extLst>
          </p:cNvPr>
          <p:cNvSpPr txBox="1">
            <a:spLocks/>
          </p:cNvSpPr>
          <p:nvPr/>
        </p:nvSpPr>
        <p:spPr>
          <a:xfrm>
            <a:off x="457200" y="1371600"/>
            <a:ext cx="8229600" cy="4343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900" dirty="0">
                <a:latin typeface="+mj-lt"/>
                <a:ea typeface="+mj-ea"/>
                <a:cs typeface="+mj-cs"/>
              </a:rPr>
              <a:t>CEAEC Presidents</a:t>
            </a: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900" dirty="0">
                <a:latin typeface="+mj-lt"/>
                <a:ea typeface="+mj-ea"/>
                <a:cs typeface="+mj-cs"/>
              </a:rPr>
              <a:t>2007 - 2021</a:t>
            </a: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b="1" dirty="0">
              <a:solidFill>
                <a:srgbClr val="C00000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dirty="0">
                <a:solidFill>
                  <a:srgbClr val="C00000"/>
                </a:solidFill>
                <a:latin typeface="Arial" charset="0"/>
              </a:rPr>
              <a:t>2007/2008 – Fred McNeill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dirty="0">
                <a:solidFill>
                  <a:srgbClr val="C00000"/>
                </a:solidFill>
                <a:latin typeface="Arial" charset="0"/>
              </a:rPr>
              <a:t>2008/2009 – Aaron Galt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dirty="0">
                <a:solidFill>
                  <a:srgbClr val="C00000"/>
                </a:solidFill>
                <a:latin typeface="Arial" charset="0"/>
              </a:rPr>
              <a:t>2009/2010 – Nicholas Ebsworth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dirty="0">
                <a:solidFill>
                  <a:srgbClr val="C00000"/>
                </a:solidFill>
                <a:latin typeface="Arial" charset="0"/>
              </a:rPr>
              <a:t>2010/2013 –  Al Loan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dirty="0">
                <a:solidFill>
                  <a:srgbClr val="C00000"/>
                </a:solidFill>
                <a:latin typeface="Arial" charset="0"/>
              </a:rPr>
              <a:t>2013/2015 -  Aaron Galt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dirty="0">
                <a:solidFill>
                  <a:srgbClr val="C00000"/>
                </a:solidFill>
                <a:latin typeface="Arial" charset="0"/>
              </a:rPr>
              <a:t>2015/2017 -  Stewart McCallum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dirty="0">
                <a:solidFill>
                  <a:srgbClr val="C00000"/>
                </a:solidFill>
                <a:latin typeface="Arial" charset="0"/>
              </a:rPr>
              <a:t>2017/2019 -  Al Loan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2019/2021  - Aaron Galt (currently VP)</a:t>
            </a:r>
            <a:endParaRPr lang="en-US" altLang="en-US" sz="2800" dirty="0">
              <a:solidFill>
                <a:srgbClr val="C00000"/>
              </a:solidFill>
              <a:latin typeface="Arial" charset="0"/>
            </a:endParaRPr>
          </a:p>
          <a:p>
            <a:pPr marL="342900" lvl="1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sz="4000" dirty="0"/>
          </a:p>
          <a:p>
            <a:pPr marL="0" lvl="1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dirty="0"/>
          </a:p>
          <a:p>
            <a:pPr marL="457200" lvl="1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sz="2400" kern="0" dirty="0"/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kern="0" dirty="0"/>
          </a:p>
          <a:p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2EB27C-94F9-4AAB-A54A-4933E06515E5}"/>
              </a:ext>
            </a:extLst>
          </p:cNvPr>
          <p:cNvSpPr txBox="1"/>
          <p:nvPr/>
        </p:nvSpPr>
        <p:spPr>
          <a:xfrm>
            <a:off x="196872" y="5791200"/>
            <a:ext cx="876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Volunteers for Executive Roles &amp; Committee Chairs?</a:t>
            </a:r>
          </a:p>
        </p:txBody>
      </p:sp>
    </p:spTree>
    <p:extLst>
      <p:ext uri="{BB962C8B-B14F-4D97-AF65-F5344CB8AC3E}">
        <p14:creationId xmlns:p14="http://schemas.microsoft.com/office/powerpoint/2010/main" val="37600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54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56F35A-E18F-42F6-9164-E9D55020D72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1874999" y="3200400"/>
            <a:ext cx="538705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0" dirty="0"/>
              <a:t>CEAEC MEETING</a:t>
            </a:r>
          </a:p>
          <a:p>
            <a:r>
              <a:rPr lang="en-CA" dirty="0"/>
              <a:t>				Vancouver 2018</a:t>
            </a:r>
          </a:p>
        </p:txBody>
      </p:sp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29B44616-FE05-4E0E-B984-984CE3ABE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5" y="792163"/>
            <a:ext cx="9144000" cy="492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211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133600"/>
            <a:ext cx="82296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CA" sz="4000" dirty="0"/>
              <a:t>CEAEC Success Stories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F72F38E-1D9A-447F-9A79-A4FF8D5C714A}"/>
              </a:ext>
            </a:extLst>
          </p:cNvPr>
          <p:cNvSpPr txBox="1">
            <a:spLocks/>
          </p:cNvSpPr>
          <p:nvPr/>
        </p:nvSpPr>
        <p:spPr>
          <a:xfrm>
            <a:off x="457200" y="2133600"/>
            <a:ext cx="8229600" cy="434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sz="1000" kern="0" dirty="0"/>
          </a:p>
          <a:p>
            <a:pPr marL="342900" lvl="1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TNT equivalency for specific bulk ANE’s</a:t>
            </a:r>
          </a:p>
          <a:p>
            <a:pPr marL="342900" lvl="1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Clarification of the “S” for MPU’s</a:t>
            </a:r>
          </a:p>
          <a:p>
            <a:pPr marL="342900" lvl="1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MPU third party inspection relief</a:t>
            </a:r>
          </a:p>
          <a:p>
            <a:pPr marL="342900" lvl="1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Positive influence on the bulk guidelines</a:t>
            </a:r>
          </a:p>
          <a:p>
            <a:pPr marL="342900" lvl="1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 Amendment 02 of ER-2013</a:t>
            </a:r>
          </a:p>
          <a:p>
            <a:pPr marL="342900" lvl="1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Drafting of an environmental code of standard for ANE’s </a:t>
            </a:r>
          </a:p>
          <a:p>
            <a:pPr marL="342900" lvl="1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dirty="0"/>
          </a:p>
          <a:p>
            <a:pPr marL="342900" lvl="1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dirty="0"/>
          </a:p>
          <a:p>
            <a:pPr marL="457200" lvl="1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sz="2400" kern="0" dirty="0"/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kern="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017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133600"/>
            <a:ext cx="82296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CA" sz="4000" dirty="0"/>
              <a:t>CEAEC Participation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F72F38E-1D9A-447F-9A79-A4FF8D5C714A}"/>
              </a:ext>
            </a:extLst>
          </p:cNvPr>
          <p:cNvSpPr txBox="1">
            <a:spLocks/>
          </p:cNvSpPr>
          <p:nvPr/>
        </p:nvSpPr>
        <p:spPr>
          <a:xfrm>
            <a:off x="457200" y="2133600"/>
            <a:ext cx="8229600" cy="434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sz="1000" kern="0" dirty="0"/>
          </a:p>
          <a:p>
            <a:pPr marL="342900" lvl="1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Canadian Standards Representation;</a:t>
            </a:r>
          </a:p>
          <a:p>
            <a:pPr marL="742950" lvl="2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B620</a:t>
            </a:r>
          </a:p>
          <a:p>
            <a:pPr marL="742950" lvl="2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TDGR, proposed training standard.</a:t>
            </a:r>
          </a:p>
          <a:p>
            <a:pPr marL="742950" lvl="2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43_151</a:t>
            </a:r>
          </a:p>
          <a:p>
            <a:pPr marL="342900" lvl="1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Quarterly meetings with ERD /TDG.</a:t>
            </a:r>
          </a:p>
          <a:p>
            <a:pPr marL="342900" lvl="1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Amendment 03 of ER-2013. </a:t>
            </a:r>
          </a:p>
          <a:p>
            <a:pPr marL="0" lvl="1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dirty="0"/>
          </a:p>
          <a:p>
            <a:pPr marL="0" lvl="1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dirty="0"/>
          </a:p>
          <a:p>
            <a:pPr marL="342900" lvl="1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dirty="0"/>
          </a:p>
          <a:p>
            <a:pPr marL="457200" lvl="1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sz="2400" kern="0" dirty="0"/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kern="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2119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133600"/>
            <a:ext cx="82296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CA" sz="4000" dirty="0"/>
              <a:t>CEAEC Industry Pride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18F505-D94C-4B0F-A363-CD5A27D1D6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58" y="1828800"/>
            <a:ext cx="8911542" cy="501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4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133600"/>
            <a:ext cx="82296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CA" sz="4000" dirty="0"/>
              <a:t>CEAEC Industry Pride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D94AA6-7A6F-49F4-9CCB-3569EC31E3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05378"/>
            <a:ext cx="9285790" cy="696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2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133600"/>
            <a:ext cx="82296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CA" sz="4000" dirty="0"/>
              <a:t>CEAEC Industry Pride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61D372-2486-4348-B63C-BF6346DD6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4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0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133600"/>
            <a:ext cx="82296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CA" sz="4000" dirty="0"/>
              <a:t>CEAEC Industry Pride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97C0EA-050C-48D1-8D7A-348BF320D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06698"/>
            <a:ext cx="9144000" cy="379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8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133600"/>
            <a:ext cx="82296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altLang="en-US" sz="4000" dirty="0"/>
            </a:br>
            <a:br>
              <a:rPr lang="en-US" altLang="en-US" sz="4000" dirty="0"/>
            </a:br>
            <a:r>
              <a:rPr lang="en-US" altLang="en-US" sz="4000" dirty="0"/>
              <a:t>CEAEC Code of Good Practice</a:t>
            </a:r>
            <a:br>
              <a:rPr lang="en-US" altLang="en-US" sz="4000" b="1" dirty="0">
                <a:solidFill>
                  <a:srgbClr val="C00000"/>
                </a:solidFill>
                <a:latin typeface="Arial" charset="0"/>
              </a:rPr>
            </a:br>
            <a:br>
              <a:rPr lang="en-US" altLang="en-US" sz="4000" dirty="0"/>
            </a:br>
            <a:endParaRPr lang="en-CA" sz="4000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93497DC-8836-4CFC-86E6-405CEF4BFECE}"/>
              </a:ext>
            </a:extLst>
          </p:cNvPr>
          <p:cNvSpPr txBox="1">
            <a:spLocks/>
          </p:cNvSpPr>
          <p:nvPr/>
        </p:nvSpPr>
        <p:spPr>
          <a:xfrm>
            <a:off x="457200" y="2133600"/>
            <a:ext cx="8229600" cy="4343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u="sng" dirty="0"/>
              <a:t>Transporting Bulk Emulsion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/>
              <a:t>In 2013, CEAEC began the process to define the activities for the safe transport of bulk ANE’s.  The document provided detail on items such as pre-route, permitted enroute maintenance, safety considerations and regulatory requirements.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/>
              <a:t>Drafted document was vetted by ERD in late 2014.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en-US" sz="2400" dirty="0"/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/>
              <a:t>It was decided that CEAEC would consider this document as a Code of Good Practice and support its content. However, the document remained in DRAFT format event though all parties agreed on the contents and message.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altLang="en-US" sz="2400" dirty="0"/>
          </a:p>
          <a:p>
            <a:pPr marL="342900" lvl="1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sz="4000" dirty="0"/>
          </a:p>
          <a:p>
            <a:pPr marL="342900" lvl="1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dirty="0"/>
          </a:p>
          <a:p>
            <a:pPr marL="457200" lvl="1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sz="2400" kern="0" dirty="0"/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kern="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260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2280</TotalTime>
  <Words>302</Words>
  <Application>Microsoft Office PowerPoint</Application>
  <PresentationFormat>On-screen Show (4:3)</PresentationFormat>
  <Paragraphs>86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CEAEC Success Stories</vt:lpstr>
      <vt:lpstr>CEAEC Participation</vt:lpstr>
      <vt:lpstr>CEAEC Industry Pride</vt:lpstr>
      <vt:lpstr>CEAEC Industry Pride</vt:lpstr>
      <vt:lpstr>CEAEC Industry Pride</vt:lpstr>
      <vt:lpstr>CEAEC Industry Pride</vt:lpstr>
      <vt:lpstr>  CEAEC Code of Good Practice  </vt:lpstr>
      <vt:lpstr>  CEAEC Code of Good Practice  </vt:lpstr>
      <vt:lpstr> CEAEC Committees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Galt</dc:creator>
  <cp:lastModifiedBy>Al Loan</cp:lastModifiedBy>
  <cp:revision>146</cp:revision>
  <dcterms:created xsi:type="dcterms:W3CDTF">2013-10-09T11:47:44Z</dcterms:created>
  <dcterms:modified xsi:type="dcterms:W3CDTF">2018-04-25T16:51:59Z</dcterms:modified>
</cp:coreProperties>
</file>