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63" r:id="rId4"/>
    <p:sldId id="307" r:id="rId5"/>
    <p:sldId id="304" r:id="rId6"/>
    <p:sldId id="297" r:id="rId7"/>
    <p:sldId id="303" r:id="rId8"/>
    <p:sldId id="305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2" autoAdjust="0"/>
    <p:restoredTop sz="94671" autoAdjust="0"/>
  </p:normalViewPr>
  <p:slideViewPr>
    <p:cSldViewPr>
      <p:cViewPr>
        <p:scale>
          <a:sx n="75" d="100"/>
          <a:sy n="75" d="100"/>
        </p:scale>
        <p:origin x="21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D31F822-84F3-4C4C-866B-CBEBF714BE70}" type="datetimeFigureOut">
              <a:rPr lang="en-CA" smtClean="0"/>
              <a:t>05/06/2019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77EC94-9014-47F5-AD2B-E8990A6DA5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42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27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24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66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3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23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70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33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7EC94-9014-47F5-AD2B-E8990A6DA53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416453798,&quot;Placement&quot;:&quot;Footer&quot;}">
            <a:extLst>
              <a:ext uri="{FF2B5EF4-FFF2-40B4-BE49-F238E27FC236}">
                <a16:creationId xmlns:a16="http://schemas.microsoft.com/office/drawing/2014/main" id="{5CC8B312-DECE-41F4-8A81-1137308766CB}"/>
              </a:ext>
            </a:extLst>
          </p:cNvPr>
          <p:cNvSpPr txBox="1"/>
          <p:nvPr userDrawn="1"/>
        </p:nvSpPr>
        <p:spPr>
          <a:xfrm>
            <a:off x="4096208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999" y="3200400"/>
            <a:ext cx="73159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Quebec City, June 6</a:t>
            </a:r>
            <a:r>
              <a:rPr lang="en-CA" baseline="30000" dirty="0"/>
              <a:t>th</a:t>
            </a:r>
            <a:r>
              <a:rPr lang="en-CA" dirty="0"/>
              <a:t> and 7th, 2019</a:t>
            </a:r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6F35A-E18F-42F6-9164-E9D55020D7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46°48'56.86" N  71°12'22.01" 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4999" y="3200400"/>
            <a:ext cx="55370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Quebec City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AD762-3E2D-4C3D-B4E9-81CD5255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" y="1114887"/>
            <a:ext cx="9144000" cy="57329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A2B5DC-A513-4E16-9D4E-09F3DF5FFE61}"/>
              </a:ext>
            </a:extLst>
          </p:cNvPr>
          <p:cNvCxnSpPr>
            <a:cxnSpLocks/>
          </p:cNvCxnSpPr>
          <p:nvPr/>
        </p:nvCxnSpPr>
        <p:spPr>
          <a:xfrm flipV="1">
            <a:off x="2514600" y="4493062"/>
            <a:ext cx="1524000" cy="7373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E9D5D1-F79F-4A3C-9BC9-8565ACED8CAC}"/>
              </a:ext>
            </a:extLst>
          </p:cNvPr>
          <p:cNvSpPr txBox="1"/>
          <p:nvPr/>
        </p:nvSpPr>
        <p:spPr>
          <a:xfrm>
            <a:off x="914400" y="5181600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43421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335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dirty="0"/>
              <a:t>Meeting Agenda 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34290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Presenters 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ERD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TC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Membership / Guests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kern="0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AD496-C675-4F74-B80E-F4ECA83B9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5" y="4876800"/>
            <a:ext cx="2600325" cy="17621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5627EB-66CD-4411-BBA4-4B1734EB6BDB}"/>
              </a:ext>
            </a:extLst>
          </p:cNvPr>
          <p:cNvSpPr/>
          <p:nvPr/>
        </p:nvSpPr>
        <p:spPr>
          <a:xfrm>
            <a:off x="609600" y="4940300"/>
            <a:ext cx="1728713" cy="17621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FABEE-C509-45D3-B739-6A216AFCE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25" y="0"/>
            <a:ext cx="531487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42E64-48C3-44A1-A861-97C57DAB9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878" y="0"/>
            <a:ext cx="5358122" cy="63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Membership Introduction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44631" y="19050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000" kern="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3600" dirty="0"/>
              <a:t>Name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3600" dirty="0"/>
              <a:t>Company / Association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3600" b="1" u="sng" dirty="0"/>
              <a:t>One</a:t>
            </a:r>
            <a:r>
              <a:rPr lang="en-CA" sz="3600" dirty="0"/>
              <a:t> expected result / outcome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73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Ongoing Efforts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44631" y="19050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000" kern="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Membership communication,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Meeting minutes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Regulatory updates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Government outreach</a:t>
            </a:r>
            <a:endParaRPr lang="en-CA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Web-site modernization.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By-law review / update.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Membership growth,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explosives carriers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explosives accessory suppliers</a:t>
            </a:r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18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CEAEC Participation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72F38E-1D9A-447F-9A79-A4FF8D5C714A}"/>
              </a:ext>
            </a:extLst>
          </p:cNvPr>
          <p:cNvSpPr txBox="1">
            <a:spLocks/>
          </p:cNvSpPr>
          <p:nvPr/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000" kern="0" dirty="0"/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Canadian Standards,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B620, 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TDGR, proposed training standard.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43_151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43_150, (TP14850 transition)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dirty="0"/>
              <a:t>192.3.20xx (Transportation of Dangerous Goods Training assessment and competency Standard)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Quarterly meetings with ERD /TC.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Guideline Reviews, 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Bulk</a:t>
            </a: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MPU 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National Fireworks Association attendance</a:t>
            </a: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dirty="0"/>
              <a:t>IME attendance.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211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r>
              <a:rPr lang="en-US" altLang="en-US" sz="4000" dirty="0"/>
              <a:t>CEAEC Committees</a:t>
            </a:r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40703" y="1805781"/>
            <a:ext cx="8229600" cy="4343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3600" dirty="0"/>
              <a:t>Active Committees: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3600" dirty="0"/>
          </a:p>
          <a:p>
            <a:pPr lv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sz="3600" dirty="0"/>
              <a:t>Regulatory – Al Loan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sz="3600" dirty="0"/>
              <a:t>Manufacturing &amp; Technology (MT) – Aaron Galt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sz="3600" dirty="0"/>
              <a:t>Safety, Security, and Environmental (SSE) – Benoit Choquette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36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3600" dirty="0"/>
              <a:t>New Committees, (fall of 2018):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CA" altLang="en-US" sz="3600" dirty="0"/>
          </a:p>
          <a:p>
            <a:pPr lv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sz="3600" dirty="0"/>
              <a:t>Carrier / Transportation – Vacant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altLang="en-US" sz="3600" dirty="0"/>
              <a:t>Provincial Affairs – Pierre St Georges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CA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754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33600"/>
            <a:ext cx="82296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sz="4000" dirty="0"/>
            </a:br>
            <a:r>
              <a:rPr lang="en-US" altLang="en-US" sz="4000" dirty="0"/>
              <a:t>CEAEC Participation</a:t>
            </a:r>
            <a:br>
              <a:rPr lang="en-US" altLang="en-US" sz="4000" dirty="0"/>
            </a:b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93497DC-8836-4CFC-86E6-405CEF4BFECE}"/>
              </a:ext>
            </a:extLst>
          </p:cNvPr>
          <p:cNvSpPr txBox="1">
            <a:spLocks/>
          </p:cNvSpPr>
          <p:nvPr/>
        </p:nvSpPr>
        <p:spPr>
          <a:xfrm>
            <a:off x="440703" y="14478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2800" dirty="0"/>
              <a:t>Committee</a:t>
            </a:r>
            <a:r>
              <a:rPr lang="en-CA" altLang="en-US" sz="3600" dirty="0"/>
              <a:t> </a:t>
            </a:r>
            <a:r>
              <a:rPr lang="en-CA" altLang="en-US" sz="2800" dirty="0"/>
              <a:t>member or Chair (typically 2-3 years).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CA" altLang="en-US" sz="12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CA" altLang="en-US" sz="2800" dirty="0"/>
              <a:t>Please reach out to Nicholas Ebsworth or any of the current committee chairs if you are interested.</a:t>
            </a:r>
            <a:endParaRPr lang="en-CA" sz="2800" dirty="0"/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CA" altLang="en-US" sz="6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018D5D1-3711-4CD8-B77D-6BCBF8B12E19}"/>
              </a:ext>
            </a:extLst>
          </p:cNvPr>
          <p:cNvSpPr txBox="1">
            <a:spLocks/>
          </p:cNvSpPr>
          <p:nvPr/>
        </p:nvSpPr>
        <p:spPr>
          <a:xfrm>
            <a:off x="576798" y="3581400"/>
            <a:ext cx="6281202" cy="3086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latin typeface="+mj-lt"/>
                <a:ea typeface="+mj-ea"/>
                <a:cs typeface="+mj-cs"/>
              </a:rPr>
              <a:t>CEAEC Presidents 2007 - 2021</a:t>
            </a:r>
            <a:endParaRPr lang="en-US" altLang="en-US" sz="1700" b="1" dirty="0"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2007/2008 – Fred McNeill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2008/2009 – Aaron Galt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2009/2010 – Nicholas Ebsworth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2010/2013 –  Al Loan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2013/2015 -  Aaron Galt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2015/2017 -  Stewart McCallum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dirty="0">
                <a:latin typeface="+mj-lt"/>
              </a:rPr>
              <a:t>2017/2019 -  Al Loan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700" i="1" dirty="0">
                <a:latin typeface="+mj-lt"/>
              </a:rPr>
              <a:t>2019/2021  - Aaron Galt (currently V</a:t>
            </a:r>
            <a:r>
              <a:rPr lang="en-US" altLang="en-US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P)</a:t>
            </a:r>
            <a:endParaRPr lang="en-US" altLang="en-US" sz="1700" dirty="0">
              <a:solidFill>
                <a:srgbClr val="C00000"/>
              </a:solidFill>
              <a:latin typeface="+mj-lt"/>
            </a:endParaRPr>
          </a:p>
          <a:p>
            <a:pPr marL="342900" lvl="1" indent="-3429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4000" dirty="0"/>
          </a:p>
          <a:p>
            <a:pPr marL="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457200" lvl="1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400" kern="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kern="0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7631F-F7E2-4DD3-B2F9-9533F395A675}"/>
              </a:ext>
            </a:extLst>
          </p:cNvPr>
          <p:cNvSpPr txBox="1"/>
          <p:nvPr/>
        </p:nvSpPr>
        <p:spPr>
          <a:xfrm>
            <a:off x="162560" y="6192202"/>
            <a:ext cx="876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Volunteers for Executive Roles &amp; Committees?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71434-C5D4-4C45-9687-542C61E1F8AC}"/>
              </a:ext>
            </a:extLst>
          </p:cNvPr>
          <p:cNvSpPr/>
          <p:nvPr/>
        </p:nvSpPr>
        <p:spPr>
          <a:xfrm>
            <a:off x="560301" y="3581400"/>
            <a:ext cx="3952240" cy="2438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4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11668</TotalTime>
  <Words>241</Words>
  <Application>Microsoft Office PowerPoint</Application>
  <PresentationFormat>On-screen Show (4:3)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Meeting Agenda  </vt:lpstr>
      <vt:lpstr>Membership Introduction</vt:lpstr>
      <vt:lpstr>CEAEC Ongoing Efforts</vt:lpstr>
      <vt:lpstr>CEAEC Participation</vt:lpstr>
      <vt:lpstr> CEAEC Committees </vt:lpstr>
      <vt:lpstr> CEAEC Participation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191</cp:revision>
  <cp:lastPrinted>2018-11-13T18:18:41Z</cp:lastPrinted>
  <dcterms:created xsi:type="dcterms:W3CDTF">2013-10-09T11:47:44Z</dcterms:created>
  <dcterms:modified xsi:type="dcterms:W3CDTF">2019-06-06T11:37:10Z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193ca4-2408-4f7f-b426-2979869cfaa8_Enabled">
    <vt:lpwstr>True</vt:lpwstr>
  </property>
  <property fmtid="{D5CDD505-2E9C-101B-9397-08002B2CF9AE}" pid="3" name="MSIP_Label_1f193ca4-2408-4f7f-b426-2979869cfaa8_SiteId">
    <vt:lpwstr>a21a716e-fb9a-45c0-b997-e26360b0a3a1</vt:lpwstr>
  </property>
  <property fmtid="{D5CDD505-2E9C-101B-9397-08002B2CF9AE}" pid="4" name="MSIP_Label_1f193ca4-2408-4f7f-b426-2979869cfaa8_Owner">
    <vt:lpwstr>al.loan@orica.com</vt:lpwstr>
  </property>
  <property fmtid="{D5CDD505-2E9C-101B-9397-08002B2CF9AE}" pid="5" name="MSIP_Label_1f193ca4-2408-4f7f-b426-2979869cfaa8_SetDate">
    <vt:lpwstr>2019-06-03T16:32:32.5732258Z</vt:lpwstr>
  </property>
  <property fmtid="{D5CDD505-2E9C-101B-9397-08002B2CF9AE}" pid="6" name="MSIP_Label_1f193ca4-2408-4f7f-b426-2979869cfaa8_Name">
    <vt:lpwstr>Confidential</vt:lpwstr>
  </property>
  <property fmtid="{D5CDD505-2E9C-101B-9397-08002B2CF9AE}" pid="7" name="MSIP_Label_1f193ca4-2408-4f7f-b426-2979869cfaa8_Application">
    <vt:lpwstr>Microsoft Azure Information Protection</vt:lpwstr>
  </property>
  <property fmtid="{D5CDD505-2E9C-101B-9397-08002B2CF9AE}" pid="8" name="MSIP_Label_1f193ca4-2408-4f7f-b426-2979869cfaa8_Extended_MSFT_Method">
    <vt:lpwstr>Manual</vt:lpwstr>
  </property>
  <property fmtid="{D5CDD505-2E9C-101B-9397-08002B2CF9AE}" pid="9" name="Sensitivity">
    <vt:lpwstr>Confidential</vt:lpwstr>
  </property>
</Properties>
</file>