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80" r:id="rId4"/>
    <p:sldId id="281" r:id="rId5"/>
    <p:sldId id="295" r:id="rId6"/>
    <p:sldId id="297" r:id="rId7"/>
    <p:sldId id="298" r:id="rId8"/>
    <p:sldId id="299" r:id="rId9"/>
    <p:sldId id="294" r:id="rId10"/>
    <p:sldId id="300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7" autoAdjust="0"/>
    <p:restoredTop sz="90920" autoAdjust="0"/>
  </p:normalViewPr>
  <p:slideViewPr>
    <p:cSldViewPr>
      <p:cViewPr varScale="1">
        <p:scale>
          <a:sx n="83" d="100"/>
          <a:sy n="83" d="100"/>
        </p:scale>
        <p:origin x="125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E3600-36F6-4106-90F3-16482C6FC7EF}" type="datetimeFigureOut">
              <a:rPr lang="en-CA" smtClean="0"/>
              <a:t>23/04/2018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C60DF-1621-4AC1-BA96-46E7A9C3BD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963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0305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6626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744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Original recommendations ~100.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5054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2891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9394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9633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2349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6994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44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38B-0472-45D9-B221-A37B7209C5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emf"/><Relationship Id="rId5" Type="http://schemas.openxmlformats.org/officeDocument/2006/relationships/hyperlink" Target="20180307%20CEAEC%20CG1.pdf" TargetMode="External"/><Relationship Id="rId4" Type="http://schemas.openxmlformats.org/officeDocument/2006/relationships/hyperlink" Target="Canada%20Gazette%20Part%201,%20December%2002,%202017%20%20---CEAEC%20Comments---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hyperlink" Target="CEAEC&#8217;s%20Comments%20ER,2013%20Amend3_NRCanDraftReply.pdf" TargetMode="External"/><Relationship Id="rId4" Type="http://schemas.openxmlformats.org/officeDocument/2006/relationships/hyperlink" Target="CEAEC,%20Comments%20and%20Suggestions,%20ER-2013,%20%20February%2002,%202018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74999" y="3200400"/>
            <a:ext cx="6152710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0" dirty="0"/>
              <a:t>CEAEC MEETING</a:t>
            </a:r>
          </a:p>
          <a:p>
            <a:r>
              <a:rPr lang="en-CA" dirty="0"/>
              <a:t>				Vancouver, April 2018</a:t>
            </a:r>
          </a:p>
        </p:txBody>
      </p:sp>
    </p:spTree>
    <p:extLst>
      <p:ext uri="{BB962C8B-B14F-4D97-AF65-F5344CB8AC3E}">
        <p14:creationId xmlns:p14="http://schemas.microsoft.com/office/powerpoint/2010/main" val="390419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8382000" cy="3962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CGSB-43.151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Transportation of Dangerous Goods Client Identification Database, (TDG-CID)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TDGR training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CSA B620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Storage Compatibility Guidelines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Standards / Guidelines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453438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447800" y="2110596"/>
            <a:ext cx="62484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base">
              <a:lnSpc>
                <a:spcPct val="110000"/>
              </a:lnSpc>
              <a:spcAft>
                <a:spcPct val="0"/>
              </a:spcAft>
              <a:buNone/>
              <a:defRPr/>
            </a:pPr>
            <a:endParaRPr lang="en-CA" sz="4400" kern="0" dirty="0"/>
          </a:p>
          <a:p>
            <a:pPr marL="0" lvl="0" indent="0" algn="ctr" fontAlgn="base">
              <a:lnSpc>
                <a:spcPct val="110000"/>
              </a:lnSpc>
              <a:spcAft>
                <a:spcPct val="0"/>
              </a:spcAft>
              <a:buNone/>
              <a:defRPr/>
            </a:pPr>
            <a:r>
              <a:rPr lang="en-CA" sz="4400" kern="0" dirty="0"/>
              <a:t>Questions?</a:t>
            </a:r>
          </a:p>
          <a:p>
            <a:pPr marL="800100" lvl="1" indent="-342900">
              <a:lnSpc>
                <a:spcPct val="90000"/>
              </a:lnSpc>
              <a:defRPr/>
            </a:pPr>
            <a:endParaRPr lang="en-CA" sz="3200" kern="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319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/>
              <a:t>Bulk Guideline Review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/>
              <a:t>Amendment 02 ER-2013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/>
              <a:t>B620 “S” Inspection Clarifications.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/>
              <a:t>Amendment 03 ER-2013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/>
              <a:t>Other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/>
              <a:t>Standards 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/>
              <a:t>Guidelines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/>
              <a:t>Regulatory Committee</a:t>
            </a:r>
          </a:p>
        </p:txBody>
      </p:sp>
    </p:spTree>
    <p:extLst>
      <p:ext uri="{BB962C8B-B14F-4D97-AF65-F5344CB8AC3E}">
        <p14:creationId xmlns:p14="http://schemas.microsoft.com/office/powerpoint/2010/main" val="38101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4495800" cy="4343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/>
              <a:t>ERD request for comment / suggestions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Initial review of rev 6, late fall 2017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Review draft rev 7, ~March 2018.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CEAEC comments end of March.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Positive acceptance of suggestions.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/>
          </a:p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Bulk Guideline Review</a:t>
            </a:r>
            <a:endParaRPr lang="en-CA" sz="4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81DE75-8ED7-4BB3-A043-DF638CB5E8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600" y="2026251"/>
            <a:ext cx="3934408" cy="480842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ECC95842-8CA9-4DD8-B264-339EA88FD574}"/>
              </a:ext>
            </a:extLst>
          </p:cNvPr>
          <p:cNvSpPr txBox="1">
            <a:spLocks/>
          </p:cNvSpPr>
          <p:nvPr/>
        </p:nvSpPr>
        <p:spPr>
          <a:xfrm>
            <a:off x="0" y="1981200"/>
            <a:ext cx="9173029" cy="4907947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/>
              <a:t>Highlights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Document functionality, searchable index and hyperlinks.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Better alignment with provincial OHAS, NFPA and federal standards.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Removal of the ANP “one” container rule for Satellite sites, (to be 100,000 kg).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Removal of the 800 km separation distance for Satellite sites.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/>
          </a:p>
          <a:p>
            <a:endParaRPr lang="en-CA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8BC3B8D-C53C-41CC-A7D9-40E634994E9E}"/>
              </a:ext>
            </a:extLst>
          </p:cNvPr>
          <p:cNvSpPr txBox="1">
            <a:spLocks/>
          </p:cNvSpPr>
          <p:nvPr/>
        </p:nvSpPr>
        <p:spPr>
          <a:xfrm>
            <a:off x="27992" y="1981200"/>
            <a:ext cx="9116008" cy="4883636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/>
              <a:t>Highlights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Removal of the 450 km separation distance to a client site.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Consideration of location, (mine sites) for the ANE /ANP security and locking requirements.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Allowance for flammable cabinets within explosives areas.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Clarification of man-limits, (visitors / blasters).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330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4800600" cy="20367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Gazette 1 publication, December 02, 2017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30 day public comment period.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CEAEC comments, December 20, 2017.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AU" sz="280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AU" sz="1800" dirty="0">
                <a:hlinkClick r:id="rId4" action="ppaction://hlinkfile"/>
              </a:rPr>
              <a:t>Canada Gazette Part 1, December 02, 2017  ---CEAEC Comments---</a:t>
            </a:r>
            <a:endParaRPr lang="en-AU" sz="1800" dirty="0"/>
          </a:p>
          <a:p>
            <a:pPr marL="0" indent="0">
              <a:buNone/>
            </a:pPr>
            <a:r>
              <a:rPr lang="en-CA" sz="1800" dirty="0">
                <a:hlinkClick r:id="rId5" action="ppaction://hlinkfile"/>
              </a:rPr>
              <a:t>20180307 CEAEC CG1</a:t>
            </a:r>
            <a:endParaRPr lang="en-CA" sz="1800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Amendment 02</a:t>
            </a:r>
            <a:endParaRPr lang="en-CA" sz="4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9C92F6-AABC-48A9-A8DD-BD1846299F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7800" y="1890144"/>
            <a:ext cx="3791240" cy="489165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6718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8610600" cy="3733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B620 Standards Committee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Toronto, January 2018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Three dockets presented.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dirty="0"/>
              <a:t> 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1800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B620 “S” Inspections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998329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8610600" cy="3733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dirty="0"/>
              <a:t>CSA B620 TC Docket, Tank Definitions, </a:t>
            </a:r>
            <a:r>
              <a:rPr lang="en-CA" sz="2800" b="1" dirty="0">
                <a:solidFill>
                  <a:srgbClr val="FF0000"/>
                </a:solidFill>
              </a:rPr>
              <a:t>REJECTED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-"/>
              <a:defRPr/>
            </a:pPr>
            <a:r>
              <a:rPr lang="en-CA" sz="2800" dirty="0"/>
              <a:t>Highway tank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-"/>
              <a:defRPr/>
            </a:pPr>
            <a:endParaRPr lang="en-CA" sz="28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-"/>
              <a:defRPr/>
            </a:pPr>
            <a:r>
              <a:rPr lang="en-CA" sz="2800" dirty="0"/>
              <a:t>Tank Wall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-"/>
              <a:defRPr/>
            </a:pPr>
            <a:endParaRPr lang="en-CA" sz="280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dirty="0"/>
              <a:t>Committee position was that the adding of two new definitions would further compound/complicate the issues.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dirty="0"/>
              <a:t> 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1800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B620 “S” Inspections</a:t>
            </a:r>
            <a:endParaRPr lang="en-CA" sz="40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76272B7-46BA-4451-AA10-2B694B4A7BE6}"/>
              </a:ext>
            </a:extLst>
          </p:cNvPr>
          <p:cNvCxnSpPr/>
          <p:nvPr/>
        </p:nvCxnSpPr>
        <p:spPr>
          <a:xfrm>
            <a:off x="2895600" y="3048000"/>
            <a:ext cx="1066800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6F0A096-4881-4729-8D90-54AEAA3192B7}"/>
              </a:ext>
            </a:extLst>
          </p:cNvPr>
          <p:cNvSpPr txBox="1"/>
          <p:nvPr/>
        </p:nvSpPr>
        <p:spPr>
          <a:xfrm>
            <a:off x="4061736" y="2877184"/>
            <a:ext cx="2262864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800" dirty="0"/>
              <a:t>Tank Trailer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800" dirty="0"/>
              <a:t>Tank Truck</a:t>
            </a:r>
          </a:p>
        </p:txBody>
      </p:sp>
    </p:spTree>
    <p:extLst>
      <p:ext uri="{BB962C8B-B14F-4D97-AF65-F5344CB8AC3E}">
        <p14:creationId xmlns:p14="http://schemas.microsoft.com/office/powerpoint/2010/main" val="1113415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8610600" cy="3733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dirty="0"/>
              <a:t>CSA B620 TC Docket, Table 7.1 Additions, </a:t>
            </a:r>
            <a:r>
              <a:rPr lang="en-CA" sz="2800" b="1" dirty="0">
                <a:solidFill>
                  <a:srgbClr val="FF0000"/>
                </a:solidFill>
              </a:rPr>
              <a:t>ACCEPTED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-"/>
              <a:defRPr/>
            </a:pPr>
            <a:r>
              <a:rPr lang="en-CA" sz="2800" dirty="0"/>
              <a:t>Adding of an explanatory note to table 7.1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dirty="0"/>
              <a:t> 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1800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B620 “S” Inspections</a:t>
            </a:r>
            <a:endParaRPr lang="en-CA" sz="4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B7D623-6D96-4DAD-9733-32CD6DD72A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3352800"/>
            <a:ext cx="8945194" cy="287329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11372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8610600" cy="3733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dirty="0"/>
              <a:t>CSA B620 TC Docket, Annex E Clarification, </a:t>
            </a:r>
            <a:r>
              <a:rPr lang="en-CA" sz="2800" b="1" dirty="0">
                <a:solidFill>
                  <a:srgbClr val="FF0000"/>
                </a:solidFill>
              </a:rPr>
              <a:t>ACCEPTED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-"/>
              <a:defRPr/>
            </a:pPr>
            <a:r>
              <a:rPr lang="en-CA" sz="2800" dirty="0"/>
              <a:t>Adding of the correct MPU pictorial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dirty="0"/>
              <a:t> 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1800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B620 “S” Inspections</a:t>
            </a:r>
            <a:endParaRPr lang="en-CA" sz="4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97D8BD-612E-4A85-A5CD-E7EE44BBAB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3429000"/>
            <a:ext cx="8943796" cy="3352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58457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5562600" cy="20367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CEAEC prepared comments and suggestions, forwarded to ERD, February 02, 2018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Primarily carryover items from amendment 02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/>
              <a:t>Reviewing ERD responses. 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800" dirty="0">
              <a:hlinkClick r:id="rId4" action="ppaction://hlinkfile"/>
            </a:endParaRP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1800" dirty="0">
                <a:hlinkClick r:id="rId4" action="ppaction://hlinkfile"/>
              </a:rPr>
              <a:t>CEAEC, Comments and Suggestions, ER-2013,  February 02, 2018</a:t>
            </a:r>
            <a:endParaRPr lang="en-AU" sz="180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1800" kern="0" dirty="0">
                <a:hlinkClick r:id="rId5" action="ppaction://hlinkfile"/>
              </a:rPr>
              <a:t>CEAEC’s Comments ER,2013 Amend3_NRCanDraftReply</a:t>
            </a:r>
            <a:endParaRPr lang="en-CA" sz="1800" kern="0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Amendment 03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097951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</TotalTime>
  <Words>384</Words>
  <Application>Microsoft Office PowerPoint</Application>
  <PresentationFormat>On-screen Show (4:3)</PresentationFormat>
  <Paragraphs>104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Regulatory Committee</vt:lpstr>
      <vt:lpstr>Bulk Guideline Review</vt:lpstr>
      <vt:lpstr>Amendment 02</vt:lpstr>
      <vt:lpstr>B620 “S” Inspections</vt:lpstr>
      <vt:lpstr>B620 “S” Inspections</vt:lpstr>
      <vt:lpstr>B620 “S” Inspections</vt:lpstr>
      <vt:lpstr>B620 “S” Inspections</vt:lpstr>
      <vt:lpstr>Amendment 03</vt:lpstr>
      <vt:lpstr>Standards / Guidelines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Galt</dc:creator>
  <cp:lastModifiedBy>Al Loan</cp:lastModifiedBy>
  <cp:revision>153</cp:revision>
  <dcterms:created xsi:type="dcterms:W3CDTF">2013-10-09T11:47:44Z</dcterms:created>
  <dcterms:modified xsi:type="dcterms:W3CDTF">2018-04-23T18:13:17Z</dcterms:modified>
</cp:coreProperties>
</file>