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80" r:id="rId4"/>
    <p:sldId id="281" r:id="rId5"/>
    <p:sldId id="282" r:id="rId6"/>
    <p:sldId id="284" r:id="rId7"/>
    <p:sldId id="285" r:id="rId8"/>
    <p:sldId id="290" r:id="rId9"/>
    <p:sldId id="286" r:id="rId10"/>
    <p:sldId id="287" r:id="rId11"/>
    <p:sldId id="288" r:id="rId12"/>
    <p:sldId id="289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12" autoAdjust="0"/>
    <p:restoredTop sz="94671" autoAdjust="0"/>
  </p:normalViewPr>
  <p:slideViewPr>
    <p:cSldViewPr>
      <p:cViewPr varScale="1">
        <p:scale>
          <a:sx n="84" d="100"/>
          <a:sy n="84" d="100"/>
        </p:scale>
        <p:origin x="86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74999" y="3200400"/>
            <a:ext cx="641983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0" dirty="0" smtClean="0"/>
              <a:t>CEAEC MEETING</a:t>
            </a:r>
          </a:p>
          <a:p>
            <a:r>
              <a:rPr lang="en-CA" dirty="0" smtClean="0"/>
              <a:t>				Charlottetown, June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41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800" kern="0" dirty="0" smtClean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447800"/>
            <a:ext cx="8229600" cy="3687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sz="2800" b="1" kern="0" dirty="0"/>
              <a:t>Sale — authorized buyer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sz="2800" kern="0" dirty="0" smtClean="0"/>
              <a:t>217 </a:t>
            </a:r>
            <a:r>
              <a:rPr lang="en-US" sz="2800" kern="0" dirty="0"/>
              <a:t>(1) A seller </a:t>
            </a:r>
            <a:r>
              <a:rPr lang="en-US" sz="2800" b="1" kern="0" dirty="0">
                <a:solidFill>
                  <a:srgbClr val="FF0000"/>
                </a:solidFill>
              </a:rPr>
              <a:t>may sell </a:t>
            </a:r>
            <a:r>
              <a:rPr lang="en-US" sz="2800" kern="0" dirty="0"/>
              <a:t>industrial explosives only to a buyer who holds a </a:t>
            </a:r>
            <a:r>
              <a:rPr lang="en-US" sz="2800" kern="0" dirty="0" err="1"/>
              <a:t>licence</a:t>
            </a:r>
            <a:r>
              <a:rPr lang="en-US" sz="2800" kern="0" dirty="0"/>
              <a:t> or a manufacturing certificate or who is authorized by a competent provincial or territorial </a:t>
            </a:r>
            <a:r>
              <a:rPr lang="en-US" sz="2800" b="1" kern="0" dirty="0">
                <a:solidFill>
                  <a:srgbClr val="FF0000"/>
                </a:solidFill>
              </a:rPr>
              <a:t>authority to store </a:t>
            </a:r>
            <a:r>
              <a:rPr lang="en-US" sz="2800" kern="0" dirty="0"/>
              <a:t>industrial explosives at a mine site or quarry.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sz="2800" b="1" kern="0" dirty="0" smtClean="0"/>
              <a:t>Maximum </a:t>
            </a:r>
            <a:r>
              <a:rPr lang="en-US" sz="2800" b="1" kern="0" dirty="0"/>
              <a:t>quantity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sz="2800" kern="0" dirty="0" smtClean="0"/>
              <a:t>(</a:t>
            </a:r>
            <a:r>
              <a:rPr lang="en-US" sz="2800" kern="0" dirty="0"/>
              <a:t>2) A seller </a:t>
            </a:r>
            <a:r>
              <a:rPr lang="en-US" sz="2800" b="1" kern="0" dirty="0">
                <a:solidFill>
                  <a:srgbClr val="FF0000"/>
                </a:solidFill>
              </a:rPr>
              <a:t>must not sell </a:t>
            </a:r>
            <a:r>
              <a:rPr lang="en-US" sz="2800" kern="0" dirty="0"/>
              <a:t>more industrial explosives to a buyer than the buyer is authorized by their </a:t>
            </a:r>
            <a:r>
              <a:rPr lang="en-US" sz="2800" kern="0" dirty="0" err="1"/>
              <a:t>licence</a:t>
            </a:r>
            <a:r>
              <a:rPr lang="en-US" sz="2800" kern="0" dirty="0"/>
              <a:t>, certificate or provincial or territorial authorization </a:t>
            </a:r>
            <a:r>
              <a:rPr lang="en-US" sz="2800" b="1" kern="0" dirty="0">
                <a:solidFill>
                  <a:srgbClr val="FF0000"/>
                </a:solidFill>
              </a:rPr>
              <a:t>to store</a:t>
            </a:r>
            <a:r>
              <a:rPr lang="en-US" sz="2800" kern="0" dirty="0"/>
              <a:t>.</a:t>
            </a:r>
            <a:endParaRPr lang="en-CA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25996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800" kern="0" dirty="0" smtClean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sz="4000" kern="0" dirty="0" smtClean="0"/>
              <a:t>Surface Use of Underground Equipment</a:t>
            </a:r>
            <a:endParaRPr lang="en-CA" sz="28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1000" y="2133600"/>
            <a:ext cx="8382000" cy="3687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Proposed operation of underground equipment on the surface for initial portal /shaft deployment.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Initial query to ERD via fall CEAEC meeting.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ERD response “potentially yes…submit formal letter”.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CEAEC letter sent, January 2017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Concept rejected due to the division 3 exemption reference to “underground”.</a:t>
            </a:r>
          </a:p>
        </p:txBody>
      </p:sp>
    </p:spTree>
    <p:extLst>
      <p:ext uri="{BB962C8B-B14F-4D97-AF65-F5344CB8AC3E}">
        <p14:creationId xmlns:p14="http://schemas.microsoft.com/office/powerpoint/2010/main" val="107311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800" kern="0" dirty="0" smtClean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sz="4000" kern="0" dirty="0"/>
              <a:t>Surface Use of Underground Equipment</a:t>
            </a:r>
            <a:endParaRPr lang="en-CA" sz="28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2152649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Next steps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Possible form F05-MPU </a:t>
            </a:r>
            <a:r>
              <a:rPr lang="en-CA" sz="2800" kern="0" dirty="0" smtClean="0"/>
              <a:t>application. </a:t>
            </a:r>
            <a:endParaRPr lang="en-CA" sz="28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Adding underground equipment to the F05-01B of the respective base division 1 license.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Revision of division 3 exemption to add a definition to “underground</a:t>
            </a:r>
            <a:r>
              <a:rPr lang="en-CA" sz="2800" kern="0" dirty="0" smtClean="0"/>
              <a:t>”.</a:t>
            </a:r>
            <a:endParaRPr lang="en-CA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214731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447800" y="2110596"/>
            <a:ext cx="62484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endParaRPr lang="en-CA" sz="4400" kern="0" dirty="0" smtClean="0"/>
          </a:p>
          <a:p>
            <a:pPr marL="0" lvl="0" indent="0" algn="ctr" fontAlgn="base">
              <a:lnSpc>
                <a:spcPct val="110000"/>
              </a:lnSpc>
              <a:spcAft>
                <a:spcPct val="0"/>
              </a:spcAft>
              <a:buNone/>
              <a:defRPr/>
            </a:pPr>
            <a:r>
              <a:rPr lang="en-CA" sz="4400" kern="0" dirty="0" smtClean="0"/>
              <a:t>Questions?</a:t>
            </a:r>
            <a:endParaRPr lang="en-CA" sz="4400" kern="0" dirty="0"/>
          </a:p>
          <a:p>
            <a:pPr marL="800100" lvl="1" indent="-342900">
              <a:lnSpc>
                <a:spcPct val="90000"/>
              </a:lnSpc>
              <a:defRPr/>
            </a:pPr>
            <a:endParaRPr lang="en-CA" sz="3200" kern="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319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 smtClean="0"/>
              <a:t>Magazine farms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 smtClean="0"/>
              <a:t>Fabric Shelters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 smtClean="0"/>
              <a:t>Part 217, Explosives Sales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kern="0" dirty="0" smtClean="0"/>
              <a:t>Surface use of underground </a:t>
            </a:r>
            <a:r>
              <a:rPr lang="en-CA" kern="0" dirty="0" smtClean="0"/>
              <a:t>equipment</a:t>
            </a: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Regulatory Committee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810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ERD proposed changes Nashville meeting, April 2016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Requirement for D-6 separation distance.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ERD inspections, with sunset actions for Q/D compliance.</a:t>
            </a: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dirty="0"/>
              <a:t>Moratorium on any new license applications.</a:t>
            </a:r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 smtClean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Magazine </a:t>
            </a:r>
            <a:r>
              <a:rPr lang="en-CA" sz="4000" kern="0" dirty="0" smtClean="0"/>
              <a:t>farms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60330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2133600"/>
            <a:ext cx="8229600" cy="2036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sz="2800" dirty="0"/>
              <a:t>CEAEC response proposal </a:t>
            </a:r>
            <a:r>
              <a:rPr lang="en-US" sz="2800" dirty="0" smtClean="0"/>
              <a:t>May </a:t>
            </a:r>
            <a:r>
              <a:rPr lang="en-US" sz="2800" dirty="0"/>
              <a:t>2016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AU" sz="100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 smtClean="0"/>
              <a:t>Detailed responsibilities of all license holders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 smtClean="0"/>
              <a:t>Joint Emergency Response Plan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AU" sz="2800" dirty="0" smtClean="0"/>
              <a:t>License Holder Personnel Presence Awareness and Notification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 smtClean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Magazine </a:t>
            </a:r>
            <a:r>
              <a:rPr lang="en-CA" sz="4000" kern="0" dirty="0" smtClean="0"/>
              <a:t>farms</a:t>
            </a:r>
            <a:endParaRPr lang="en-CA" sz="4000" dirty="0"/>
          </a:p>
        </p:txBody>
      </p:sp>
      <p:pic>
        <p:nvPicPr>
          <p:cNvPr id="2" name="Picture 2" descr="Image result for photos of explosives magazin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529" y="4267200"/>
            <a:ext cx="3266142" cy="244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1"/>
            <a:ext cx="82296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ERD Request, Fall CEAEC Meeting December 2016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800" kern="0" dirty="0" smtClean="0"/>
              <a:t>Would one licensee assumes overall responsibility? </a:t>
            </a:r>
            <a:endParaRPr lang="en-CA" sz="2800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800" kern="0" dirty="0" smtClean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US" sz="2800" dirty="0"/>
              <a:t>CEAEC 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response </a:t>
            </a:r>
            <a:r>
              <a:rPr lang="en-US" sz="2800" dirty="0"/>
              <a:t>proposal </a:t>
            </a:r>
            <a:r>
              <a:rPr lang="en-US" sz="2800" dirty="0" smtClean="0"/>
              <a:t>January 2017</a:t>
            </a:r>
            <a:endParaRPr lang="en-US" sz="280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800" kern="0" dirty="0" smtClean="0"/>
              <a:t>Inclusion of </a:t>
            </a:r>
            <a:r>
              <a:rPr lang="en-CA" sz="2800" kern="0" dirty="0"/>
              <a:t>one licensee </a:t>
            </a:r>
            <a:r>
              <a:rPr lang="en-CA" sz="2800" kern="0" dirty="0" smtClean="0"/>
              <a:t>assuming responsibility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CA" kern="0" dirty="0" smtClean="0"/>
              <a:t>Site Plan, Drawings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buFont typeface="Courier New" panose="02070309020205020404" pitchFamily="49" charset="0"/>
              <a:buChar char="o"/>
              <a:defRPr/>
            </a:pPr>
            <a:r>
              <a:rPr lang="en-CA" kern="0" dirty="0" smtClean="0"/>
              <a:t>General Security, ERAP</a:t>
            </a:r>
            <a:endParaRPr lang="en-CA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8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8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 smtClean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Magazine </a:t>
            </a:r>
            <a:r>
              <a:rPr lang="en-CA" sz="4000" kern="0" dirty="0" smtClean="0"/>
              <a:t>farms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9218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ERD Response, May 2017</a:t>
            </a:r>
            <a:endParaRPr lang="en-CA" sz="28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10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Ensure that one license holder be identified as responsible for the overall site operations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All license holders within a magazine farm be responsible for their own individually licensed magazine(s); and,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 smtClean="0"/>
              <a:t>A letter of understanding that would detail direct responsibilities of each license holder is in place</a:t>
            </a:r>
          </a:p>
          <a:p>
            <a:endParaRPr lang="en-CA" sz="2800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/>
              <a:t>Magazine </a:t>
            </a:r>
            <a:r>
              <a:rPr lang="en-CA" sz="4000" kern="0" dirty="0" smtClean="0"/>
              <a:t>farms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213299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800" kern="0" dirty="0" smtClean="0"/>
              <a:t>Requirement </a:t>
            </a:r>
            <a:r>
              <a:rPr lang="en-CA" sz="2800" kern="0" dirty="0"/>
              <a:t>to meet group F, </a:t>
            </a:r>
            <a:r>
              <a:rPr lang="en-CA" sz="2800" kern="0" dirty="0" err="1"/>
              <a:t>Div</a:t>
            </a:r>
            <a:r>
              <a:rPr lang="en-CA" sz="2800" kern="0" dirty="0"/>
              <a:t> 1 or 2 of the </a:t>
            </a:r>
            <a:r>
              <a:rPr lang="en-CA" sz="2800" kern="0" dirty="0" smtClean="0"/>
              <a:t>NBC</a:t>
            </a:r>
            <a:endParaRPr lang="en-CA" sz="28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800" kern="0" dirty="0" smtClean="0"/>
              <a:t>Requirement </a:t>
            </a:r>
            <a:r>
              <a:rPr lang="en-CA" sz="2800" kern="0" dirty="0"/>
              <a:t>to meet </a:t>
            </a:r>
            <a:r>
              <a:rPr lang="en-CA" sz="2800" kern="0" dirty="0" smtClean="0"/>
              <a:t>flame </a:t>
            </a:r>
            <a:r>
              <a:rPr lang="en-CA" sz="2800" kern="0" dirty="0"/>
              <a:t>resistance of part 3 of the </a:t>
            </a:r>
            <a:r>
              <a:rPr lang="en-CA" sz="2800" kern="0" dirty="0" smtClean="0"/>
              <a:t>NBC</a:t>
            </a:r>
            <a:endParaRPr lang="en-CA" sz="2800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8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 smtClean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 smtClean="0"/>
              <a:t>Fabric Shelters</a:t>
            </a:r>
            <a:endParaRPr lang="en-CA" sz="4000" dirty="0"/>
          </a:p>
        </p:txBody>
      </p:sp>
      <p:pic>
        <p:nvPicPr>
          <p:cNvPr id="3" name="Picture 2" descr="Diamond Shelters, arena builders manitoba, lavern dueck, equine covered arenas, horse arenas, equine arenas, fabric structu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652" y="3200400"/>
            <a:ext cx="4496696" cy="347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6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CEAEC position in ‘Draft” mode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/>
              <a:t>P</a:t>
            </a:r>
            <a:r>
              <a:rPr lang="en-CA" sz="2800" kern="0" dirty="0" smtClean="0"/>
              <a:t>ossible avenues for </a:t>
            </a:r>
            <a:r>
              <a:rPr lang="en-CA" sz="2800" kern="0" dirty="0"/>
              <a:t>compliance via language contained in part </a:t>
            </a:r>
            <a:r>
              <a:rPr lang="en-CA" sz="2800" kern="0" dirty="0" smtClean="0"/>
              <a:t>3.1.5.2 </a:t>
            </a:r>
            <a:r>
              <a:rPr lang="en-CA" sz="2800" kern="0" dirty="0"/>
              <a:t>of the NBC.</a:t>
            </a:r>
            <a:endParaRPr lang="en-CA" sz="2800" kern="0" dirty="0" smtClean="0"/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400" kern="0" dirty="0" smtClean="0"/>
          </a:p>
          <a:p>
            <a:pPr lvl="1"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sz="2400" kern="0" dirty="0"/>
          </a:p>
          <a:p>
            <a:pPr marL="3657600" lvl="8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1600" kern="0" dirty="0" smtClean="0"/>
              <a:t>		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endParaRPr lang="en-CA" kern="0" dirty="0" smtClean="0"/>
          </a:p>
          <a:p>
            <a:endParaRPr lang="en-CA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 smtClean="0"/>
              <a:t>Fabric Shelters</a:t>
            </a:r>
            <a:endParaRPr lang="en-CA" sz="4000" dirty="0"/>
          </a:p>
        </p:txBody>
      </p:sp>
      <p:pic>
        <p:nvPicPr>
          <p:cNvPr id="2050" name="Picture 2" descr="Image result for pictures of fabric shelt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0" y="3657600"/>
            <a:ext cx="4023360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11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133600"/>
            <a:ext cx="8229600" cy="36877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sz="2800" kern="0" dirty="0" smtClean="0"/>
              <a:t>Correspondence with ERD to clarify compliance with parts 217 (1-2) of ER-2013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1000" kern="0" dirty="0" smtClean="0"/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/>
              <a:t>Initial query to ERD via fall CEAEC </a:t>
            </a:r>
            <a:r>
              <a:rPr lang="en-CA" sz="2800" kern="0" dirty="0" smtClean="0"/>
              <a:t>meeting 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FontTx/>
              <a:buChar char="•"/>
              <a:defRPr/>
            </a:pPr>
            <a:r>
              <a:rPr lang="en-CA" sz="2800" kern="0" dirty="0"/>
              <a:t>CEAEC </a:t>
            </a:r>
            <a:r>
              <a:rPr lang="en-CA" sz="2800" kern="0" dirty="0" smtClean="0"/>
              <a:t>recommends amendment to part 217 adding of the </a:t>
            </a:r>
            <a:r>
              <a:rPr lang="en-CA" sz="2800" kern="0" dirty="0" smtClean="0"/>
              <a:t>words “immediate use” or  </a:t>
            </a:r>
            <a:r>
              <a:rPr lang="en-CA" sz="2800" kern="0" dirty="0" smtClean="0"/>
              <a:t>“use” with the word “store”.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CA" sz="4000" kern="0" dirty="0" smtClean="0"/>
              <a:t>Explosives sales</a:t>
            </a:r>
            <a:endParaRPr lang="en-CA" sz="4000" dirty="0"/>
          </a:p>
        </p:txBody>
      </p:sp>
      <p:sp>
        <p:nvSpPr>
          <p:cNvPr id="2" name="AutoShape 2" descr="Image result for explosive s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</TotalTime>
  <Words>443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Courier New</vt:lpstr>
      <vt:lpstr>Office Theme</vt:lpstr>
      <vt:lpstr>PowerPoint Presentation</vt:lpstr>
      <vt:lpstr>Regulatory Committee</vt:lpstr>
      <vt:lpstr>Magazine farms</vt:lpstr>
      <vt:lpstr>Magazine farms</vt:lpstr>
      <vt:lpstr>Magazine farms</vt:lpstr>
      <vt:lpstr>Magazine farms</vt:lpstr>
      <vt:lpstr>Fabric Shelters</vt:lpstr>
      <vt:lpstr>Fabric Shelters</vt:lpstr>
      <vt:lpstr>Explosives sales</vt:lpstr>
      <vt:lpstr>PowerPoint Presentation</vt:lpstr>
      <vt:lpstr>Surface Use of Underground Equipment</vt:lpstr>
      <vt:lpstr>Surface Use of Underground Equipment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Al C Loan</cp:lastModifiedBy>
  <cp:revision>116</cp:revision>
  <dcterms:created xsi:type="dcterms:W3CDTF">2013-10-09T11:47:44Z</dcterms:created>
  <dcterms:modified xsi:type="dcterms:W3CDTF">2017-06-15T09:52:17Z</dcterms:modified>
</cp:coreProperties>
</file>