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8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4" r:id="rId16"/>
    <p:sldId id="295" r:id="rId17"/>
    <p:sldId id="298" r:id="rId18"/>
    <p:sldId id="299" r:id="rId19"/>
    <p:sldId id="294" r:id="rId20"/>
    <p:sldId id="313" r:id="rId21"/>
    <p:sldId id="300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7AFEFE-925F-4B39-BAF6-A366514612EA}" v="25" dt="2019-06-03T16:14:37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7" autoAdjust="0"/>
    <p:restoredTop sz="94993" autoAdjust="0"/>
  </p:normalViewPr>
  <p:slideViewPr>
    <p:cSldViewPr>
      <p:cViewPr>
        <p:scale>
          <a:sx n="100" d="100"/>
          <a:sy n="100" d="100"/>
        </p:scale>
        <p:origin x="682" y="-9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Melton" userId="9b71c801-8131-409f-af77-9a143cbb0a39" providerId="ADAL" clId="{C97AFEFE-925F-4B39-BAF6-A366514612EA}"/>
    <pc:docChg chg="modSld">
      <pc:chgData name="Alicia Melton" userId="9b71c801-8131-409f-af77-9a143cbb0a39" providerId="ADAL" clId="{C97AFEFE-925F-4B39-BAF6-A366514612EA}" dt="2019-06-03T16:18:04.236" v="109" actId="255"/>
      <pc:docMkLst>
        <pc:docMk/>
      </pc:docMkLst>
      <pc:sldChg chg="modSp">
        <pc:chgData name="Alicia Melton" userId="9b71c801-8131-409f-af77-9a143cbb0a39" providerId="ADAL" clId="{C97AFEFE-925F-4B39-BAF6-A366514612EA}" dt="2019-06-03T16:08:24.128" v="59" actId="120"/>
        <pc:sldMkLst>
          <pc:docMk/>
          <pc:sldMk cId="381017968" sldId="263"/>
        </pc:sldMkLst>
        <pc:spChg chg="mod">
          <ac:chgData name="Alicia Melton" userId="9b71c801-8131-409f-af77-9a143cbb0a39" providerId="ADAL" clId="{C97AFEFE-925F-4B39-BAF6-A366514612EA}" dt="2019-06-03T16:08:24.128" v="59" actId="120"/>
          <ac:spMkLst>
            <pc:docMk/>
            <pc:sldMk cId="381017968" sldId="263"/>
            <ac:spMk id="6" creationId="{00000000-0000-0000-0000-000000000000}"/>
          </ac:spMkLst>
        </pc:spChg>
      </pc:sldChg>
      <pc:sldChg chg="modSp">
        <pc:chgData name="Alicia Melton" userId="9b71c801-8131-409f-af77-9a143cbb0a39" providerId="ADAL" clId="{C97AFEFE-925F-4B39-BAF6-A366514612EA}" dt="2019-06-03T16:08:14.365" v="58" actId="1076"/>
        <pc:sldMkLst>
          <pc:docMk/>
          <pc:sldMk cId="3603308288" sldId="280"/>
        </pc:sldMkLst>
        <pc:spChg chg="mod">
          <ac:chgData name="Alicia Melton" userId="9b71c801-8131-409f-af77-9a143cbb0a39" providerId="ADAL" clId="{C97AFEFE-925F-4B39-BAF6-A366514612EA}" dt="2019-06-03T16:08:01.090" v="55" actId="207"/>
          <ac:spMkLst>
            <pc:docMk/>
            <pc:sldMk cId="3603308288" sldId="280"/>
            <ac:spMk id="9" creationId="{28BC3B8D-C53C-41CC-A7D9-40E634994E9E}"/>
          </ac:spMkLst>
        </pc:spChg>
        <pc:spChg chg="mod">
          <ac:chgData name="Alicia Melton" userId="9b71c801-8131-409f-af77-9a143cbb0a39" providerId="ADAL" clId="{C97AFEFE-925F-4B39-BAF6-A366514612EA}" dt="2019-06-03T16:08:14.365" v="58" actId="1076"/>
          <ac:spMkLst>
            <pc:docMk/>
            <pc:sldMk cId="3603308288" sldId="280"/>
            <ac:spMk id="13" creationId="{B8808DB9-9327-47EA-9594-5CDAE10203C8}"/>
          </ac:spMkLst>
        </pc:spChg>
      </pc:sldChg>
      <pc:sldChg chg="modSp">
        <pc:chgData name="Alicia Melton" userId="9b71c801-8131-409f-af77-9a143cbb0a39" providerId="ADAL" clId="{C97AFEFE-925F-4B39-BAF6-A366514612EA}" dt="2019-06-03T16:18:04.236" v="109" actId="255"/>
        <pc:sldMkLst>
          <pc:docMk/>
          <pc:sldMk cId="3097951275" sldId="294"/>
        </pc:sldMkLst>
        <pc:spChg chg="mod">
          <ac:chgData name="Alicia Melton" userId="9b71c801-8131-409f-af77-9a143cbb0a39" providerId="ADAL" clId="{C97AFEFE-925F-4B39-BAF6-A366514612EA}" dt="2019-06-03T16:18:04.236" v="109" actId="255"/>
          <ac:spMkLst>
            <pc:docMk/>
            <pc:sldMk cId="3097951275" sldId="294"/>
            <ac:spMk id="5" creationId="{00000000-0000-0000-0000-000000000000}"/>
          </ac:spMkLst>
        </pc:spChg>
        <pc:spChg chg="mod">
          <ac:chgData name="Alicia Melton" userId="9b71c801-8131-409f-af77-9a143cbb0a39" providerId="ADAL" clId="{C97AFEFE-925F-4B39-BAF6-A366514612EA}" dt="2019-06-03T16:07:16.109" v="52" actId="120"/>
          <ac:spMkLst>
            <pc:docMk/>
            <pc:sldMk cId="3097951275" sldId="294"/>
            <ac:spMk id="6" creationId="{00000000-0000-0000-0000-000000000000}"/>
          </ac:spMkLst>
        </pc:spChg>
      </pc:sldChg>
      <pc:sldChg chg="modSp">
        <pc:chgData name="Alicia Melton" userId="9b71c801-8131-409f-af77-9a143cbb0a39" providerId="ADAL" clId="{C97AFEFE-925F-4B39-BAF6-A366514612EA}" dt="2019-06-03T16:06:45.651" v="49" actId="120"/>
        <pc:sldMkLst>
          <pc:docMk/>
          <pc:sldMk cId="3998329140" sldId="295"/>
        </pc:sldMkLst>
        <pc:spChg chg="mod">
          <ac:chgData name="Alicia Melton" userId="9b71c801-8131-409f-af77-9a143cbb0a39" providerId="ADAL" clId="{C97AFEFE-925F-4B39-BAF6-A366514612EA}" dt="2019-06-03T16:06:45.651" v="49" actId="120"/>
          <ac:spMkLst>
            <pc:docMk/>
            <pc:sldMk cId="3998329140" sldId="295"/>
            <ac:spMk id="6" creationId="{00000000-0000-0000-0000-000000000000}"/>
          </ac:spMkLst>
        </pc:spChg>
      </pc:sldChg>
      <pc:sldChg chg="modSp">
        <pc:chgData name="Alicia Melton" userId="9b71c801-8131-409f-af77-9a143cbb0a39" providerId="ADAL" clId="{C97AFEFE-925F-4B39-BAF6-A366514612EA}" dt="2019-06-03T16:15:41.201" v="104" actId="12"/>
        <pc:sldMkLst>
          <pc:docMk/>
          <pc:sldMk cId="4011372545" sldId="298"/>
        </pc:sldMkLst>
        <pc:spChg chg="mod">
          <ac:chgData name="Alicia Melton" userId="9b71c801-8131-409f-af77-9a143cbb0a39" providerId="ADAL" clId="{C97AFEFE-925F-4B39-BAF6-A366514612EA}" dt="2019-06-03T16:15:41.201" v="104" actId="12"/>
          <ac:spMkLst>
            <pc:docMk/>
            <pc:sldMk cId="4011372545" sldId="298"/>
            <ac:spMk id="5" creationId="{00000000-0000-0000-0000-000000000000}"/>
          </ac:spMkLst>
        </pc:spChg>
        <pc:spChg chg="mod">
          <ac:chgData name="Alicia Melton" userId="9b71c801-8131-409f-af77-9a143cbb0a39" providerId="ADAL" clId="{C97AFEFE-925F-4B39-BAF6-A366514612EA}" dt="2019-06-03T16:06:52.756" v="50" actId="120"/>
          <ac:spMkLst>
            <pc:docMk/>
            <pc:sldMk cId="4011372545" sldId="298"/>
            <ac:spMk id="6" creationId="{00000000-0000-0000-0000-000000000000}"/>
          </ac:spMkLst>
        </pc:spChg>
        <pc:picChg chg="mod">
          <ac:chgData name="Alicia Melton" userId="9b71c801-8131-409f-af77-9a143cbb0a39" providerId="ADAL" clId="{C97AFEFE-925F-4B39-BAF6-A366514612EA}" dt="2019-06-03T16:07:00.993" v="51" actId="1076"/>
          <ac:picMkLst>
            <pc:docMk/>
            <pc:sldMk cId="4011372545" sldId="298"/>
            <ac:picMk id="3" creationId="{D23E4144-129E-462C-807F-83FC90F55E57}"/>
          </ac:picMkLst>
        </pc:picChg>
      </pc:sldChg>
      <pc:sldChg chg="modSp">
        <pc:chgData name="Alicia Melton" userId="9b71c801-8131-409f-af77-9a143cbb0a39" providerId="ADAL" clId="{C97AFEFE-925F-4B39-BAF6-A366514612EA}" dt="2019-06-03T16:07:29.318" v="54" actId="120"/>
        <pc:sldMkLst>
          <pc:docMk/>
          <pc:sldMk cId="3453438288" sldId="300"/>
        </pc:sldMkLst>
        <pc:spChg chg="mod">
          <ac:chgData name="Alicia Melton" userId="9b71c801-8131-409f-af77-9a143cbb0a39" providerId="ADAL" clId="{C97AFEFE-925F-4B39-BAF6-A366514612EA}" dt="2019-06-03T16:07:29.318" v="54" actId="120"/>
          <ac:spMkLst>
            <pc:docMk/>
            <pc:sldMk cId="3453438288" sldId="300"/>
            <ac:spMk id="6" creationId="{00000000-0000-0000-0000-000000000000}"/>
          </ac:spMkLst>
        </pc:spChg>
      </pc:sldChg>
      <pc:sldChg chg="modSp">
        <pc:chgData name="Alicia Melton" userId="9b71c801-8131-409f-af77-9a143cbb0a39" providerId="ADAL" clId="{C97AFEFE-925F-4B39-BAF6-A366514612EA}" dt="2019-06-03T16:08:46.622" v="61" actId="14100"/>
        <pc:sldMkLst>
          <pc:docMk/>
          <pc:sldMk cId="3978448876" sldId="303"/>
        </pc:sldMkLst>
        <pc:spChg chg="mod">
          <ac:chgData name="Alicia Melton" userId="9b71c801-8131-409f-af77-9a143cbb0a39" providerId="ADAL" clId="{C97AFEFE-925F-4B39-BAF6-A366514612EA}" dt="2019-06-03T16:03:02.435" v="14" actId="1076"/>
          <ac:spMkLst>
            <pc:docMk/>
            <pc:sldMk cId="3978448876" sldId="303"/>
            <ac:spMk id="9" creationId="{28BC3B8D-C53C-41CC-A7D9-40E634994E9E}"/>
          </ac:spMkLst>
        </pc:spChg>
        <pc:spChg chg="mod">
          <ac:chgData name="Alicia Melton" userId="9b71c801-8131-409f-af77-9a143cbb0a39" providerId="ADAL" clId="{C97AFEFE-925F-4B39-BAF6-A366514612EA}" dt="2019-06-03T16:08:46.622" v="61" actId="14100"/>
          <ac:spMkLst>
            <pc:docMk/>
            <pc:sldMk cId="3978448876" sldId="303"/>
            <ac:spMk id="13" creationId="{B8808DB9-9327-47EA-9594-5CDAE10203C8}"/>
          </ac:spMkLst>
        </pc:spChg>
      </pc:sldChg>
      <pc:sldChg chg="modSp">
        <pc:chgData name="Alicia Melton" userId="9b71c801-8131-409f-af77-9a143cbb0a39" providerId="ADAL" clId="{C97AFEFE-925F-4B39-BAF6-A366514612EA}" dt="2019-06-03T16:04:24.728" v="26" actId="1076"/>
        <pc:sldMkLst>
          <pc:docMk/>
          <pc:sldMk cId="1043260791" sldId="304"/>
        </pc:sldMkLst>
        <pc:spChg chg="mod">
          <ac:chgData name="Alicia Melton" userId="9b71c801-8131-409f-af77-9a143cbb0a39" providerId="ADAL" clId="{C97AFEFE-925F-4B39-BAF6-A366514612EA}" dt="2019-06-03T16:04:24.728" v="26" actId="1076"/>
          <ac:spMkLst>
            <pc:docMk/>
            <pc:sldMk cId="1043260791" sldId="304"/>
            <ac:spMk id="9" creationId="{28BC3B8D-C53C-41CC-A7D9-40E634994E9E}"/>
          </ac:spMkLst>
        </pc:spChg>
        <pc:spChg chg="mod">
          <ac:chgData name="Alicia Melton" userId="9b71c801-8131-409f-af77-9a143cbb0a39" providerId="ADAL" clId="{C97AFEFE-925F-4B39-BAF6-A366514612EA}" dt="2019-06-03T16:04:13.601" v="24" actId="12"/>
          <ac:spMkLst>
            <pc:docMk/>
            <pc:sldMk cId="1043260791" sldId="304"/>
            <ac:spMk id="13" creationId="{B8808DB9-9327-47EA-9594-5CDAE10203C8}"/>
          </ac:spMkLst>
        </pc:spChg>
        <pc:picChg chg="mod">
          <ac:chgData name="Alicia Melton" userId="9b71c801-8131-409f-af77-9a143cbb0a39" providerId="ADAL" clId="{C97AFEFE-925F-4B39-BAF6-A366514612EA}" dt="2019-06-03T16:02:28.711" v="8" actId="1076"/>
          <ac:picMkLst>
            <pc:docMk/>
            <pc:sldMk cId="1043260791" sldId="304"/>
            <ac:picMk id="10" creationId="{B928259F-9629-46D8-86EA-151A1CDB36B7}"/>
          </ac:picMkLst>
        </pc:picChg>
      </pc:sldChg>
      <pc:sldChg chg="modSp">
        <pc:chgData name="Alicia Melton" userId="9b71c801-8131-409f-af77-9a143cbb0a39" providerId="ADAL" clId="{C97AFEFE-925F-4B39-BAF6-A366514612EA}" dt="2019-06-03T16:12:47.082" v="82" actId="1037"/>
        <pc:sldMkLst>
          <pc:docMk/>
          <pc:sldMk cId="1929838237" sldId="305"/>
        </pc:sldMkLst>
        <pc:spChg chg="mod">
          <ac:chgData name="Alicia Melton" userId="9b71c801-8131-409f-af77-9a143cbb0a39" providerId="ADAL" clId="{C97AFEFE-925F-4B39-BAF6-A366514612EA}" dt="2019-06-03T16:12:47.082" v="82" actId="1037"/>
          <ac:spMkLst>
            <pc:docMk/>
            <pc:sldMk cId="1929838237" sldId="305"/>
            <ac:spMk id="9" creationId="{28BC3B8D-C53C-41CC-A7D9-40E634994E9E}"/>
          </ac:spMkLst>
        </pc:spChg>
        <pc:spChg chg="mod">
          <ac:chgData name="Alicia Melton" userId="9b71c801-8131-409f-af77-9a143cbb0a39" providerId="ADAL" clId="{C97AFEFE-925F-4B39-BAF6-A366514612EA}" dt="2019-06-03T16:09:52.622" v="65" actId="1076"/>
          <ac:spMkLst>
            <pc:docMk/>
            <pc:sldMk cId="1929838237" sldId="305"/>
            <ac:spMk id="13" creationId="{B8808DB9-9327-47EA-9594-5CDAE10203C8}"/>
          </ac:spMkLst>
        </pc:spChg>
      </pc:sldChg>
      <pc:sldChg chg="modSp">
        <pc:chgData name="Alicia Melton" userId="9b71c801-8131-409f-af77-9a143cbb0a39" providerId="ADAL" clId="{C97AFEFE-925F-4B39-BAF6-A366514612EA}" dt="2019-06-03T16:12:57.993" v="83" actId="1037"/>
        <pc:sldMkLst>
          <pc:docMk/>
          <pc:sldMk cId="798758599" sldId="306"/>
        </pc:sldMkLst>
        <pc:spChg chg="mod">
          <ac:chgData name="Alicia Melton" userId="9b71c801-8131-409f-af77-9a143cbb0a39" providerId="ADAL" clId="{C97AFEFE-925F-4B39-BAF6-A366514612EA}" dt="2019-06-03T16:12:57.993" v="83" actId="1037"/>
          <ac:spMkLst>
            <pc:docMk/>
            <pc:sldMk cId="798758599" sldId="306"/>
            <ac:spMk id="9" creationId="{28BC3B8D-C53C-41CC-A7D9-40E634994E9E}"/>
          </ac:spMkLst>
        </pc:spChg>
        <pc:spChg chg="mod">
          <ac:chgData name="Alicia Melton" userId="9b71c801-8131-409f-af77-9a143cbb0a39" providerId="ADAL" clId="{C97AFEFE-925F-4B39-BAF6-A366514612EA}" dt="2019-06-03T16:11:48.117" v="73" actId="14100"/>
          <ac:spMkLst>
            <pc:docMk/>
            <pc:sldMk cId="798758599" sldId="306"/>
            <ac:spMk id="13" creationId="{B8808DB9-9327-47EA-9594-5CDAE10203C8}"/>
          </ac:spMkLst>
        </pc:spChg>
      </pc:sldChg>
      <pc:sldChg chg="modSp">
        <pc:chgData name="Alicia Melton" userId="9b71c801-8131-409f-af77-9a143cbb0a39" providerId="ADAL" clId="{C97AFEFE-925F-4B39-BAF6-A366514612EA}" dt="2019-06-03T16:14:05.371" v="90" actId="1035"/>
        <pc:sldMkLst>
          <pc:docMk/>
          <pc:sldMk cId="2670038081" sldId="307"/>
        </pc:sldMkLst>
        <pc:spChg chg="mod">
          <ac:chgData name="Alicia Melton" userId="9b71c801-8131-409f-af77-9a143cbb0a39" providerId="ADAL" clId="{C97AFEFE-925F-4B39-BAF6-A366514612EA}" dt="2019-06-03T16:14:05.371" v="90" actId="1035"/>
          <ac:spMkLst>
            <pc:docMk/>
            <pc:sldMk cId="2670038081" sldId="307"/>
            <ac:spMk id="9" creationId="{28BC3B8D-C53C-41CC-A7D9-40E634994E9E}"/>
          </ac:spMkLst>
        </pc:spChg>
        <pc:spChg chg="mod">
          <ac:chgData name="Alicia Melton" userId="9b71c801-8131-409f-af77-9a143cbb0a39" providerId="ADAL" clId="{C97AFEFE-925F-4B39-BAF6-A366514612EA}" dt="2019-06-03T16:14:01.383" v="89" actId="1035"/>
          <ac:spMkLst>
            <pc:docMk/>
            <pc:sldMk cId="2670038081" sldId="307"/>
            <ac:spMk id="13" creationId="{B8808DB9-9327-47EA-9594-5CDAE10203C8}"/>
          </ac:spMkLst>
        </pc:spChg>
      </pc:sldChg>
      <pc:sldChg chg="modSp">
        <pc:chgData name="Alicia Melton" userId="9b71c801-8131-409f-af77-9a143cbb0a39" providerId="ADAL" clId="{C97AFEFE-925F-4B39-BAF6-A366514612EA}" dt="2019-06-03T16:05:47.552" v="43" actId="1076"/>
        <pc:sldMkLst>
          <pc:docMk/>
          <pc:sldMk cId="414110671" sldId="308"/>
        </pc:sldMkLst>
        <pc:spChg chg="mod">
          <ac:chgData name="Alicia Melton" userId="9b71c801-8131-409f-af77-9a143cbb0a39" providerId="ADAL" clId="{C97AFEFE-925F-4B39-BAF6-A366514612EA}" dt="2019-06-03T16:05:37.323" v="42" actId="207"/>
          <ac:spMkLst>
            <pc:docMk/>
            <pc:sldMk cId="414110671" sldId="308"/>
            <ac:spMk id="10" creationId="{760D9C59-C011-49D9-8E32-DB9E7C33A254}"/>
          </ac:spMkLst>
        </pc:spChg>
        <pc:spChg chg="mod">
          <ac:chgData name="Alicia Melton" userId="9b71c801-8131-409f-af77-9a143cbb0a39" providerId="ADAL" clId="{C97AFEFE-925F-4B39-BAF6-A366514612EA}" dt="2019-06-03T16:05:47.552" v="43" actId="1076"/>
          <ac:spMkLst>
            <pc:docMk/>
            <pc:sldMk cId="414110671" sldId="308"/>
            <ac:spMk id="13" creationId="{B8808DB9-9327-47EA-9594-5CDAE10203C8}"/>
          </ac:spMkLst>
        </pc:spChg>
      </pc:sldChg>
      <pc:sldChg chg="modSp">
        <pc:chgData name="Alicia Melton" userId="9b71c801-8131-409f-af77-9a143cbb0a39" providerId="ADAL" clId="{C97AFEFE-925F-4B39-BAF6-A366514612EA}" dt="2019-06-03T16:06:20.898" v="48" actId="1076"/>
        <pc:sldMkLst>
          <pc:docMk/>
          <pc:sldMk cId="3567916504" sldId="309"/>
        </pc:sldMkLst>
        <pc:spChg chg="mod">
          <ac:chgData name="Alicia Melton" userId="9b71c801-8131-409f-af77-9a143cbb0a39" providerId="ADAL" clId="{C97AFEFE-925F-4B39-BAF6-A366514612EA}" dt="2019-06-03T16:06:15.254" v="47" actId="1076"/>
          <ac:spMkLst>
            <pc:docMk/>
            <pc:sldMk cId="3567916504" sldId="309"/>
            <ac:spMk id="13" creationId="{B8808DB9-9327-47EA-9594-5CDAE10203C8}"/>
          </ac:spMkLst>
        </pc:spChg>
        <pc:spChg chg="mod">
          <ac:chgData name="Alicia Melton" userId="9b71c801-8131-409f-af77-9a143cbb0a39" providerId="ADAL" clId="{C97AFEFE-925F-4B39-BAF6-A366514612EA}" dt="2019-06-03T16:06:20.898" v="48" actId="1076"/>
          <ac:spMkLst>
            <pc:docMk/>
            <pc:sldMk cId="3567916504" sldId="309"/>
            <ac:spMk id="14" creationId="{EBF95A8B-C76F-4E25-AF71-410EC800E8CC}"/>
          </ac:spMkLst>
        </pc:spChg>
      </pc:sldChg>
      <pc:sldChg chg="modSp">
        <pc:chgData name="Alicia Melton" userId="9b71c801-8131-409f-af77-9a143cbb0a39" providerId="ADAL" clId="{C97AFEFE-925F-4B39-BAF6-A366514612EA}" dt="2019-06-03T16:15:13.592" v="103" actId="14100"/>
        <pc:sldMkLst>
          <pc:docMk/>
          <pc:sldMk cId="2480839312" sldId="310"/>
        </pc:sldMkLst>
        <pc:spChg chg="mod">
          <ac:chgData name="Alicia Melton" userId="9b71c801-8131-409f-af77-9a143cbb0a39" providerId="ADAL" clId="{C97AFEFE-925F-4B39-BAF6-A366514612EA}" dt="2019-06-03T16:14:44.611" v="99" actId="1076"/>
          <ac:spMkLst>
            <pc:docMk/>
            <pc:sldMk cId="2480839312" sldId="310"/>
            <ac:spMk id="8" creationId="{B61E7AB1-9009-40FA-B897-4C935DE4C9F7}"/>
          </ac:spMkLst>
        </pc:spChg>
        <pc:spChg chg="mod">
          <ac:chgData name="Alicia Melton" userId="9b71c801-8131-409f-af77-9a143cbb0a39" providerId="ADAL" clId="{C97AFEFE-925F-4B39-BAF6-A366514612EA}" dt="2019-06-03T16:15:13.592" v="103" actId="14100"/>
          <ac:spMkLst>
            <pc:docMk/>
            <pc:sldMk cId="2480839312" sldId="310"/>
            <ac:spMk id="9" creationId="{28BC3B8D-C53C-41CC-A7D9-40E634994E9E}"/>
          </ac:spMkLst>
        </pc:spChg>
        <pc:spChg chg="mod">
          <ac:chgData name="Alicia Melton" userId="9b71c801-8131-409f-af77-9a143cbb0a39" providerId="ADAL" clId="{C97AFEFE-925F-4B39-BAF6-A366514612EA}" dt="2019-06-03T16:14:57.905" v="101" actId="1076"/>
          <ac:spMkLst>
            <pc:docMk/>
            <pc:sldMk cId="2480839312" sldId="310"/>
            <ac:spMk id="13" creationId="{B8808DB9-9327-47EA-9594-5CDAE10203C8}"/>
          </ac:spMkLst>
        </pc:spChg>
      </pc:sldChg>
      <pc:sldChg chg="modSp">
        <pc:chgData name="Alicia Melton" userId="9b71c801-8131-409f-af77-9a143cbb0a39" providerId="ADAL" clId="{C97AFEFE-925F-4B39-BAF6-A366514612EA}" dt="2019-06-03T16:07:22.452" v="53" actId="120"/>
        <pc:sldMkLst>
          <pc:docMk/>
          <pc:sldMk cId="3862982353" sldId="313"/>
        </pc:sldMkLst>
        <pc:spChg chg="mod">
          <ac:chgData name="Alicia Melton" userId="9b71c801-8131-409f-af77-9a143cbb0a39" providerId="ADAL" clId="{C97AFEFE-925F-4B39-BAF6-A366514612EA}" dt="2019-06-03T16:07:22.452" v="53" actId="120"/>
          <ac:spMkLst>
            <pc:docMk/>
            <pc:sldMk cId="3862982353" sldId="313"/>
            <ac:spMk id="6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3600-36F6-4106-90F3-16482C6FC7EF}" type="datetimeFigureOut">
              <a:rPr lang="en-CA" smtClean="0"/>
              <a:t>06/06/2019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60DF-1621-4AC1-BA96-46E7A9C3BD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63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305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836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99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03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45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373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655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394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349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994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44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44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91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62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05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533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344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89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69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800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 recommendations ~100.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77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38B-0472-45D9-B221-A37B7209C5F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378235680,&quot;Placement&quot;:&quot;Footer&quot;}">
            <a:extLst>
              <a:ext uri="{FF2B5EF4-FFF2-40B4-BE49-F238E27FC236}">
                <a16:creationId xmlns:a16="http://schemas.microsoft.com/office/drawing/2014/main" id="{2BF8D75B-1F10-4D0C-B1FA-24AADB09D00E}"/>
              </a:ext>
            </a:extLst>
          </p:cNvPr>
          <p:cNvSpPr txBox="1"/>
          <p:nvPr userDrawn="1"/>
        </p:nvSpPr>
        <p:spPr>
          <a:xfrm>
            <a:off x="4208945" y="6608802"/>
            <a:ext cx="726109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1000">
                <a:solidFill>
                  <a:srgbClr val="000000"/>
                </a:solidFill>
                <a:latin typeface="Arial" panose="020B0604020202020204" pitchFamily="34" charset="0"/>
              </a:rPr>
              <a:t>General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E1666A-AABC-41DE-A58D-439A3470E9AC}"/>
              </a:ext>
            </a:extLst>
          </p:cNvPr>
          <p:cNvSpPr/>
          <p:nvPr userDrawn="1"/>
        </p:nvSpPr>
        <p:spPr>
          <a:xfrm>
            <a:off x="4208945" y="6608802"/>
            <a:ext cx="726109" cy="17299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4999" y="3200400"/>
            <a:ext cx="707392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/>
              <a:t>CEAEC MEETING</a:t>
            </a:r>
          </a:p>
          <a:p>
            <a:r>
              <a:rPr lang="en-CA" dirty="0"/>
              <a:t>				Quebec City, June 6</a:t>
            </a:r>
            <a:r>
              <a:rPr lang="en-CA" baseline="30000" dirty="0"/>
              <a:t>th</a:t>
            </a:r>
            <a:r>
              <a:rPr lang="en-CA" dirty="0"/>
              <a:t> and 7</a:t>
            </a:r>
            <a:r>
              <a:rPr lang="en-CA" baseline="30000" dirty="0"/>
              <a:t>th</a:t>
            </a:r>
            <a:r>
              <a:rPr lang="en-CA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90419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6125" y="9697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456125" y="2036850"/>
            <a:ext cx="5469006" cy="132513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Standard Blend Truck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C4314-5F43-484C-8CC5-D0277A187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514600"/>
            <a:ext cx="8229600" cy="42686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60D9C59-C011-49D9-8E32-DB9E7C33A254}"/>
              </a:ext>
            </a:extLst>
          </p:cNvPr>
          <p:cNvSpPr txBox="1">
            <a:spLocks/>
          </p:cNvSpPr>
          <p:nvPr/>
        </p:nvSpPr>
        <p:spPr>
          <a:xfrm>
            <a:off x="228600" y="2699419"/>
            <a:ext cx="5117927" cy="1415382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>
                <a:solidFill>
                  <a:srgbClr val="FF0000"/>
                </a:solidFill>
              </a:rPr>
              <a:t>Red</a:t>
            </a:r>
            <a:r>
              <a:rPr lang="en-CA" dirty="0"/>
              <a:t> indicates hoses that require annual visual inspection.</a:t>
            </a:r>
          </a:p>
          <a:p>
            <a:pPr marL="400050" lvl="2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/>
              <a:t>-Procedure / written record of the inspection.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3F05FA-62AC-47DF-85A2-062116B07B7E}"/>
              </a:ext>
            </a:extLst>
          </p:cNvPr>
          <p:cNvSpPr/>
          <p:nvPr/>
        </p:nvSpPr>
        <p:spPr>
          <a:xfrm>
            <a:off x="4953000" y="4495800"/>
            <a:ext cx="1371600" cy="1325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3D866-710F-4336-B2BD-E7F85381A08C}"/>
              </a:ext>
            </a:extLst>
          </p:cNvPr>
          <p:cNvSpPr txBox="1"/>
          <p:nvPr/>
        </p:nvSpPr>
        <p:spPr>
          <a:xfrm>
            <a:off x="6477000" y="6216805"/>
            <a:ext cx="1371600" cy="369332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CA" dirty="0"/>
              <a:t>FIRST PUMP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EC6C11-2BC4-4102-8CB9-EE020EF7CA75}"/>
              </a:ext>
            </a:extLst>
          </p:cNvPr>
          <p:cNvCxnSpPr>
            <a:cxnSpLocks/>
          </p:cNvCxnSpPr>
          <p:nvPr/>
        </p:nvCxnSpPr>
        <p:spPr>
          <a:xfrm flipH="1" flipV="1">
            <a:off x="6019800" y="5712398"/>
            <a:ext cx="457200" cy="504407"/>
          </a:xfrm>
          <a:prstGeom prst="straightConnector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1411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381000" y="2090553"/>
            <a:ext cx="4010607" cy="5955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Standard Repump Truck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3CC3E-D8E8-4869-A251-616349B26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4" y="2692400"/>
            <a:ext cx="8809026" cy="40894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60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406237-4907-4038-A929-ACF57527FF5B}"/>
              </a:ext>
            </a:extLst>
          </p:cNvPr>
          <p:cNvSpPr/>
          <p:nvPr/>
        </p:nvSpPr>
        <p:spPr>
          <a:xfrm>
            <a:off x="5410200" y="4691463"/>
            <a:ext cx="1371600" cy="1325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AA8FB-34ED-4F3C-AEC2-1E6033F1FD9E}"/>
              </a:ext>
            </a:extLst>
          </p:cNvPr>
          <p:cNvSpPr txBox="1"/>
          <p:nvPr/>
        </p:nvSpPr>
        <p:spPr>
          <a:xfrm>
            <a:off x="6934200" y="6412468"/>
            <a:ext cx="1371600" cy="369332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CA" dirty="0"/>
              <a:t>FIRST PUMP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4F1DC5-1399-4B2C-8D26-33C32523ACCA}"/>
              </a:ext>
            </a:extLst>
          </p:cNvPr>
          <p:cNvCxnSpPr>
            <a:cxnSpLocks/>
          </p:cNvCxnSpPr>
          <p:nvPr/>
        </p:nvCxnSpPr>
        <p:spPr>
          <a:xfrm flipH="1" flipV="1">
            <a:off x="6477000" y="5908061"/>
            <a:ext cx="457200" cy="504407"/>
          </a:xfrm>
          <a:prstGeom prst="straightConnector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BF95A8B-C76F-4E25-AF71-410EC800E8CC}"/>
              </a:ext>
            </a:extLst>
          </p:cNvPr>
          <p:cNvSpPr txBox="1">
            <a:spLocks/>
          </p:cNvSpPr>
          <p:nvPr/>
        </p:nvSpPr>
        <p:spPr>
          <a:xfrm>
            <a:off x="106374" y="2721309"/>
            <a:ext cx="5117927" cy="1415382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>
                <a:solidFill>
                  <a:srgbClr val="FF0000"/>
                </a:solidFill>
              </a:rPr>
              <a:t>Red</a:t>
            </a:r>
            <a:r>
              <a:rPr lang="en-CA" dirty="0"/>
              <a:t> indicates hoses that require annual visual inspection.</a:t>
            </a:r>
          </a:p>
          <a:p>
            <a:pPr marL="400050" lvl="2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/>
              <a:t>-Procedure / written record of the inspection.</a:t>
            </a:r>
          </a:p>
        </p:txBody>
      </p:sp>
    </p:spTree>
    <p:extLst>
      <p:ext uri="{BB962C8B-B14F-4D97-AF65-F5344CB8AC3E}">
        <p14:creationId xmlns:p14="http://schemas.microsoft.com/office/powerpoint/2010/main" val="356791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9019" y="960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8BC3B8D-C53C-41CC-A7D9-40E634994E9E}"/>
              </a:ext>
            </a:extLst>
          </p:cNvPr>
          <p:cNvSpPr txBox="1">
            <a:spLocks/>
          </p:cNvSpPr>
          <p:nvPr/>
        </p:nvSpPr>
        <p:spPr>
          <a:xfrm>
            <a:off x="0" y="3553613"/>
            <a:ext cx="5543328" cy="147558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All hoses before the first pump from the AN emulsion tank must be tested as part of the pressure / hydrostatic test of 7.2.7.7 of B620.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400294" y="2102953"/>
            <a:ext cx="4772607" cy="1325137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43.151 Standard, (Draft)</a:t>
            </a:r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/>
              <a:t>New clause that supports part 7.2.7.7 of B620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FA5D69-9E70-4B0C-A985-38D335AC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224" y="0"/>
            <a:ext cx="3350981" cy="4395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E7AB1-9009-40FA-B897-4C935DE4C9F7}"/>
              </a:ext>
            </a:extLst>
          </p:cNvPr>
          <p:cNvSpPr txBox="1"/>
          <p:nvPr/>
        </p:nvSpPr>
        <p:spPr>
          <a:xfrm>
            <a:off x="132360" y="5191035"/>
            <a:ext cx="887927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A" b="1" dirty="0"/>
          </a:p>
          <a:p>
            <a:r>
              <a:rPr lang="en-CA" b="1" dirty="0"/>
              <a:t>7.8.5</a:t>
            </a:r>
            <a:r>
              <a:rPr lang="en-CA" dirty="0"/>
              <a:t>  Hoses and their connectors used on a mobile process unit (MPU) in the manufacturing of Class 1, Explosives and </a:t>
            </a:r>
            <a:r>
              <a:rPr lang="en-CA" u="sng" dirty="0">
                <a:solidFill>
                  <a:srgbClr val="0000CC"/>
                </a:solidFill>
              </a:rPr>
              <a:t>connected before the first pump </a:t>
            </a:r>
            <a:r>
              <a:rPr lang="en-CA" dirty="0"/>
              <a:t>from the emulsion tank shall be inspected and tested as per Clause 7.2.7.7 of CSA B620.</a:t>
            </a:r>
          </a:p>
        </p:txBody>
      </p:sp>
    </p:spTree>
    <p:extLst>
      <p:ext uri="{BB962C8B-B14F-4D97-AF65-F5344CB8AC3E}">
        <p14:creationId xmlns:p14="http://schemas.microsoft.com/office/powerpoint/2010/main" val="24808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6125" y="9697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27993" y="2103863"/>
            <a:ext cx="5469006" cy="132513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Standard Blend Truck</a:t>
            </a:r>
            <a:endParaRPr lang="en-CA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60D9C59-C011-49D9-8E32-DB9E7C33A254}"/>
              </a:ext>
            </a:extLst>
          </p:cNvPr>
          <p:cNvSpPr txBox="1">
            <a:spLocks/>
          </p:cNvSpPr>
          <p:nvPr/>
        </p:nvSpPr>
        <p:spPr>
          <a:xfrm>
            <a:off x="228600" y="2699419"/>
            <a:ext cx="8229600" cy="72958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>
                <a:solidFill>
                  <a:srgbClr val="FF0000"/>
                </a:solidFill>
              </a:rPr>
              <a:t>Red</a:t>
            </a:r>
            <a:r>
              <a:rPr lang="en-CA" dirty="0"/>
              <a:t> indicates hoses that are to be tested as per clause 7.2.7.7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6519B2-63B0-410D-AA16-89D4D6C8C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134086"/>
            <a:ext cx="7239000" cy="3647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3F0ED81-D89B-4550-8082-95CE4CE30E0E}"/>
              </a:ext>
            </a:extLst>
          </p:cNvPr>
          <p:cNvSpPr/>
          <p:nvPr/>
        </p:nvSpPr>
        <p:spPr>
          <a:xfrm>
            <a:off x="4495800" y="4691463"/>
            <a:ext cx="1371600" cy="1325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C44D0-A3AA-4466-B58C-8F690A7EA50C}"/>
              </a:ext>
            </a:extLst>
          </p:cNvPr>
          <p:cNvSpPr txBox="1"/>
          <p:nvPr/>
        </p:nvSpPr>
        <p:spPr>
          <a:xfrm>
            <a:off x="6019800" y="6412468"/>
            <a:ext cx="1371600" cy="369332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CA" dirty="0"/>
              <a:t>FIRST PUMP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ECE60C-1EF0-404A-BA18-75DCBD96777F}"/>
              </a:ext>
            </a:extLst>
          </p:cNvPr>
          <p:cNvCxnSpPr>
            <a:cxnSpLocks/>
          </p:cNvCxnSpPr>
          <p:nvPr/>
        </p:nvCxnSpPr>
        <p:spPr>
          <a:xfrm flipH="1" flipV="1">
            <a:off x="5562600" y="5908061"/>
            <a:ext cx="457200" cy="504407"/>
          </a:xfrm>
          <a:prstGeom prst="straightConnector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1514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60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27993" y="2103863"/>
            <a:ext cx="5469006" cy="132513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Standard Repump Truck</a:t>
            </a:r>
            <a:endParaRPr lang="en-CA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39E0172-1A71-4D32-B29B-369DB15CFD0E}"/>
              </a:ext>
            </a:extLst>
          </p:cNvPr>
          <p:cNvSpPr txBox="1">
            <a:spLocks/>
          </p:cNvSpPr>
          <p:nvPr/>
        </p:nvSpPr>
        <p:spPr>
          <a:xfrm>
            <a:off x="228600" y="2699419"/>
            <a:ext cx="8229600" cy="72958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>
                <a:solidFill>
                  <a:srgbClr val="FF0000"/>
                </a:solidFill>
              </a:rPr>
              <a:t>Red</a:t>
            </a:r>
            <a:r>
              <a:rPr lang="en-CA" dirty="0"/>
              <a:t> indicates hoses that are to be tested as per clause 7.2.7.7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2C52E3-6D95-4138-B484-A8B7CB286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8" y="3075409"/>
            <a:ext cx="7044752" cy="3706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DE293D5-3BB5-4771-956F-43169E813F40}"/>
              </a:ext>
            </a:extLst>
          </p:cNvPr>
          <p:cNvSpPr/>
          <p:nvPr/>
        </p:nvSpPr>
        <p:spPr>
          <a:xfrm>
            <a:off x="3733800" y="4767663"/>
            <a:ext cx="1371600" cy="1325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D3929-9473-4722-B3AC-1ACB1EA90529}"/>
              </a:ext>
            </a:extLst>
          </p:cNvPr>
          <p:cNvSpPr txBox="1"/>
          <p:nvPr/>
        </p:nvSpPr>
        <p:spPr>
          <a:xfrm>
            <a:off x="5257800" y="6488668"/>
            <a:ext cx="1371600" cy="369332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CA" dirty="0"/>
              <a:t>FIRST PUMP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1CC994-EE25-4601-A2C0-8CC75E6E1862}"/>
              </a:ext>
            </a:extLst>
          </p:cNvPr>
          <p:cNvCxnSpPr>
            <a:cxnSpLocks/>
          </p:cNvCxnSpPr>
          <p:nvPr/>
        </p:nvCxnSpPr>
        <p:spPr>
          <a:xfrm flipH="1" flipV="1">
            <a:off x="4806924" y="5984261"/>
            <a:ext cx="457200" cy="504407"/>
          </a:xfrm>
          <a:prstGeom prst="straightConnector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1586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60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Standard Status</a:t>
            </a:r>
            <a:endParaRPr lang="en-CA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39E0172-1A71-4D32-B29B-369DB15CFD0E}"/>
              </a:ext>
            </a:extLst>
          </p:cNvPr>
          <p:cNvSpPr txBox="1">
            <a:spLocks/>
          </p:cNvSpPr>
          <p:nvPr/>
        </p:nvSpPr>
        <p:spPr>
          <a:xfrm>
            <a:off x="609600" y="2590800"/>
            <a:ext cx="8229600" cy="72958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1200" dirty="0"/>
              <a:t>Currently under editor review and formatting / minor editorial corrections, (French and English).</a:t>
            </a:r>
          </a:p>
          <a:p>
            <a:r>
              <a:rPr lang="en-CA" sz="11200" dirty="0"/>
              <a:t>Submitted to the Standards Council of Canada for ratification as a National Standard of Canada (SCC).</a:t>
            </a:r>
          </a:p>
          <a:p>
            <a:r>
              <a:rPr lang="en-CA" sz="11200" dirty="0"/>
              <a:t>Publication ~summer of 2019.</a:t>
            </a:r>
          </a:p>
        </p:txBody>
      </p:sp>
    </p:spTree>
    <p:extLst>
      <p:ext uri="{BB962C8B-B14F-4D97-AF65-F5344CB8AC3E}">
        <p14:creationId xmlns:p14="http://schemas.microsoft.com/office/powerpoint/2010/main" val="142278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86106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100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B620 standard is posted on the Transport Canada Web-site for the 60 day comment period, closes June 11, 2019</a:t>
            </a:r>
            <a:endParaRPr lang="en-AU" sz="280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AU" sz="2800" dirty="0"/>
              <a:t>Two of the three CEAEC dockets were added to the new proposed standard.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B620 Standard Update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99832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86106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sz="2800" dirty="0"/>
              <a:t>Adding of an explanatory note to table 7.1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B620 “S” Inspections</a:t>
            </a:r>
            <a:endParaRPr lang="en-CA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E4144-129E-462C-807F-83FC90F55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8633460" cy="20415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137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86106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Adding of a MPU pictorial in the TC-423 row of appendix E</a:t>
            </a: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kern="0" dirty="0"/>
              <a:t>B620 “S” Inspections</a:t>
            </a:r>
            <a:endParaRPr lang="en-CA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7D8BD-612E-4A85-A5CD-E7EE44BBA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895600"/>
            <a:ext cx="8943796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182ED5-E1EA-4CEF-923E-37264EC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784020"/>
              </p:ext>
            </p:extLst>
          </p:nvPr>
        </p:nvGraphicFramePr>
        <p:xfrm>
          <a:off x="0" y="1018932"/>
          <a:ext cx="9019996" cy="583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6" imgW="9326718" imgH="6035040" progId="AcroExch.Document.DC">
                  <p:embed/>
                </p:oleObj>
              </mc:Choice>
              <mc:Fallback>
                <p:oleObj name="Acrobat Document" r:id="rId6" imgW="9326718" imgH="603504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1182ED5-E1EA-4CEF-923E-37264EC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018932"/>
                        <a:ext cx="9019996" cy="5839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4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8382000" cy="47243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1000" dirty="0"/>
          </a:p>
          <a:p>
            <a:pPr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sz="2800" dirty="0"/>
              <a:t>Posted in Gazette 1, May 18</a:t>
            </a:r>
            <a:r>
              <a:rPr lang="en-AU" sz="2800" baseline="30000" dirty="0"/>
              <a:t>th</a:t>
            </a:r>
            <a:r>
              <a:rPr lang="en-AU" sz="2800" dirty="0"/>
              <a:t>. </a:t>
            </a:r>
          </a:p>
          <a:p>
            <a:r>
              <a:rPr lang="en-CA" sz="2800" dirty="0"/>
              <a:t>Part 20, (Restricted Components).</a:t>
            </a:r>
            <a:r>
              <a:rPr lang="en-AU" sz="2800" dirty="0"/>
              <a:t> </a:t>
            </a:r>
          </a:p>
          <a:p>
            <a:r>
              <a:rPr lang="en-CA" sz="2800" dirty="0"/>
              <a:t>Addition of four new explosives precursor chemicals.</a:t>
            </a:r>
          </a:p>
          <a:p>
            <a:pPr lvl="1"/>
            <a:r>
              <a:rPr lang="en-CA" dirty="0"/>
              <a:t>calcium ammonium nitrate</a:t>
            </a:r>
          </a:p>
          <a:p>
            <a:pPr lvl="1"/>
            <a:r>
              <a:rPr lang="en-CA" dirty="0"/>
              <a:t>hexamine, UN number 1328</a:t>
            </a:r>
          </a:p>
          <a:p>
            <a:pPr lvl="1"/>
            <a:r>
              <a:rPr lang="en-CA" dirty="0"/>
              <a:t>acetone, UN number 1090 </a:t>
            </a:r>
          </a:p>
          <a:p>
            <a:pPr lvl="1"/>
            <a:r>
              <a:rPr lang="en-CA" dirty="0"/>
              <a:t>aluminium powder</a:t>
            </a:r>
          </a:p>
          <a:p>
            <a:r>
              <a:rPr lang="en-AU" sz="2800" dirty="0"/>
              <a:t>30 day consultation, ending June 18</a:t>
            </a:r>
            <a:r>
              <a:rPr lang="en-AU" sz="2800" baseline="30000" dirty="0"/>
              <a:t>th</a:t>
            </a:r>
            <a:r>
              <a:rPr lang="en-AU" sz="2800" dirty="0"/>
              <a:t>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Amendment 03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09795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kern="0" dirty="0"/>
              <a:t>Draft CSGB 43.151 Standard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kern="0" dirty="0"/>
              <a:t>Hose testing Alternative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kern="0" dirty="0"/>
              <a:t>CAN/CSA B620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kern="0" dirty="0"/>
              <a:t> 60 Day Comment Period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kern="0" dirty="0"/>
              <a:t> CEAEC additions / clarifications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kern="0" dirty="0"/>
              <a:t>ER-2013, Amendment 03 / 04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kern="0" dirty="0"/>
              <a:t>Other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kern="0" dirty="0"/>
              <a:t>Standards 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kern="0" dirty="0"/>
              <a:t>Guidelines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dirty="0"/>
              <a:t>Regulatory Committee</a:t>
            </a:r>
          </a:p>
        </p:txBody>
      </p:sp>
    </p:spTree>
    <p:extLst>
      <p:ext uri="{BB962C8B-B14F-4D97-AF65-F5344CB8AC3E}">
        <p14:creationId xmlns:p14="http://schemas.microsoft.com/office/powerpoint/2010/main" val="38101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8382000" cy="47243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AU" sz="2800" dirty="0"/>
              <a:t>CEAEC Initiatives</a:t>
            </a:r>
          </a:p>
          <a:p>
            <a:r>
              <a:rPr lang="en-CA" sz="2400" dirty="0"/>
              <a:t>Allowance for two detonators cases to be opened at a time.</a:t>
            </a:r>
          </a:p>
          <a:p>
            <a:r>
              <a:rPr lang="en-CA" sz="2400" dirty="0"/>
              <a:t>Adding MPU’s GPS tracking for MPU’s (other than those that remain on mine site).</a:t>
            </a:r>
          </a:p>
          <a:p>
            <a:r>
              <a:rPr lang="en-CA" sz="2400" dirty="0"/>
              <a:t>Clarification on when when police, carrier, ERD need to be notified;</a:t>
            </a:r>
          </a:p>
          <a:p>
            <a:r>
              <a:rPr lang="en-CA" sz="2400" dirty="0"/>
              <a:t>Adding of the words “keep or store” to section 217 (1) </a:t>
            </a:r>
          </a:p>
          <a:p>
            <a:r>
              <a:rPr lang="en-CA" sz="2400" dirty="0"/>
              <a:t>Addition of  “type or UN#” for record of explosives sales.</a:t>
            </a:r>
          </a:p>
          <a:p>
            <a:r>
              <a:rPr lang="en-CA" sz="2400" dirty="0"/>
              <a:t>Adding of magazine ID for imported product. </a:t>
            </a:r>
          </a:p>
          <a:p>
            <a:r>
              <a:rPr lang="en-CA" sz="2400" dirty="0"/>
              <a:t>Accepted CEAEC items that did not make amendment 02.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AU" sz="2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Amendment 04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86298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8382000" cy="3962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100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AU" sz="2800" dirty="0"/>
              <a:t>CGSB-43.150, Small Containers, </a:t>
            </a:r>
            <a:r>
              <a:rPr lang="en-AU" sz="2000" dirty="0"/>
              <a:t>(replacement for TP14850)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AU" sz="2800" dirty="0"/>
              <a:t>CAN/BNQ 2910.500/2012 Magazine Standard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AU" sz="2800" dirty="0"/>
              <a:t>CAN/BNQ 2910.510/2012 Q/D Standard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AU" sz="2800" dirty="0"/>
              <a:t>Transportation of Dangerous Goods Client Identification Database, (TDG-CID)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AU" sz="2800" dirty="0"/>
              <a:t>CGSB-192.3.20xx </a:t>
            </a:r>
            <a:r>
              <a:rPr lang="en-AU" sz="2000" dirty="0"/>
              <a:t>(Transportation of Dangerous Goods Training assessment and competency Standard)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AU" sz="2800" dirty="0"/>
              <a:t>Revised MPU Guidelines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AU" sz="280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AU" sz="20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Standards / Guidelines / Other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453438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447800" y="2110596"/>
            <a:ext cx="6248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  <a:defRPr/>
            </a:pPr>
            <a:endParaRPr lang="en-CA" sz="4400" kern="0" dirty="0"/>
          </a:p>
          <a:p>
            <a:pPr marL="0" lvl="0" indent="0" algn="ctr" fontAlgn="base">
              <a:lnSpc>
                <a:spcPct val="110000"/>
              </a:lnSpc>
              <a:spcAft>
                <a:spcPct val="0"/>
              </a:spcAft>
              <a:buNone/>
              <a:defRPr/>
            </a:pPr>
            <a:r>
              <a:rPr lang="en-CA" sz="4400" kern="0" dirty="0"/>
              <a:t>Questions?</a:t>
            </a:r>
          </a:p>
          <a:p>
            <a:pPr marL="800100" lvl="1" indent="-342900">
              <a:lnSpc>
                <a:spcPct val="90000"/>
              </a:lnSpc>
              <a:defRPr/>
            </a:pPr>
            <a:endParaRPr lang="en-CA" sz="3200" kern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319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8BC3B8D-C53C-41CC-A7D9-40E634994E9E}"/>
              </a:ext>
            </a:extLst>
          </p:cNvPr>
          <p:cNvSpPr txBox="1">
            <a:spLocks/>
          </p:cNvSpPr>
          <p:nvPr/>
        </p:nvSpPr>
        <p:spPr>
          <a:xfrm>
            <a:off x="104190" y="2024669"/>
            <a:ext cx="8735009" cy="48836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u="sng" dirty="0"/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u="sng" dirty="0"/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u="sng" dirty="0"/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“V” External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“I” Internal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“P” Pressure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“K” Leakage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Part 7.2.10 of B620 requires that all hose assemblies temporarily connected be tested at 120% HAWP.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9365F-AA5C-45E7-ACA2-5E9A71D38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2" y="5922867"/>
            <a:ext cx="8963608" cy="55413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28259F-9629-46D8-86EA-151A1CDB3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518" y="10739"/>
            <a:ext cx="3496482" cy="4027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445589" y="1950969"/>
            <a:ext cx="4925007" cy="1325137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Background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B620, part 7, requires periodic inspection / testing of LMoC.</a:t>
            </a:r>
          </a:p>
        </p:txBody>
      </p:sp>
    </p:spTree>
    <p:extLst>
      <p:ext uri="{BB962C8B-B14F-4D97-AF65-F5344CB8AC3E}">
        <p14:creationId xmlns:p14="http://schemas.microsoft.com/office/powerpoint/2010/main" val="36033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9019" y="960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8BC3B8D-C53C-41CC-A7D9-40E634994E9E}"/>
              </a:ext>
            </a:extLst>
          </p:cNvPr>
          <p:cNvSpPr txBox="1">
            <a:spLocks/>
          </p:cNvSpPr>
          <p:nvPr/>
        </p:nvSpPr>
        <p:spPr>
          <a:xfrm>
            <a:off x="108000" y="3515958"/>
            <a:ext cx="5543328" cy="334206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28259F-9629-46D8-86EA-151A1CDB3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518" y="10739"/>
            <a:ext cx="3496482" cy="4027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27993" y="2103863"/>
            <a:ext cx="5469006" cy="132513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Background</a:t>
            </a:r>
          </a:p>
          <a:p>
            <a:pPr marL="457200" lvl="1" indent="-457200" fontAlgn="base">
              <a:lnSpc>
                <a:spcPct val="9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/>
              <a:t>Hose assemblies to be tested are those not tested as per part 7.2.7.7 (Hydrostatic test).</a:t>
            </a:r>
          </a:p>
          <a:p>
            <a:pPr marL="457200" lvl="1" indent="-457200" fontAlgn="base">
              <a:lnSpc>
                <a:spcPct val="9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BC2D6D-F313-42B4-9F73-91F607ADF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81" y="4418475"/>
            <a:ext cx="8739919" cy="2186055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6BDC6EF-8324-43F1-9C0F-635BF63E9CD1}"/>
              </a:ext>
            </a:extLst>
          </p:cNvPr>
          <p:cNvSpPr/>
          <p:nvPr/>
        </p:nvSpPr>
        <p:spPr>
          <a:xfrm>
            <a:off x="296081" y="6019800"/>
            <a:ext cx="785731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A208BF-8392-439B-BDD1-F5DC72A7DE08}"/>
              </a:ext>
            </a:extLst>
          </p:cNvPr>
          <p:cNvGrpSpPr/>
          <p:nvPr/>
        </p:nvGrpSpPr>
        <p:grpSpPr>
          <a:xfrm>
            <a:off x="27993" y="-86958"/>
            <a:ext cx="9144000" cy="6858000"/>
            <a:chOff x="-9491381" y="1651638"/>
            <a:chExt cx="9144000" cy="68580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A54790-F722-4166-92E8-0301F708E31B}"/>
                </a:ext>
              </a:extLst>
            </p:cNvPr>
            <p:cNvGrpSpPr/>
            <p:nvPr/>
          </p:nvGrpSpPr>
          <p:grpSpPr>
            <a:xfrm>
              <a:off x="-9491381" y="1651638"/>
              <a:ext cx="9144000" cy="6858000"/>
              <a:chOff x="36196" y="0"/>
              <a:chExt cx="9144000" cy="68580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A027E5-627C-4BE1-B26D-F1148A404B95}"/>
                  </a:ext>
                </a:extLst>
              </p:cNvPr>
              <p:cNvGrpSpPr/>
              <p:nvPr/>
            </p:nvGrpSpPr>
            <p:grpSpPr>
              <a:xfrm>
                <a:off x="36196" y="0"/>
                <a:ext cx="9144000" cy="6858000"/>
                <a:chOff x="36196" y="0"/>
                <a:chExt cx="9144000" cy="6858000"/>
              </a:xfrm>
            </p:grpSpPr>
            <p:pic>
              <p:nvPicPr>
                <p:cNvPr id="35" name="Picture 34" descr="A large truck parked on the side of a road&#10;&#10;Description automatically generated">
                  <a:extLst>
                    <a:ext uri="{FF2B5EF4-FFF2-40B4-BE49-F238E27FC236}">
                      <a16:creationId xmlns:a16="http://schemas.microsoft.com/office/drawing/2014/main" id="{0667998E-00C4-4A80-9F94-1C88846404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96" y="0"/>
                  <a:ext cx="9144000" cy="6858000"/>
                </a:xfrm>
                <a:prstGeom prst="rect">
                  <a:avLst/>
                </a:prstGeom>
              </p:spPr>
            </p:pic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83C9FB62-969C-465A-95A2-31FF828AEA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7518" y="580988"/>
                  <a:ext cx="1981200" cy="1038372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98F32FF-3B2C-474D-B9C7-75C1F4056826}"/>
                    </a:ext>
                  </a:extLst>
                </p:cNvPr>
                <p:cNvSpPr txBox="1"/>
                <p:nvPr/>
              </p:nvSpPr>
              <p:spPr>
                <a:xfrm>
                  <a:off x="4486426" y="229649"/>
                  <a:ext cx="3511026" cy="36933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</a:lstStyle>
                <a:p>
                  <a:r>
                    <a:rPr lang="en-CA" dirty="0"/>
                    <a:t>ANE metering pump to blend auger</a:t>
                  </a: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7E189E12-ABF1-4156-818A-7B9BCC4AA0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95601" y="2819402"/>
                  <a:ext cx="838199" cy="278350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23AD36D-6796-4B6B-8A25-F5167BFB0371}"/>
                    </a:ext>
                  </a:extLst>
                </p:cNvPr>
                <p:cNvSpPr txBox="1"/>
                <p:nvPr/>
              </p:nvSpPr>
              <p:spPr>
                <a:xfrm>
                  <a:off x="3733800" y="5581508"/>
                  <a:ext cx="2571527" cy="36933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/>
                    <a:t>Hose reel / loading Hose</a:t>
                  </a:r>
                </a:p>
              </p:txBody>
            </p: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5C394758-9195-450A-9E63-3C4F1DD384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33800" y="3515959"/>
                <a:ext cx="1093839" cy="136791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4C3BC7-086D-4213-AFE4-1880296F0081}"/>
                </a:ext>
              </a:extLst>
            </p:cNvPr>
            <p:cNvSpPr txBox="1"/>
            <p:nvPr/>
          </p:nvSpPr>
          <p:spPr>
            <a:xfrm>
              <a:off x="-9402448" y="1742787"/>
              <a:ext cx="2925448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/>
                <a:t>Hoses that </a:t>
              </a:r>
              <a:r>
                <a:rPr lang="en-CA" u="sng" dirty="0"/>
                <a:t>may not </a:t>
              </a:r>
              <a:r>
                <a:rPr lang="en-CA" dirty="0"/>
                <a:t>be tested as part of 7.2.7.7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1EEA37-BAD0-413C-B883-40F99F13F5C0}"/>
                </a:ext>
              </a:extLst>
            </p:cNvPr>
            <p:cNvSpPr txBox="1"/>
            <p:nvPr/>
          </p:nvSpPr>
          <p:spPr>
            <a:xfrm>
              <a:off x="-4708798" y="6535514"/>
              <a:ext cx="2793393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Product pump to hose reel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9019" y="960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8BC3B8D-C53C-41CC-A7D9-40E634994E9E}"/>
              </a:ext>
            </a:extLst>
          </p:cNvPr>
          <p:cNvSpPr txBox="1">
            <a:spLocks/>
          </p:cNvSpPr>
          <p:nvPr/>
        </p:nvSpPr>
        <p:spPr>
          <a:xfrm>
            <a:off x="149840" y="3184217"/>
            <a:ext cx="5275733" cy="334206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/>
              <a:t>And…..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The first hose used to transfer product at site, (7.2.10.1)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LMoC to Storage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Storage to LMoC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28259F-9629-46D8-86EA-151A1CDB3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518" y="10739"/>
            <a:ext cx="3496482" cy="4027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461950" y="2110561"/>
            <a:ext cx="3034533" cy="55644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Background</a:t>
            </a:r>
          </a:p>
        </p:txBody>
      </p:sp>
      <p:pic>
        <p:nvPicPr>
          <p:cNvPr id="2" name="Picture 2" descr="Image result for line drawing of a front of truck">
            <a:extLst>
              <a:ext uri="{FF2B5EF4-FFF2-40B4-BE49-F238E27FC236}">
                <a16:creationId xmlns:a16="http://schemas.microsoft.com/office/drawing/2014/main" id="{D75F8253-4651-4BC1-9F32-CABB23E68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194768"/>
            <a:ext cx="1505499" cy="153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3CDC131-79ED-4686-9517-FFAB8D3E283A}"/>
              </a:ext>
            </a:extLst>
          </p:cNvPr>
          <p:cNvSpPr/>
          <p:nvPr/>
        </p:nvSpPr>
        <p:spPr>
          <a:xfrm>
            <a:off x="6179012" y="6293975"/>
            <a:ext cx="296905" cy="31242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638CE0-8FF5-478E-8EE4-73DD85778A3F}"/>
              </a:ext>
            </a:extLst>
          </p:cNvPr>
          <p:cNvCxnSpPr/>
          <p:nvPr/>
        </p:nvCxnSpPr>
        <p:spPr>
          <a:xfrm flipH="1">
            <a:off x="3733800" y="6705600"/>
            <a:ext cx="5114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6428A-EE19-41C5-9F3F-22107BB3FA36}"/>
              </a:ext>
            </a:extLst>
          </p:cNvPr>
          <p:cNvSpPr/>
          <p:nvPr/>
        </p:nvSpPr>
        <p:spPr>
          <a:xfrm rot="16200000">
            <a:off x="6281264" y="6629328"/>
            <a:ext cx="91584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803B1718-111E-4F37-B8F5-709BD4DF52D6}"/>
              </a:ext>
            </a:extLst>
          </p:cNvPr>
          <p:cNvSpPr/>
          <p:nvPr/>
        </p:nvSpPr>
        <p:spPr>
          <a:xfrm>
            <a:off x="6209360" y="6659592"/>
            <a:ext cx="239197" cy="45719"/>
          </a:xfrm>
          <a:prstGeom prst="trapezoid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1F50C2-5FA7-4DAD-B811-B8B58861E5D5}"/>
              </a:ext>
            </a:extLst>
          </p:cNvPr>
          <p:cNvSpPr/>
          <p:nvPr/>
        </p:nvSpPr>
        <p:spPr>
          <a:xfrm>
            <a:off x="6248542" y="6379265"/>
            <a:ext cx="157028" cy="152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33E849-B05D-409D-80A7-F40EC1351E93}"/>
              </a:ext>
            </a:extLst>
          </p:cNvPr>
          <p:cNvSpPr/>
          <p:nvPr/>
        </p:nvSpPr>
        <p:spPr>
          <a:xfrm>
            <a:off x="6355080" y="5958840"/>
            <a:ext cx="960120" cy="744410"/>
          </a:xfrm>
          <a:custGeom>
            <a:avLst/>
            <a:gdLst>
              <a:gd name="connsiteX0" fmla="*/ 0 w 960120"/>
              <a:gd name="connsiteY0" fmla="*/ 670560 h 744410"/>
              <a:gd name="connsiteX1" fmla="*/ 169545 w 960120"/>
              <a:gd name="connsiteY1" fmla="*/ 668655 h 744410"/>
              <a:gd name="connsiteX2" fmla="*/ 306705 w 960120"/>
              <a:gd name="connsiteY2" fmla="*/ 733425 h 744410"/>
              <a:gd name="connsiteX3" fmla="*/ 430530 w 960120"/>
              <a:gd name="connsiteY3" fmla="*/ 733425 h 744410"/>
              <a:gd name="connsiteX4" fmla="*/ 596265 w 960120"/>
              <a:gd name="connsiteY4" fmla="*/ 737235 h 744410"/>
              <a:gd name="connsiteX5" fmla="*/ 678180 w 960120"/>
              <a:gd name="connsiteY5" fmla="*/ 720090 h 744410"/>
              <a:gd name="connsiteX6" fmla="*/ 676275 w 960120"/>
              <a:gd name="connsiteY6" fmla="*/ 476250 h 744410"/>
              <a:gd name="connsiteX7" fmla="*/ 661035 w 960120"/>
              <a:gd name="connsiteY7" fmla="*/ 211455 h 744410"/>
              <a:gd name="connsiteX8" fmla="*/ 716280 w 960120"/>
              <a:gd name="connsiteY8" fmla="*/ 66675 h 744410"/>
              <a:gd name="connsiteX9" fmla="*/ 960120 w 960120"/>
              <a:gd name="connsiteY9" fmla="*/ 0 h 74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20" h="744410">
                <a:moveTo>
                  <a:pt x="0" y="670560"/>
                </a:moveTo>
                <a:cubicBezTo>
                  <a:pt x="59214" y="664368"/>
                  <a:pt x="118428" y="658177"/>
                  <a:pt x="169545" y="668655"/>
                </a:cubicBezTo>
                <a:cubicBezTo>
                  <a:pt x="220663" y="679133"/>
                  <a:pt x="263208" y="722630"/>
                  <a:pt x="306705" y="733425"/>
                </a:cubicBezTo>
                <a:cubicBezTo>
                  <a:pt x="350202" y="744220"/>
                  <a:pt x="430530" y="733425"/>
                  <a:pt x="430530" y="733425"/>
                </a:cubicBezTo>
                <a:cubicBezTo>
                  <a:pt x="478790" y="734060"/>
                  <a:pt x="554990" y="739457"/>
                  <a:pt x="596265" y="737235"/>
                </a:cubicBezTo>
                <a:cubicBezTo>
                  <a:pt x="637540" y="735013"/>
                  <a:pt x="664845" y="763588"/>
                  <a:pt x="678180" y="720090"/>
                </a:cubicBezTo>
                <a:cubicBezTo>
                  <a:pt x="691515" y="676592"/>
                  <a:pt x="679132" y="561022"/>
                  <a:pt x="676275" y="476250"/>
                </a:cubicBezTo>
                <a:cubicBezTo>
                  <a:pt x="673418" y="391478"/>
                  <a:pt x="654368" y="279717"/>
                  <a:pt x="661035" y="211455"/>
                </a:cubicBezTo>
                <a:cubicBezTo>
                  <a:pt x="667702" y="143193"/>
                  <a:pt x="666433" y="101917"/>
                  <a:pt x="716280" y="66675"/>
                </a:cubicBezTo>
                <a:cubicBezTo>
                  <a:pt x="766127" y="31433"/>
                  <a:pt x="863123" y="15716"/>
                  <a:pt x="96012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lowchart: Off-page Connector 17">
            <a:extLst>
              <a:ext uri="{FF2B5EF4-FFF2-40B4-BE49-F238E27FC236}">
                <a16:creationId xmlns:a16="http://schemas.microsoft.com/office/drawing/2014/main" id="{43994533-CF45-49C2-A6BD-F081C99AD609}"/>
              </a:ext>
            </a:extLst>
          </p:cNvPr>
          <p:cNvSpPr/>
          <p:nvPr/>
        </p:nvSpPr>
        <p:spPr>
          <a:xfrm>
            <a:off x="4947978" y="5040486"/>
            <a:ext cx="762000" cy="1440179"/>
          </a:xfrm>
          <a:prstGeom prst="flowChartOffpageConnecto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7FAC18-41FF-4E14-81E1-F8801661558C}"/>
              </a:ext>
            </a:extLst>
          </p:cNvPr>
          <p:cNvCxnSpPr>
            <a:cxnSpLocks/>
          </p:cNvCxnSpPr>
          <p:nvPr/>
        </p:nvCxnSpPr>
        <p:spPr>
          <a:xfrm flipH="1">
            <a:off x="4945415" y="6142383"/>
            <a:ext cx="5022" cy="556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E9FCC5-70B4-472E-8B70-F4E191EC0DF3}"/>
              </a:ext>
            </a:extLst>
          </p:cNvPr>
          <p:cNvCxnSpPr>
            <a:cxnSpLocks/>
          </p:cNvCxnSpPr>
          <p:nvPr/>
        </p:nvCxnSpPr>
        <p:spPr>
          <a:xfrm flipH="1">
            <a:off x="5704956" y="6155139"/>
            <a:ext cx="5022" cy="556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118102-29EA-4E19-B6C6-932D9C229353}"/>
              </a:ext>
            </a:extLst>
          </p:cNvPr>
          <p:cNvSpPr/>
          <p:nvPr/>
        </p:nvSpPr>
        <p:spPr>
          <a:xfrm>
            <a:off x="5628640" y="4942967"/>
            <a:ext cx="101600" cy="1589913"/>
          </a:xfrm>
          <a:custGeom>
            <a:avLst/>
            <a:gdLst>
              <a:gd name="connsiteX0" fmla="*/ 0 w 101600"/>
              <a:gd name="connsiteY0" fmla="*/ 86233 h 1589913"/>
              <a:gd name="connsiteX1" fmla="*/ 30480 w 101600"/>
              <a:gd name="connsiteY1" fmla="*/ 4953 h 1589913"/>
              <a:gd name="connsiteX2" fmla="*/ 96520 w 101600"/>
              <a:gd name="connsiteY2" fmla="*/ 15113 h 1589913"/>
              <a:gd name="connsiteX3" fmla="*/ 96520 w 101600"/>
              <a:gd name="connsiteY3" fmla="*/ 65913 h 1589913"/>
              <a:gd name="connsiteX4" fmla="*/ 96520 w 101600"/>
              <a:gd name="connsiteY4" fmla="*/ 182753 h 1589913"/>
              <a:gd name="connsiteX5" fmla="*/ 101600 w 101600"/>
              <a:gd name="connsiteY5" fmla="*/ 1589913 h 158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" h="1589913">
                <a:moveTo>
                  <a:pt x="0" y="86233"/>
                </a:moveTo>
                <a:cubicBezTo>
                  <a:pt x="7196" y="51519"/>
                  <a:pt x="14393" y="16806"/>
                  <a:pt x="30480" y="4953"/>
                </a:cubicBezTo>
                <a:cubicBezTo>
                  <a:pt x="46567" y="-6900"/>
                  <a:pt x="85513" y="4953"/>
                  <a:pt x="96520" y="15113"/>
                </a:cubicBezTo>
                <a:cubicBezTo>
                  <a:pt x="107527" y="25273"/>
                  <a:pt x="96520" y="65913"/>
                  <a:pt x="96520" y="65913"/>
                </a:cubicBezTo>
                <a:cubicBezTo>
                  <a:pt x="96520" y="93853"/>
                  <a:pt x="95673" y="-71247"/>
                  <a:pt x="96520" y="182753"/>
                </a:cubicBezTo>
                <a:cubicBezTo>
                  <a:pt x="97367" y="436753"/>
                  <a:pt x="99483" y="1013333"/>
                  <a:pt x="101600" y="158991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9B63B4D-2CA2-4AE5-AF21-8BFBAAEAD59E}"/>
              </a:ext>
            </a:extLst>
          </p:cNvPr>
          <p:cNvSpPr/>
          <p:nvPr/>
        </p:nvSpPr>
        <p:spPr>
          <a:xfrm>
            <a:off x="5733415" y="6270160"/>
            <a:ext cx="574040" cy="423581"/>
          </a:xfrm>
          <a:custGeom>
            <a:avLst/>
            <a:gdLst>
              <a:gd name="connsiteX0" fmla="*/ 635 w 574040"/>
              <a:gd name="connsiteY0" fmla="*/ 262085 h 423581"/>
              <a:gd name="connsiteX1" fmla="*/ 6350 w 574040"/>
              <a:gd name="connsiteY1" fmla="*/ 336380 h 423581"/>
              <a:gd name="connsiteX2" fmla="*/ 46355 w 574040"/>
              <a:gd name="connsiteY2" fmla="*/ 389720 h 423581"/>
              <a:gd name="connsiteX3" fmla="*/ 122555 w 574040"/>
              <a:gd name="connsiteY3" fmla="*/ 422105 h 423581"/>
              <a:gd name="connsiteX4" fmla="*/ 274955 w 574040"/>
              <a:gd name="connsiteY4" fmla="*/ 418295 h 423581"/>
              <a:gd name="connsiteX5" fmla="*/ 347345 w 574040"/>
              <a:gd name="connsiteY5" fmla="*/ 420200 h 423581"/>
              <a:gd name="connsiteX6" fmla="*/ 366395 w 574040"/>
              <a:gd name="connsiteY6" fmla="*/ 384005 h 423581"/>
              <a:gd name="connsiteX7" fmla="*/ 372110 w 574040"/>
              <a:gd name="connsiteY7" fmla="*/ 294470 h 423581"/>
              <a:gd name="connsiteX8" fmla="*/ 379730 w 574040"/>
              <a:gd name="connsiteY8" fmla="*/ 182075 h 423581"/>
              <a:gd name="connsiteX9" fmla="*/ 404495 w 574040"/>
              <a:gd name="connsiteY9" fmla="*/ 92540 h 423581"/>
              <a:gd name="connsiteX10" fmla="*/ 429260 w 574040"/>
              <a:gd name="connsiteY10" fmla="*/ 12530 h 423581"/>
              <a:gd name="connsiteX11" fmla="*/ 469265 w 574040"/>
              <a:gd name="connsiteY11" fmla="*/ 1100 h 423581"/>
              <a:gd name="connsiteX12" fmla="*/ 574040 w 574040"/>
              <a:gd name="connsiteY12" fmla="*/ 1100 h 4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4040" h="423581">
                <a:moveTo>
                  <a:pt x="635" y="262085"/>
                </a:moveTo>
                <a:cubicBezTo>
                  <a:pt x="-318" y="288596"/>
                  <a:pt x="-1270" y="315108"/>
                  <a:pt x="6350" y="336380"/>
                </a:cubicBezTo>
                <a:cubicBezTo>
                  <a:pt x="13970" y="357652"/>
                  <a:pt x="26988" y="375433"/>
                  <a:pt x="46355" y="389720"/>
                </a:cubicBezTo>
                <a:cubicBezTo>
                  <a:pt x="65722" y="404007"/>
                  <a:pt x="84455" y="417343"/>
                  <a:pt x="122555" y="422105"/>
                </a:cubicBezTo>
                <a:cubicBezTo>
                  <a:pt x="160655" y="426868"/>
                  <a:pt x="237490" y="418613"/>
                  <a:pt x="274955" y="418295"/>
                </a:cubicBezTo>
                <a:cubicBezTo>
                  <a:pt x="312420" y="417978"/>
                  <a:pt x="332105" y="425915"/>
                  <a:pt x="347345" y="420200"/>
                </a:cubicBezTo>
                <a:cubicBezTo>
                  <a:pt x="362585" y="414485"/>
                  <a:pt x="362268" y="404960"/>
                  <a:pt x="366395" y="384005"/>
                </a:cubicBezTo>
                <a:cubicBezTo>
                  <a:pt x="370522" y="363050"/>
                  <a:pt x="369888" y="328125"/>
                  <a:pt x="372110" y="294470"/>
                </a:cubicBezTo>
                <a:cubicBezTo>
                  <a:pt x="374332" y="260815"/>
                  <a:pt x="374333" y="215730"/>
                  <a:pt x="379730" y="182075"/>
                </a:cubicBezTo>
                <a:cubicBezTo>
                  <a:pt x="385127" y="148420"/>
                  <a:pt x="396240" y="120797"/>
                  <a:pt x="404495" y="92540"/>
                </a:cubicBezTo>
                <a:cubicBezTo>
                  <a:pt x="412750" y="64282"/>
                  <a:pt x="418465" y="27770"/>
                  <a:pt x="429260" y="12530"/>
                </a:cubicBezTo>
                <a:cubicBezTo>
                  <a:pt x="440055" y="-2710"/>
                  <a:pt x="445135" y="3005"/>
                  <a:pt x="469265" y="1100"/>
                </a:cubicBezTo>
                <a:cubicBezTo>
                  <a:pt x="493395" y="-805"/>
                  <a:pt x="533717" y="147"/>
                  <a:pt x="574040" y="1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4788F4-DBCE-4288-9F37-65C31B2B2553}"/>
              </a:ext>
            </a:extLst>
          </p:cNvPr>
          <p:cNvSpPr/>
          <p:nvPr/>
        </p:nvSpPr>
        <p:spPr>
          <a:xfrm rot="16200000">
            <a:off x="6299032" y="6248401"/>
            <a:ext cx="45719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D28165-20CD-4BBE-B80F-8B346A377D22}"/>
              </a:ext>
            </a:extLst>
          </p:cNvPr>
          <p:cNvSpPr/>
          <p:nvPr/>
        </p:nvSpPr>
        <p:spPr>
          <a:xfrm rot="16200000">
            <a:off x="5706457" y="6528694"/>
            <a:ext cx="45719" cy="487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33BBB8-27F0-4145-AA5E-4D2AB2B71B46}"/>
              </a:ext>
            </a:extLst>
          </p:cNvPr>
          <p:cNvSpPr txBox="1"/>
          <p:nvPr/>
        </p:nvSpPr>
        <p:spPr>
          <a:xfrm>
            <a:off x="5039475" y="556276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ANE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BC1E7A-C6CC-4818-A2C9-9FBDB326AB9B}"/>
              </a:ext>
            </a:extLst>
          </p:cNvPr>
          <p:cNvCxnSpPr>
            <a:cxnSpLocks/>
          </p:cNvCxnSpPr>
          <p:nvPr/>
        </p:nvCxnSpPr>
        <p:spPr>
          <a:xfrm>
            <a:off x="6321891" y="4650300"/>
            <a:ext cx="745367" cy="1330660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03A5B17-5086-4168-B0B8-13339F57252C}"/>
              </a:ext>
            </a:extLst>
          </p:cNvPr>
          <p:cNvSpPr txBox="1"/>
          <p:nvPr/>
        </p:nvSpPr>
        <p:spPr>
          <a:xfrm>
            <a:off x="3750880" y="4284435"/>
            <a:ext cx="25780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/>
              <a:t>This hose requires testing</a:t>
            </a:r>
          </a:p>
        </p:txBody>
      </p:sp>
    </p:spTree>
    <p:extLst>
      <p:ext uri="{BB962C8B-B14F-4D97-AF65-F5344CB8AC3E}">
        <p14:creationId xmlns:p14="http://schemas.microsoft.com/office/powerpoint/2010/main" val="397844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9019" y="960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8BC3B8D-C53C-41CC-A7D9-40E634994E9E}"/>
              </a:ext>
            </a:extLst>
          </p:cNvPr>
          <p:cNvSpPr txBox="1">
            <a:spLocks/>
          </p:cNvSpPr>
          <p:nvPr/>
        </p:nvSpPr>
        <p:spPr>
          <a:xfrm>
            <a:off x="76200" y="4267200"/>
            <a:ext cx="7893000" cy="219904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Reference to visual inspection, clause 7.10 (b) of 43.151-2012.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Commitment to revise the testing requirements of loading / unloading of class 1 products.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28259F-9629-46D8-86EA-151A1CDB3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197" y="11723"/>
            <a:ext cx="3496482" cy="4027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459019" y="2115157"/>
            <a:ext cx="4086807" cy="1325137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Background</a:t>
            </a:r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/>
              <a:t>T.C Clarification Letter, March 10, 2016 </a:t>
            </a:r>
          </a:p>
        </p:txBody>
      </p:sp>
    </p:spTree>
    <p:extLst>
      <p:ext uri="{BB962C8B-B14F-4D97-AF65-F5344CB8AC3E}">
        <p14:creationId xmlns:p14="http://schemas.microsoft.com/office/powerpoint/2010/main" val="104326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9019" y="960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8BC3B8D-C53C-41CC-A7D9-40E634994E9E}"/>
              </a:ext>
            </a:extLst>
          </p:cNvPr>
          <p:cNvSpPr txBox="1">
            <a:spLocks/>
          </p:cNvSpPr>
          <p:nvPr/>
        </p:nvSpPr>
        <p:spPr>
          <a:xfrm>
            <a:off x="-8933" y="3684680"/>
            <a:ext cx="4868787" cy="241614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Hoses used for loading and offloading, (clause 7.8.3)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Annual visual inspection to ensure mechanical fitness.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Supported by a procedure.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Written record of the inspection.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455381" y="2064889"/>
            <a:ext cx="4696407" cy="1325137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43.151 Standard, (Draft)</a:t>
            </a:r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/>
              <a:t>Adds an alternate means of compliance to 7.2.10 of B620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FA5D69-9E70-4B0C-A985-38D335AC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224" y="0"/>
            <a:ext cx="3350981" cy="4395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" descr="Image result for line drawing of a front of truck">
            <a:extLst>
              <a:ext uri="{FF2B5EF4-FFF2-40B4-BE49-F238E27FC236}">
                <a16:creationId xmlns:a16="http://schemas.microsoft.com/office/drawing/2014/main" id="{F7D2CCCB-D51F-4700-9810-BA525480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194768"/>
            <a:ext cx="1505499" cy="153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E55B446-84F9-44D7-AD59-E7BBF69E3CB6}"/>
              </a:ext>
            </a:extLst>
          </p:cNvPr>
          <p:cNvSpPr/>
          <p:nvPr/>
        </p:nvSpPr>
        <p:spPr>
          <a:xfrm>
            <a:off x="6179012" y="6293975"/>
            <a:ext cx="296905" cy="31242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041BE-F447-4785-98B4-80ECC943EAC4}"/>
              </a:ext>
            </a:extLst>
          </p:cNvPr>
          <p:cNvCxnSpPr/>
          <p:nvPr/>
        </p:nvCxnSpPr>
        <p:spPr>
          <a:xfrm flipH="1">
            <a:off x="3733800" y="6705600"/>
            <a:ext cx="5114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18B5D4C-4046-48BD-B18C-A933244CB097}"/>
              </a:ext>
            </a:extLst>
          </p:cNvPr>
          <p:cNvSpPr/>
          <p:nvPr/>
        </p:nvSpPr>
        <p:spPr>
          <a:xfrm rot="16200000">
            <a:off x="6281264" y="6629328"/>
            <a:ext cx="91584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9F8A4CDA-354F-4CFF-B754-C909EDFB9FD9}"/>
              </a:ext>
            </a:extLst>
          </p:cNvPr>
          <p:cNvSpPr/>
          <p:nvPr/>
        </p:nvSpPr>
        <p:spPr>
          <a:xfrm>
            <a:off x="6209360" y="6659592"/>
            <a:ext cx="239197" cy="45719"/>
          </a:xfrm>
          <a:prstGeom prst="trapezoid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E997C1-F7BB-42C4-BCEE-1DB36756A347}"/>
              </a:ext>
            </a:extLst>
          </p:cNvPr>
          <p:cNvSpPr/>
          <p:nvPr/>
        </p:nvSpPr>
        <p:spPr>
          <a:xfrm>
            <a:off x="6248542" y="6379265"/>
            <a:ext cx="157028" cy="152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0F3EAE-3F75-478D-94FC-0EA29B508238}"/>
              </a:ext>
            </a:extLst>
          </p:cNvPr>
          <p:cNvSpPr/>
          <p:nvPr/>
        </p:nvSpPr>
        <p:spPr>
          <a:xfrm>
            <a:off x="6355080" y="5958840"/>
            <a:ext cx="960120" cy="744410"/>
          </a:xfrm>
          <a:custGeom>
            <a:avLst/>
            <a:gdLst>
              <a:gd name="connsiteX0" fmla="*/ 0 w 960120"/>
              <a:gd name="connsiteY0" fmla="*/ 670560 h 744410"/>
              <a:gd name="connsiteX1" fmla="*/ 169545 w 960120"/>
              <a:gd name="connsiteY1" fmla="*/ 668655 h 744410"/>
              <a:gd name="connsiteX2" fmla="*/ 306705 w 960120"/>
              <a:gd name="connsiteY2" fmla="*/ 733425 h 744410"/>
              <a:gd name="connsiteX3" fmla="*/ 430530 w 960120"/>
              <a:gd name="connsiteY3" fmla="*/ 733425 h 744410"/>
              <a:gd name="connsiteX4" fmla="*/ 596265 w 960120"/>
              <a:gd name="connsiteY4" fmla="*/ 737235 h 744410"/>
              <a:gd name="connsiteX5" fmla="*/ 678180 w 960120"/>
              <a:gd name="connsiteY5" fmla="*/ 720090 h 744410"/>
              <a:gd name="connsiteX6" fmla="*/ 676275 w 960120"/>
              <a:gd name="connsiteY6" fmla="*/ 476250 h 744410"/>
              <a:gd name="connsiteX7" fmla="*/ 661035 w 960120"/>
              <a:gd name="connsiteY7" fmla="*/ 211455 h 744410"/>
              <a:gd name="connsiteX8" fmla="*/ 716280 w 960120"/>
              <a:gd name="connsiteY8" fmla="*/ 66675 h 744410"/>
              <a:gd name="connsiteX9" fmla="*/ 960120 w 960120"/>
              <a:gd name="connsiteY9" fmla="*/ 0 h 74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20" h="744410">
                <a:moveTo>
                  <a:pt x="0" y="670560"/>
                </a:moveTo>
                <a:cubicBezTo>
                  <a:pt x="59214" y="664368"/>
                  <a:pt x="118428" y="658177"/>
                  <a:pt x="169545" y="668655"/>
                </a:cubicBezTo>
                <a:cubicBezTo>
                  <a:pt x="220663" y="679133"/>
                  <a:pt x="263208" y="722630"/>
                  <a:pt x="306705" y="733425"/>
                </a:cubicBezTo>
                <a:cubicBezTo>
                  <a:pt x="350202" y="744220"/>
                  <a:pt x="430530" y="733425"/>
                  <a:pt x="430530" y="733425"/>
                </a:cubicBezTo>
                <a:cubicBezTo>
                  <a:pt x="478790" y="734060"/>
                  <a:pt x="554990" y="739457"/>
                  <a:pt x="596265" y="737235"/>
                </a:cubicBezTo>
                <a:cubicBezTo>
                  <a:pt x="637540" y="735013"/>
                  <a:pt x="664845" y="763588"/>
                  <a:pt x="678180" y="720090"/>
                </a:cubicBezTo>
                <a:cubicBezTo>
                  <a:pt x="691515" y="676592"/>
                  <a:pt x="679132" y="561022"/>
                  <a:pt x="676275" y="476250"/>
                </a:cubicBezTo>
                <a:cubicBezTo>
                  <a:pt x="673418" y="391478"/>
                  <a:pt x="654368" y="279717"/>
                  <a:pt x="661035" y="211455"/>
                </a:cubicBezTo>
                <a:cubicBezTo>
                  <a:pt x="667702" y="143193"/>
                  <a:pt x="666433" y="101917"/>
                  <a:pt x="716280" y="66675"/>
                </a:cubicBezTo>
                <a:cubicBezTo>
                  <a:pt x="766127" y="31433"/>
                  <a:pt x="863123" y="15716"/>
                  <a:pt x="96012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lowchart: Off-page Connector 17">
            <a:extLst>
              <a:ext uri="{FF2B5EF4-FFF2-40B4-BE49-F238E27FC236}">
                <a16:creationId xmlns:a16="http://schemas.microsoft.com/office/drawing/2014/main" id="{E86C08CE-5971-43DA-87EC-CAC794BBA33A}"/>
              </a:ext>
            </a:extLst>
          </p:cNvPr>
          <p:cNvSpPr/>
          <p:nvPr/>
        </p:nvSpPr>
        <p:spPr>
          <a:xfrm>
            <a:off x="4947978" y="5040486"/>
            <a:ext cx="762000" cy="1440179"/>
          </a:xfrm>
          <a:prstGeom prst="flowChartOffpageConnecto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97A05-BF0D-413D-923E-3F6F9F7E7F6D}"/>
              </a:ext>
            </a:extLst>
          </p:cNvPr>
          <p:cNvCxnSpPr>
            <a:cxnSpLocks/>
          </p:cNvCxnSpPr>
          <p:nvPr/>
        </p:nvCxnSpPr>
        <p:spPr>
          <a:xfrm flipH="1">
            <a:off x="4945415" y="6142383"/>
            <a:ext cx="5022" cy="556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E70B2E-9085-4782-B5B8-91B186A685AA}"/>
              </a:ext>
            </a:extLst>
          </p:cNvPr>
          <p:cNvCxnSpPr>
            <a:cxnSpLocks/>
          </p:cNvCxnSpPr>
          <p:nvPr/>
        </p:nvCxnSpPr>
        <p:spPr>
          <a:xfrm flipH="1">
            <a:off x="5704956" y="6155139"/>
            <a:ext cx="5022" cy="556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752481D-485F-40EA-805D-0CBC8BE176A8}"/>
              </a:ext>
            </a:extLst>
          </p:cNvPr>
          <p:cNvSpPr/>
          <p:nvPr/>
        </p:nvSpPr>
        <p:spPr>
          <a:xfrm>
            <a:off x="5628640" y="4942967"/>
            <a:ext cx="101600" cy="1589913"/>
          </a:xfrm>
          <a:custGeom>
            <a:avLst/>
            <a:gdLst>
              <a:gd name="connsiteX0" fmla="*/ 0 w 101600"/>
              <a:gd name="connsiteY0" fmla="*/ 86233 h 1589913"/>
              <a:gd name="connsiteX1" fmla="*/ 30480 w 101600"/>
              <a:gd name="connsiteY1" fmla="*/ 4953 h 1589913"/>
              <a:gd name="connsiteX2" fmla="*/ 96520 w 101600"/>
              <a:gd name="connsiteY2" fmla="*/ 15113 h 1589913"/>
              <a:gd name="connsiteX3" fmla="*/ 96520 w 101600"/>
              <a:gd name="connsiteY3" fmla="*/ 65913 h 1589913"/>
              <a:gd name="connsiteX4" fmla="*/ 96520 w 101600"/>
              <a:gd name="connsiteY4" fmla="*/ 182753 h 1589913"/>
              <a:gd name="connsiteX5" fmla="*/ 101600 w 101600"/>
              <a:gd name="connsiteY5" fmla="*/ 1589913 h 158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" h="1589913">
                <a:moveTo>
                  <a:pt x="0" y="86233"/>
                </a:moveTo>
                <a:cubicBezTo>
                  <a:pt x="7196" y="51519"/>
                  <a:pt x="14393" y="16806"/>
                  <a:pt x="30480" y="4953"/>
                </a:cubicBezTo>
                <a:cubicBezTo>
                  <a:pt x="46567" y="-6900"/>
                  <a:pt x="85513" y="4953"/>
                  <a:pt x="96520" y="15113"/>
                </a:cubicBezTo>
                <a:cubicBezTo>
                  <a:pt x="107527" y="25273"/>
                  <a:pt x="96520" y="65913"/>
                  <a:pt x="96520" y="65913"/>
                </a:cubicBezTo>
                <a:cubicBezTo>
                  <a:pt x="96520" y="93853"/>
                  <a:pt x="95673" y="-71247"/>
                  <a:pt x="96520" y="182753"/>
                </a:cubicBezTo>
                <a:cubicBezTo>
                  <a:pt x="97367" y="436753"/>
                  <a:pt x="99483" y="1013333"/>
                  <a:pt x="101600" y="158991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F71EE2-F150-4898-857A-A2F0C34FA31D}"/>
              </a:ext>
            </a:extLst>
          </p:cNvPr>
          <p:cNvSpPr/>
          <p:nvPr/>
        </p:nvSpPr>
        <p:spPr>
          <a:xfrm>
            <a:off x="5733415" y="6270160"/>
            <a:ext cx="574040" cy="423581"/>
          </a:xfrm>
          <a:custGeom>
            <a:avLst/>
            <a:gdLst>
              <a:gd name="connsiteX0" fmla="*/ 635 w 574040"/>
              <a:gd name="connsiteY0" fmla="*/ 262085 h 423581"/>
              <a:gd name="connsiteX1" fmla="*/ 6350 w 574040"/>
              <a:gd name="connsiteY1" fmla="*/ 336380 h 423581"/>
              <a:gd name="connsiteX2" fmla="*/ 46355 w 574040"/>
              <a:gd name="connsiteY2" fmla="*/ 389720 h 423581"/>
              <a:gd name="connsiteX3" fmla="*/ 122555 w 574040"/>
              <a:gd name="connsiteY3" fmla="*/ 422105 h 423581"/>
              <a:gd name="connsiteX4" fmla="*/ 274955 w 574040"/>
              <a:gd name="connsiteY4" fmla="*/ 418295 h 423581"/>
              <a:gd name="connsiteX5" fmla="*/ 347345 w 574040"/>
              <a:gd name="connsiteY5" fmla="*/ 420200 h 423581"/>
              <a:gd name="connsiteX6" fmla="*/ 366395 w 574040"/>
              <a:gd name="connsiteY6" fmla="*/ 384005 h 423581"/>
              <a:gd name="connsiteX7" fmla="*/ 372110 w 574040"/>
              <a:gd name="connsiteY7" fmla="*/ 294470 h 423581"/>
              <a:gd name="connsiteX8" fmla="*/ 379730 w 574040"/>
              <a:gd name="connsiteY8" fmla="*/ 182075 h 423581"/>
              <a:gd name="connsiteX9" fmla="*/ 404495 w 574040"/>
              <a:gd name="connsiteY9" fmla="*/ 92540 h 423581"/>
              <a:gd name="connsiteX10" fmla="*/ 429260 w 574040"/>
              <a:gd name="connsiteY10" fmla="*/ 12530 h 423581"/>
              <a:gd name="connsiteX11" fmla="*/ 469265 w 574040"/>
              <a:gd name="connsiteY11" fmla="*/ 1100 h 423581"/>
              <a:gd name="connsiteX12" fmla="*/ 574040 w 574040"/>
              <a:gd name="connsiteY12" fmla="*/ 1100 h 4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4040" h="423581">
                <a:moveTo>
                  <a:pt x="635" y="262085"/>
                </a:moveTo>
                <a:cubicBezTo>
                  <a:pt x="-318" y="288596"/>
                  <a:pt x="-1270" y="315108"/>
                  <a:pt x="6350" y="336380"/>
                </a:cubicBezTo>
                <a:cubicBezTo>
                  <a:pt x="13970" y="357652"/>
                  <a:pt x="26988" y="375433"/>
                  <a:pt x="46355" y="389720"/>
                </a:cubicBezTo>
                <a:cubicBezTo>
                  <a:pt x="65722" y="404007"/>
                  <a:pt x="84455" y="417343"/>
                  <a:pt x="122555" y="422105"/>
                </a:cubicBezTo>
                <a:cubicBezTo>
                  <a:pt x="160655" y="426868"/>
                  <a:pt x="237490" y="418613"/>
                  <a:pt x="274955" y="418295"/>
                </a:cubicBezTo>
                <a:cubicBezTo>
                  <a:pt x="312420" y="417978"/>
                  <a:pt x="332105" y="425915"/>
                  <a:pt x="347345" y="420200"/>
                </a:cubicBezTo>
                <a:cubicBezTo>
                  <a:pt x="362585" y="414485"/>
                  <a:pt x="362268" y="404960"/>
                  <a:pt x="366395" y="384005"/>
                </a:cubicBezTo>
                <a:cubicBezTo>
                  <a:pt x="370522" y="363050"/>
                  <a:pt x="369888" y="328125"/>
                  <a:pt x="372110" y="294470"/>
                </a:cubicBezTo>
                <a:cubicBezTo>
                  <a:pt x="374332" y="260815"/>
                  <a:pt x="374333" y="215730"/>
                  <a:pt x="379730" y="182075"/>
                </a:cubicBezTo>
                <a:cubicBezTo>
                  <a:pt x="385127" y="148420"/>
                  <a:pt x="396240" y="120797"/>
                  <a:pt x="404495" y="92540"/>
                </a:cubicBezTo>
                <a:cubicBezTo>
                  <a:pt x="412750" y="64282"/>
                  <a:pt x="418465" y="27770"/>
                  <a:pt x="429260" y="12530"/>
                </a:cubicBezTo>
                <a:cubicBezTo>
                  <a:pt x="440055" y="-2710"/>
                  <a:pt x="445135" y="3005"/>
                  <a:pt x="469265" y="1100"/>
                </a:cubicBezTo>
                <a:cubicBezTo>
                  <a:pt x="493395" y="-805"/>
                  <a:pt x="533717" y="147"/>
                  <a:pt x="574040" y="1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3F2A92-7410-4666-92D1-3AC980F3B2DB}"/>
              </a:ext>
            </a:extLst>
          </p:cNvPr>
          <p:cNvSpPr/>
          <p:nvPr/>
        </p:nvSpPr>
        <p:spPr>
          <a:xfrm rot="16200000">
            <a:off x="6299032" y="6248401"/>
            <a:ext cx="45719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78A77A-DDC4-46D9-BB15-7A4FFA504277}"/>
              </a:ext>
            </a:extLst>
          </p:cNvPr>
          <p:cNvSpPr/>
          <p:nvPr/>
        </p:nvSpPr>
        <p:spPr>
          <a:xfrm rot="16200000">
            <a:off x="5706457" y="6528694"/>
            <a:ext cx="45719" cy="487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FE201E-4026-4A21-8D4A-4EEC27C0D5ED}"/>
              </a:ext>
            </a:extLst>
          </p:cNvPr>
          <p:cNvSpPr txBox="1"/>
          <p:nvPr/>
        </p:nvSpPr>
        <p:spPr>
          <a:xfrm>
            <a:off x="5039475" y="556276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ANE</a:t>
            </a:r>
          </a:p>
        </p:txBody>
      </p:sp>
    </p:spTree>
    <p:extLst>
      <p:ext uri="{BB962C8B-B14F-4D97-AF65-F5344CB8AC3E}">
        <p14:creationId xmlns:p14="http://schemas.microsoft.com/office/powerpoint/2010/main" val="192983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9019" y="960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8BC3B8D-C53C-41CC-A7D9-40E634994E9E}"/>
              </a:ext>
            </a:extLst>
          </p:cNvPr>
          <p:cNvSpPr txBox="1">
            <a:spLocks/>
          </p:cNvSpPr>
          <p:nvPr/>
        </p:nvSpPr>
        <p:spPr>
          <a:xfrm>
            <a:off x="-9053" y="3679960"/>
            <a:ext cx="4774598" cy="219843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Hoses used for loading and offloading, (clause 7.8.3)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Annual visual inspection to ensure mechanical fitness.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Supported by a procedure.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Written record of the inspection.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455381" y="2063674"/>
            <a:ext cx="4759533" cy="1325137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43.151 Standard, (Draft)</a:t>
            </a:r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/>
              <a:t>Adds an alternate means of compliance to 7.2.10 of B620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FA5D69-9E70-4B0C-A985-38D335AC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224" y="0"/>
            <a:ext cx="3350981" cy="4395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" descr="Image result for line drawing of a front of truck">
            <a:extLst>
              <a:ext uri="{FF2B5EF4-FFF2-40B4-BE49-F238E27FC236}">
                <a16:creationId xmlns:a16="http://schemas.microsoft.com/office/drawing/2014/main" id="{F7D2CCCB-D51F-4700-9810-BA525480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194768"/>
            <a:ext cx="1505499" cy="153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E55B446-84F9-44D7-AD59-E7BBF69E3CB6}"/>
              </a:ext>
            </a:extLst>
          </p:cNvPr>
          <p:cNvSpPr/>
          <p:nvPr/>
        </p:nvSpPr>
        <p:spPr>
          <a:xfrm>
            <a:off x="6179012" y="6293975"/>
            <a:ext cx="296905" cy="31242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041BE-F447-4785-98B4-80ECC943EAC4}"/>
              </a:ext>
            </a:extLst>
          </p:cNvPr>
          <p:cNvCxnSpPr/>
          <p:nvPr/>
        </p:nvCxnSpPr>
        <p:spPr>
          <a:xfrm flipH="1">
            <a:off x="3733800" y="6705600"/>
            <a:ext cx="5114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18B5D4C-4046-48BD-B18C-A933244CB097}"/>
              </a:ext>
            </a:extLst>
          </p:cNvPr>
          <p:cNvSpPr/>
          <p:nvPr/>
        </p:nvSpPr>
        <p:spPr>
          <a:xfrm rot="16200000">
            <a:off x="6281264" y="6629328"/>
            <a:ext cx="91584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9F8A4CDA-354F-4CFF-B754-C909EDFB9FD9}"/>
              </a:ext>
            </a:extLst>
          </p:cNvPr>
          <p:cNvSpPr/>
          <p:nvPr/>
        </p:nvSpPr>
        <p:spPr>
          <a:xfrm>
            <a:off x="6209360" y="6659592"/>
            <a:ext cx="239197" cy="45719"/>
          </a:xfrm>
          <a:prstGeom prst="trapezoid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E997C1-F7BB-42C4-BCEE-1DB36756A347}"/>
              </a:ext>
            </a:extLst>
          </p:cNvPr>
          <p:cNvSpPr/>
          <p:nvPr/>
        </p:nvSpPr>
        <p:spPr>
          <a:xfrm>
            <a:off x="6248542" y="6379265"/>
            <a:ext cx="157028" cy="152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0F3EAE-3F75-478D-94FC-0EA29B508238}"/>
              </a:ext>
            </a:extLst>
          </p:cNvPr>
          <p:cNvSpPr/>
          <p:nvPr/>
        </p:nvSpPr>
        <p:spPr>
          <a:xfrm>
            <a:off x="6355080" y="5958840"/>
            <a:ext cx="960120" cy="744410"/>
          </a:xfrm>
          <a:custGeom>
            <a:avLst/>
            <a:gdLst>
              <a:gd name="connsiteX0" fmla="*/ 0 w 960120"/>
              <a:gd name="connsiteY0" fmla="*/ 670560 h 744410"/>
              <a:gd name="connsiteX1" fmla="*/ 169545 w 960120"/>
              <a:gd name="connsiteY1" fmla="*/ 668655 h 744410"/>
              <a:gd name="connsiteX2" fmla="*/ 306705 w 960120"/>
              <a:gd name="connsiteY2" fmla="*/ 733425 h 744410"/>
              <a:gd name="connsiteX3" fmla="*/ 430530 w 960120"/>
              <a:gd name="connsiteY3" fmla="*/ 733425 h 744410"/>
              <a:gd name="connsiteX4" fmla="*/ 596265 w 960120"/>
              <a:gd name="connsiteY4" fmla="*/ 737235 h 744410"/>
              <a:gd name="connsiteX5" fmla="*/ 678180 w 960120"/>
              <a:gd name="connsiteY5" fmla="*/ 720090 h 744410"/>
              <a:gd name="connsiteX6" fmla="*/ 676275 w 960120"/>
              <a:gd name="connsiteY6" fmla="*/ 476250 h 744410"/>
              <a:gd name="connsiteX7" fmla="*/ 661035 w 960120"/>
              <a:gd name="connsiteY7" fmla="*/ 211455 h 744410"/>
              <a:gd name="connsiteX8" fmla="*/ 716280 w 960120"/>
              <a:gd name="connsiteY8" fmla="*/ 66675 h 744410"/>
              <a:gd name="connsiteX9" fmla="*/ 960120 w 960120"/>
              <a:gd name="connsiteY9" fmla="*/ 0 h 74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20" h="744410">
                <a:moveTo>
                  <a:pt x="0" y="670560"/>
                </a:moveTo>
                <a:cubicBezTo>
                  <a:pt x="59214" y="664368"/>
                  <a:pt x="118428" y="658177"/>
                  <a:pt x="169545" y="668655"/>
                </a:cubicBezTo>
                <a:cubicBezTo>
                  <a:pt x="220663" y="679133"/>
                  <a:pt x="263208" y="722630"/>
                  <a:pt x="306705" y="733425"/>
                </a:cubicBezTo>
                <a:cubicBezTo>
                  <a:pt x="350202" y="744220"/>
                  <a:pt x="430530" y="733425"/>
                  <a:pt x="430530" y="733425"/>
                </a:cubicBezTo>
                <a:cubicBezTo>
                  <a:pt x="478790" y="734060"/>
                  <a:pt x="554990" y="739457"/>
                  <a:pt x="596265" y="737235"/>
                </a:cubicBezTo>
                <a:cubicBezTo>
                  <a:pt x="637540" y="735013"/>
                  <a:pt x="664845" y="763588"/>
                  <a:pt x="678180" y="720090"/>
                </a:cubicBezTo>
                <a:cubicBezTo>
                  <a:pt x="691515" y="676592"/>
                  <a:pt x="679132" y="561022"/>
                  <a:pt x="676275" y="476250"/>
                </a:cubicBezTo>
                <a:cubicBezTo>
                  <a:pt x="673418" y="391478"/>
                  <a:pt x="654368" y="279717"/>
                  <a:pt x="661035" y="211455"/>
                </a:cubicBezTo>
                <a:cubicBezTo>
                  <a:pt x="667702" y="143193"/>
                  <a:pt x="666433" y="101917"/>
                  <a:pt x="716280" y="66675"/>
                </a:cubicBezTo>
                <a:cubicBezTo>
                  <a:pt x="766127" y="31433"/>
                  <a:pt x="863123" y="15716"/>
                  <a:pt x="96012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lowchart: Off-page Connector 17">
            <a:extLst>
              <a:ext uri="{FF2B5EF4-FFF2-40B4-BE49-F238E27FC236}">
                <a16:creationId xmlns:a16="http://schemas.microsoft.com/office/drawing/2014/main" id="{E86C08CE-5971-43DA-87EC-CAC794BBA33A}"/>
              </a:ext>
            </a:extLst>
          </p:cNvPr>
          <p:cNvSpPr/>
          <p:nvPr/>
        </p:nvSpPr>
        <p:spPr>
          <a:xfrm>
            <a:off x="4947978" y="5040486"/>
            <a:ext cx="762000" cy="1440179"/>
          </a:xfrm>
          <a:prstGeom prst="flowChartOffpageConnecto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97A05-BF0D-413D-923E-3F6F9F7E7F6D}"/>
              </a:ext>
            </a:extLst>
          </p:cNvPr>
          <p:cNvCxnSpPr>
            <a:cxnSpLocks/>
          </p:cNvCxnSpPr>
          <p:nvPr/>
        </p:nvCxnSpPr>
        <p:spPr>
          <a:xfrm flipH="1">
            <a:off x="4945415" y="6142383"/>
            <a:ext cx="5022" cy="556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E70B2E-9085-4782-B5B8-91B186A685AA}"/>
              </a:ext>
            </a:extLst>
          </p:cNvPr>
          <p:cNvCxnSpPr>
            <a:cxnSpLocks/>
          </p:cNvCxnSpPr>
          <p:nvPr/>
        </p:nvCxnSpPr>
        <p:spPr>
          <a:xfrm flipH="1">
            <a:off x="5704956" y="6155139"/>
            <a:ext cx="5022" cy="556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752481D-485F-40EA-805D-0CBC8BE176A8}"/>
              </a:ext>
            </a:extLst>
          </p:cNvPr>
          <p:cNvSpPr/>
          <p:nvPr/>
        </p:nvSpPr>
        <p:spPr>
          <a:xfrm>
            <a:off x="5628640" y="4942967"/>
            <a:ext cx="101600" cy="1589913"/>
          </a:xfrm>
          <a:custGeom>
            <a:avLst/>
            <a:gdLst>
              <a:gd name="connsiteX0" fmla="*/ 0 w 101600"/>
              <a:gd name="connsiteY0" fmla="*/ 86233 h 1589913"/>
              <a:gd name="connsiteX1" fmla="*/ 30480 w 101600"/>
              <a:gd name="connsiteY1" fmla="*/ 4953 h 1589913"/>
              <a:gd name="connsiteX2" fmla="*/ 96520 w 101600"/>
              <a:gd name="connsiteY2" fmla="*/ 15113 h 1589913"/>
              <a:gd name="connsiteX3" fmla="*/ 96520 w 101600"/>
              <a:gd name="connsiteY3" fmla="*/ 65913 h 1589913"/>
              <a:gd name="connsiteX4" fmla="*/ 96520 w 101600"/>
              <a:gd name="connsiteY4" fmla="*/ 182753 h 1589913"/>
              <a:gd name="connsiteX5" fmla="*/ 101600 w 101600"/>
              <a:gd name="connsiteY5" fmla="*/ 1589913 h 158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" h="1589913">
                <a:moveTo>
                  <a:pt x="0" y="86233"/>
                </a:moveTo>
                <a:cubicBezTo>
                  <a:pt x="7196" y="51519"/>
                  <a:pt x="14393" y="16806"/>
                  <a:pt x="30480" y="4953"/>
                </a:cubicBezTo>
                <a:cubicBezTo>
                  <a:pt x="46567" y="-6900"/>
                  <a:pt x="85513" y="4953"/>
                  <a:pt x="96520" y="15113"/>
                </a:cubicBezTo>
                <a:cubicBezTo>
                  <a:pt x="107527" y="25273"/>
                  <a:pt x="96520" y="65913"/>
                  <a:pt x="96520" y="65913"/>
                </a:cubicBezTo>
                <a:cubicBezTo>
                  <a:pt x="96520" y="93853"/>
                  <a:pt x="95673" y="-71247"/>
                  <a:pt x="96520" y="182753"/>
                </a:cubicBezTo>
                <a:cubicBezTo>
                  <a:pt x="97367" y="436753"/>
                  <a:pt x="99483" y="1013333"/>
                  <a:pt x="101600" y="158991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F71EE2-F150-4898-857A-A2F0C34FA31D}"/>
              </a:ext>
            </a:extLst>
          </p:cNvPr>
          <p:cNvSpPr/>
          <p:nvPr/>
        </p:nvSpPr>
        <p:spPr>
          <a:xfrm>
            <a:off x="5733415" y="6270160"/>
            <a:ext cx="574040" cy="423581"/>
          </a:xfrm>
          <a:custGeom>
            <a:avLst/>
            <a:gdLst>
              <a:gd name="connsiteX0" fmla="*/ 635 w 574040"/>
              <a:gd name="connsiteY0" fmla="*/ 262085 h 423581"/>
              <a:gd name="connsiteX1" fmla="*/ 6350 w 574040"/>
              <a:gd name="connsiteY1" fmla="*/ 336380 h 423581"/>
              <a:gd name="connsiteX2" fmla="*/ 46355 w 574040"/>
              <a:gd name="connsiteY2" fmla="*/ 389720 h 423581"/>
              <a:gd name="connsiteX3" fmla="*/ 122555 w 574040"/>
              <a:gd name="connsiteY3" fmla="*/ 422105 h 423581"/>
              <a:gd name="connsiteX4" fmla="*/ 274955 w 574040"/>
              <a:gd name="connsiteY4" fmla="*/ 418295 h 423581"/>
              <a:gd name="connsiteX5" fmla="*/ 347345 w 574040"/>
              <a:gd name="connsiteY5" fmla="*/ 420200 h 423581"/>
              <a:gd name="connsiteX6" fmla="*/ 366395 w 574040"/>
              <a:gd name="connsiteY6" fmla="*/ 384005 h 423581"/>
              <a:gd name="connsiteX7" fmla="*/ 372110 w 574040"/>
              <a:gd name="connsiteY7" fmla="*/ 294470 h 423581"/>
              <a:gd name="connsiteX8" fmla="*/ 379730 w 574040"/>
              <a:gd name="connsiteY8" fmla="*/ 182075 h 423581"/>
              <a:gd name="connsiteX9" fmla="*/ 404495 w 574040"/>
              <a:gd name="connsiteY9" fmla="*/ 92540 h 423581"/>
              <a:gd name="connsiteX10" fmla="*/ 429260 w 574040"/>
              <a:gd name="connsiteY10" fmla="*/ 12530 h 423581"/>
              <a:gd name="connsiteX11" fmla="*/ 469265 w 574040"/>
              <a:gd name="connsiteY11" fmla="*/ 1100 h 423581"/>
              <a:gd name="connsiteX12" fmla="*/ 574040 w 574040"/>
              <a:gd name="connsiteY12" fmla="*/ 1100 h 4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4040" h="423581">
                <a:moveTo>
                  <a:pt x="635" y="262085"/>
                </a:moveTo>
                <a:cubicBezTo>
                  <a:pt x="-318" y="288596"/>
                  <a:pt x="-1270" y="315108"/>
                  <a:pt x="6350" y="336380"/>
                </a:cubicBezTo>
                <a:cubicBezTo>
                  <a:pt x="13970" y="357652"/>
                  <a:pt x="26988" y="375433"/>
                  <a:pt x="46355" y="389720"/>
                </a:cubicBezTo>
                <a:cubicBezTo>
                  <a:pt x="65722" y="404007"/>
                  <a:pt x="84455" y="417343"/>
                  <a:pt x="122555" y="422105"/>
                </a:cubicBezTo>
                <a:cubicBezTo>
                  <a:pt x="160655" y="426868"/>
                  <a:pt x="237490" y="418613"/>
                  <a:pt x="274955" y="418295"/>
                </a:cubicBezTo>
                <a:cubicBezTo>
                  <a:pt x="312420" y="417978"/>
                  <a:pt x="332105" y="425915"/>
                  <a:pt x="347345" y="420200"/>
                </a:cubicBezTo>
                <a:cubicBezTo>
                  <a:pt x="362585" y="414485"/>
                  <a:pt x="362268" y="404960"/>
                  <a:pt x="366395" y="384005"/>
                </a:cubicBezTo>
                <a:cubicBezTo>
                  <a:pt x="370522" y="363050"/>
                  <a:pt x="369888" y="328125"/>
                  <a:pt x="372110" y="294470"/>
                </a:cubicBezTo>
                <a:cubicBezTo>
                  <a:pt x="374332" y="260815"/>
                  <a:pt x="374333" y="215730"/>
                  <a:pt x="379730" y="182075"/>
                </a:cubicBezTo>
                <a:cubicBezTo>
                  <a:pt x="385127" y="148420"/>
                  <a:pt x="396240" y="120797"/>
                  <a:pt x="404495" y="92540"/>
                </a:cubicBezTo>
                <a:cubicBezTo>
                  <a:pt x="412750" y="64282"/>
                  <a:pt x="418465" y="27770"/>
                  <a:pt x="429260" y="12530"/>
                </a:cubicBezTo>
                <a:cubicBezTo>
                  <a:pt x="440055" y="-2710"/>
                  <a:pt x="445135" y="3005"/>
                  <a:pt x="469265" y="1100"/>
                </a:cubicBezTo>
                <a:cubicBezTo>
                  <a:pt x="493395" y="-805"/>
                  <a:pt x="533717" y="147"/>
                  <a:pt x="574040" y="1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3F2A92-7410-4666-92D1-3AC980F3B2DB}"/>
              </a:ext>
            </a:extLst>
          </p:cNvPr>
          <p:cNvSpPr/>
          <p:nvPr/>
        </p:nvSpPr>
        <p:spPr>
          <a:xfrm rot="16200000">
            <a:off x="6299032" y="6248401"/>
            <a:ext cx="45719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78A77A-DDC4-46D9-BB15-7A4FFA504277}"/>
              </a:ext>
            </a:extLst>
          </p:cNvPr>
          <p:cNvSpPr/>
          <p:nvPr/>
        </p:nvSpPr>
        <p:spPr>
          <a:xfrm rot="16200000">
            <a:off x="5706457" y="6528694"/>
            <a:ext cx="45719" cy="487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FE201E-4026-4A21-8D4A-4EEC27C0D5ED}"/>
              </a:ext>
            </a:extLst>
          </p:cNvPr>
          <p:cNvSpPr txBox="1"/>
          <p:nvPr/>
        </p:nvSpPr>
        <p:spPr>
          <a:xfrm>
            <a:off x="5039475" y="556276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F4C5D-561A-4E1A-9F66-3048C6CA9826}"/>
              </a:ext>
            </a:extLst>
          </p:cNvPr>
          <p:cNvSpPr txBox="1"/>
          <p:nvPr/>
        </p:nvSpPr>
        <p:spPr>
          <a:xfrm>
            <a:off x="5704956" y="-10597"/>
            <a:ext cx="3408959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/>
              <a:t>7.8.3</a:t>
            </a:r>
            <a:r>
              <a:rPr lang="en-CA" dirty="0"/>
              <a:t> In lieu of the hose testing requirements in Clause 7.2.10 of CSA B620, hoses and their connectors used to temporarily connect to a highway tank to load or unload Class 1, Explosives, including those used in the explosives manufacturing process, shall be </a:t>
            </a:r>
            <a:r>
              <a:rPr lang="en-CA" u="sng" dirty="0">
                <a:solidFill>
                  <a:srgbClr val="0000CC"/>
                </a:solidFill>
              </a:rPr>
              <a:t>visually inspected annually </a:t>
            </a:r>
            <a:r>
              <a:rPr lang="en-CA" dirty="0"/>
              <a:t>to ensure mechanical fitness, integrity and compatibility with lading. A </a:t>
            </a:r>
            <a:r>
              <a:rPr lang="en-CA" u="sng" dirty="0">
                <a:solidFill>
                  <a:srgbClr val="0000CC"/>
                </a:solidFill>
              </a:rPr>
              <a:t>written record </a:t>
            </a:r>
            <a:r>
              <a:rPr lang="en-CA" dirty="0"/>
              <a:t>of the periodic visual inspection shall be made in accordance with </a:t>
            </a:r>
            <a:r>
              <a:rPr lang="en-CA" u="sng" dirty="0">
                <a:solidFill>
                  <a:srgbClr val="0000CC"/>
                </a:solidFill>
              </a:rPr>
              <a:t>procedures</a:t>
            </a:r>
            <a:r>
              <a:rPr lang="en-CA" dirty="0"/>
              <a:t> established by the holder of a licence or certificate issued under the Explosives Act.</a:t>
            </a:r>
          </a:p>
        </p:txBody>
      </p:sp>
    </p:spTree>
    <p:extLst>
      <p:ext uri="{BB962C8B-B14F-4D97-AF65-F5344CB8AC3E}">
        <p14:creationId xmlns:p14="http://schemas.microsoft.com/office/powerpoint/2010/main" val="7987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9019" y="960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MPU Hose testing</a:t>
            </a:r>
            <a:endParaRPr lang="en-CA" sz="40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8BC3B8D-C53C-41CC-A7D9-40E634994E9E}"/>
              </a:ext>
            </a:extLst>
          </p:cNvPr>
          <p:cNvSpPr txBox="1">
            <a:spLocks/>
          </p:cNvSpPr>
          <p:nvPr/>
        </p:nvSpPr>
        <p:spPr>
          <a:xfrm>
            <a:off x="2170" y="3697588"/>
            <a:ext cx="5528871" cy="265624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Hoses used on an MPU for manufacturing, (clause 7.8.4)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All hoses after the first pump from the AN emulsion tank.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Annual visual inspection to ensure mechanical fitness.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Supported by a procedure.</a:t>
            </a:r>
          </a:p>
          <a:p>
            <a:pPr marL="1200150" lvl="3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Written record of the inspection.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8808DB9-9327-47EA-9594-5CDAE10203C8}"/>
              </a:ext>
            </a:extLst>
          </p:cNvPr>
          <p:cNvSpPr txBox="1">
            <a:spLocks/>
          </p:cNvSpPr>
          <p:nvPr/>
        </p:nvSpPr>
        <p:spPr>
          <a:xfrm>
            <a:off x="453571" y="2061360"/>
            <a:ext cx="4620207" cy="1325137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u="sng" dirty="0"/>
              <a:t>43.151 Standard, (Draft)</a:t>
            </a:r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dirty="0"/>
              <a:t>Adds an alternate means of compliance to 7.2.10 of B620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FA5D69-9E70-4B0C-A985-38D335AC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224" y="0"/>
            <a:ext cx="3350981" cy="4395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E97DA60-07B3-4F44-A789-DF6D21A35067}"/>
              </a:ext>
            </a:extLst>
          </p:cNvPr>
          <p:cNvSpPr txBox="1"/>
          <p:nvPr/>
        </p:nvSpPr>
        <p:spPr>
          <a:xfrm>
            <a:off x="5496999" y="-46461"/>
            <a:ext cx="3614206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/>
              <a:t>7.8.4</a:t>
            </a:r>
            <a:r>
              <a:rPr lang="en-CA" dirty="0"/>
              <a:t> In lieu of the hose testing requirements in Clause 7.2.10 of CSA B620, hoses and their connectors used on a mobile process unit (MPU) in the manufacturing of Class 1, Explosives and connected </a:t>
            </a:r>
            <a:r>
              <a:rPr lang="en-CA" u="sng" dirty="0">
                <a:solidFill>
                  <a:srgbClr val="0000CC"/>
                </a:solidFill>
              </a:rPr>
              <a:t>after the first pump </a:t>
            </a:r>
            <a:r>
              <a:rPr lang="en-CA" dirty="0"/>
              <a:t>from the emulsion tank shall be </a:t>
            </a:r>
            <a:r>
              <a:rPr lang="en-CA" u="sng" dirty="0">
                <a:solidFill>
                  <a:srgbClr val="0000CC"/>
                </a:solidFill>
              </a:rPr>
              <a:t>visually inspected annually</a:t>
            </a:r>
            <a:r>
              <a:rPr lang="en-CA" dirty="0"/>
              <a:t> to ensure mechanical fitness, integrity and compatibility with lading. A </a:t>
            </a:r>
            <a:r>
              <a:rPr lang="en-CA" u="sng" dirty="0">
                <a:solidFill>
                  <a:srgbClr val="0000CC"/>
                </a:solidFill>
              </a:rPr>
              <a:t>written record </a:t>
            </a:r>
            <a:r>
              <a:rPr lang="en-CA" dirty="0"/>
              <a:t>of the periodic visual inspection shall be made in accordance with </a:t>
            </a:r>
            <a:r>
              <a:rPr lang="en-CA" u="sng" dirty="0">
                <a:solidFill>
                  <a:srgbClr val="0000CC"/>
                </a:solidFill>
              </a:rPr>
              <a:t>procedures </a:t>
            </a:r>
            <a:r>
              <a:rPr lang="en-CA" dirty="0"/>
              <a:t>established by the holder of a licence or certificate issued under the Explosives Act.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00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</TotalTime>
  <Words>1123</Words>
  <Application>Microsoft Office PowerPoint</Application>
  <PresentationFormat>On-screen Show (4:3)</PresentationFormat>
  <Paragraphs>173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Office Theme</vt:lpstr>
      <vt:lpstr>Acrobat Document</vt:lpstr>
      <vt:lpstr>PowerPoint Presentation</vt:lpstr>
      <vt:lpstr>Regulatory Committee</vt:lpstr>
      <vt:lpstr>MPU Hose testing</vt:lpstr>
      <vt:lpstr>MPU Hose testing</vt:lpstr>
      <vt:lpstr>MPU Hose testing</vt:lpstr>
      <vt:lpstr>MPU Hose testing</vt:lpstr>
      <vt:lpstr>MPU Hose testing</vt:lpstr>
      <vt:lpstr>MPU Hose testing</vt:lpstr>
      <vt:lpstr>MPU Hose testing</vt:lpstr>
      <vt:lpstr>MPU Hose testing</vt:lpstr>
      <vt:lpstr>MPU Hose testing</vt:lpstr>
      <vt:lpstr>MPU Hose testing</vt:lpstr>
      <vt:lpstr>MPU Hose testing</vt:lpstr>
      <vt:lpstr>MPU Hose testing</vt:lpstr>
      <vt:lpstr>Standard Status</vt:lpstr>
      <vt:lpstr>B620 Standard Update</vt:lpstr>
      <vt:lpstr>B620 “S” Inspections</vt:lpstr>
      <vt:lpstr>B620 “S” Inspections</vt:lpstr>
      <vt:lpstr>Amendment 03</vt:lpstr>
      <vt:lpstr>Amendment 04</vt:lpstr>
      <vt:lpstr>Standards / Guidelines / Other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Galt</dc:creator>
  <cp:lastModifiedBy>Al Loan</cp:lastModifiedBy>
  <cp:revision>220</cp:revision>
  <dcterms:created xsi:type="dcterms:W3CDTF">2013-10-09T11:47:44Z</dcterms:created>
  <dcterms:modified xsi:type="dcterms:W3CDTF">2019-06-06T12:23:20Z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7742a09-bfb0-4510-9e26-b9837db26482_Enabled">
    <vt:lpwstr>True</vt:lpwstr>
  </property>
  <property fmtid="{D5CDD505-2E9C-101B-9397-08002B2CF9AE}" pid="3" name="MSIP_Label_77742a09-bfb0-4510-9e26-b9837db26482_SiteId">
    <vt:lpwstr>a21a716e-fb9a-45c0-b997-e26360b0a3a1</vt:lpwstr>
  </property>
  <property fmtid="{D5CDD505-2E9C-101B-9397-08002B2CF9AE}" pid="4" name="MSIP_Label_77742a09-bfb0-4510-9e26-b9837db26482_Owner">
    <vt:lpwstr>al.loan@orica.com</vt:lpwstr>
  </property>
  <property fmtid="{D5CDD505-2E9C-101B-9397-08002B2CF9AE}" pid="5" name="MSIP_Label_77742a09-bfb0-4510-9e26-b9837db26482_SetDate">
    <vt:lpwstr>2019-05-29T13:24:20.9520963Z</vt:lpwstr>
  </property>
  <property fmtid="{D5CDD505-2E9C-101B-9397-08002B2CF9AE}" pid="6" name="MSIP_Label_77742a09-bfb0-4510-9e26-b9837db26482_Name">
    <vt:lpwstr>General</vt:lpwstr>
  </property>
  <property fmtid="{D5CDD505-2E9C-101B-9397-08002B2CF9AE}" pid="7" name="MSIP_Label_77742a09-bfb0-4510-9e26-b9837db26482_Application">
    <vt:lpwstr>Microsoft Azure Information Protection</vt:lpwstr>
  </property>
  <property fmtid="{D5CDD505-2E9C-101B-9397-08002B2CF9AE}" pid="8" name="MSIP_Label_77742a09-bfb0-4510-9e26-b9837db26482_Extended_MSFT_Method">
    <vt:lpwstr>Manual</vt:lpwstr>
  </property>
  <property fmtid="{D5CDD505-2E9C-101B-9397-08002B2CF9AE}" pid="9" name="Sensitivity">
    <vt:lpwstr>General</vt:lpwstr>
  </property>
  <property fmtid="{D5CDD505-2E9C-101B-9397-08002B2CF9AE}" pid="10" name="_AdHocReviewCycleID">
    <vt:i4>111335420</vt:i4>
  </property>
  <property fmtid="{D5CDD505-2E9C-101B-9397-08002B2CF9AE}" pid="11" name="_NewReviewCycle">
    <vt:lpwstr/>
  </property>
  <property fmtid="{D5CDD505-2E9C-101B-9397-08002B2CF9AE}" pid="12" name="_EmailSubject">
    <vt:lpwstr>CEAEC Regulatory Presentation</vt:lpwstr>
  </property>
  <property fmtid="{D5CDD505-2E9C-101B-9397-08002B2CF9AE}" pid="13" name="_AuthorEmail">
    <vt:lpwstr>alicia.melton@orica.com</vt:lpwstr>
  </property>
  <property fmtid="{D5CDD505-2E9C-101B-9397-08002B2CF9AE}" pid="14" name="_AuthorEmailDisplayName">
    <vt:lpwstr>Alicia Melton</vt:lpwstr>
  </property>
</Properties>
</file>