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3" r:id="rId3"/>
    <p:sldId id="280" r:id="rId4"/>
    <p:sldId id="315" r:id="rId5"/>
    <p:sldId id="316" r:id="rId6"/>
    <p:sldId id="317" r:id="rId7"/>
    <p:sldId id="324" r:id="rId8"/>
    <p:sldId id="323" r:id="rId9"/>
    <p:sldId id="318" r:id="rId10"/>
    <p:sldId id="319" r:id="rId11"/>
    <p:sldId id="320" r:id="rId12"/>
    <p:sldId id="294" r:id="rId13"/>
    <p:sldId id="313" r:id="rId14"/>
    <p:sldId id="322" r:id="rId15"/>
    <p:sldId id="321" r:id="rId16"/>
    <p:sldId id="27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97" autoAdjust="0"/>
    <p:restoredTop sz="94993" autoAdjust="0"/>
  </p:normalViewPr>
  <p:slideViewPr>
    <p:cSldViewPr>
      <p:cViewPr>
        <p:scale>
          <a:sx n="33" d="100"/>
          <a:sy n="33" d="100"/>
        </p:scale>
        <p:origin x="2098" y="950"/>
      </p:cViewPr>
      <p:guideLst>
        <p:guide orient="horz" pos="2160"/>
        <p:guide pos="288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0E3600-36F6-4106-90F3-16482C6FC7EF}" type="datetimeFigureOut">
              <a:rPr lang="en-CA" smtClean="0"/>
              <a:t>08/11/2019</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3C60DF-1621-4AC1-BA96-46E7A9C3BD26}" type="slidenum">
              <a:rPr lang="en-CA" smtClean="0"/>
              <a:t>‹#›</a:t>
            </a:fld>
            <a:endParaRPr lang="en-CA"/>
          </a:p>
        </p:txBody>
      </p:sp>
    </p:spTree>
    <p:extLst>
      <p:ext uri="{BB962C8B-B14F-4D97-AF65-F5344CB8AC3E}">
        <p14:creationId xmlns:p14="http://schemas.microsoft.com/office/powerpoint/2010/main" val="1009633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1</a:t>
            </a:fld>
            <a:endParaRPr lang="en-CA"/>
          </a:p>
        </p:txBody>
      </p:sp>
    </p:spTree>
    <p:extLst>
      <p:ext uri="{BB962C8B-B14F-4D97-AF65-F5344CB8AC3E}">
        <p14:creationId xmlns:p14="http://schemas.microsoft.com/office/powerpoint/2010/main" val="2810305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Original recommendations ~100.</a:t>
            </a:r>
          </a:p>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10</a:t>
            </a:fld>
            <a:endParaRPr lang="en-CA"/>
          </a:p>
        </p:txBody>
      </p:sp>
    </p:spTree>
    <p:extLst>
      <p:ext uri="{BB962C8B-B14F-4D97-AF65-F5344CB8AC3E}">
        <p14:creationId xmlns:p14="http://schemas.microsoft.com/office/powerpoint/2010/main" val="1433004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Original recommendations ~100.</a:t>
            </a:r>
          </a:p>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11</a:t>
            </a:fld>
            <a:endParaRPr lang="en-CA"/>
          </a:p>
        </p:txBody>
      </p:sp>
    </p:spTree>
    <p:extLst>
      <p:ext uri="{BB962C8B-B14F-4D97-AF65-F5344CB8AC3E}">
        <p14:creationId xmlns:p14="http://schemas.microsoft.com/office/powerpoint/2010/main" val="2039729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12</a:t>
            </a:fld>
            <a:endParaRPr lang="en-CA"/>
          </a:p>
        </p:txBody>
      </p:sp>
    </p:spTree>
    <p:extLst>
      <p:ext uri="{BB962C8B-B14F-4D97-AF65-F5344CB8AC3E}">
        <p14:creationId xmlns:p14="http://schemas.microsoft.com/office/powerpoint/2010/main" val="3990441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13</a:t>
            </a:fld>
            <a:endParaRPr lang="en-CA"/>
          </a:p>
        </p:txBody>
      </p:sp>
    </p:spTree>
    <p:extLst>
      <p:ext uri="{BB962C8B-B14F-4D97-AF65-F5344CB8AC3E}">
        <p14:creationId xmlns:p14="http://schemas.microsoft.com/office/powerpoint/2010/main" val="74491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14</a:t>
            </a:fld>
            <a:endParaRPr lang="en-CA"/>
          </a:p>
        </p:txBody>
      </p:sp>
    </p:spTree>
    <p:extLst>
      <p:ext uri="{BB962C8B-B14F-4D97-AF65-F5344CB8AC3E}">
        <p14:creationId xmlns:p14="http://schemas.microsoft.com/office/powerpoint/2010/main" val="309608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15</a:t>
            </a:fld>
            <a:endParaRPr lang="en-CA"/>
          </a:p>
        </p:txBody>
      </p:sp>
    </p:spTree>
    <p:extLst>
      <p:ext uri="{BB962C8B-B14F-4D97-AF65-F5344CB8AC3E}">
        <p14:creationId xmlns:p14="http://schemas.microsoft.com/office/powerpoint/2010/main" val="4081734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2</a:t>
            </a:fld>
            <a:endParaRPr lang="en-CA"/>
          </a:p>
        </p:txBody>
      </p:sp>
    </p:spTree>
    <p:extLst>
      <p:ext uri="{BB962C8B-B14F-4D97-AF65-F5344CB8AC3E}">
        <p14:creationId xmlns:p14="http://schemas.microsoft.com/office/powerpoint/2010/main" val="124744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Original recommendations ~100.</a:t>
            </a:r>
          </a:p>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3</a:t>
            </a:fld>
            <a:endParaRPr lang="en-CA"/>
          </a:p>
        </p:txBody>
      </p:sp>
    </p:spTree>
    <p:extLst>
      <p:ext uri="{BB962C8B-B14F-4D97-AF65-F5344CB8AC3E}">
        <p14:creationId xmlns:p14="http://schemas.microsoft.com/office/powerpoint/2010/main" val="4105054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Original recommendations ~100.</a:t>
            </a:r>
          </a:p>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4</a:t>
            </a:fld>
            <a:endParaRPr lang="en-CA"/>
          </a:p>
        </p:txBody>
      </p:sp>
    </p:spTree>
    <p:extLst>
      <p:ext uri="{BB962C8B-B14F-4D97-AF65-F5344CB8AC3E}">
        <p14:creationId xmlns:p14="http://schemas.microsoft.com/office/powerpoint/2010/main" val="606433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Original recommendations ~100.</a:t>
            </a:r>
          </a:p>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5</a:t>
            </a:fld>
            <a:endParaRPr lang="en-CA"/>
          </a:p>
        </p:txBody>
      </p:sp>
    </p:spTree>
    <p:extLst>
      <p:ext uri="{BB962C8B-B14F-4D97-AF65-F5344CB8AC3E}">
        <p14:creationId xmlns:p14="http://schemas.microsoft.com/office/powerpoint/2010/main" val="20546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Original recommendations ~100.</a:t>
            </a:r>
          </a:p>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6</a:t>
            </a:fld>
            <a:endParaRPr lang="en-CA"/>
          </a:p>
        </p:txBody>
      </p:sp>
    </p:spTree>
    <p:extLst>
      <p:ext uri="{BB962C8B-B14F-4D97-AF65-F5344CB8AC3E}">
        <p14:creationId xmlns:p14="http://schemas.microsoft.com/office/powerpoint/2010/main" val="4042500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Original recommendations ~100.</a:t>
            </a:r>
          </a:p>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7</a:t>
            </a:fld>
            <a:endParaRPr lang="en-CA"/>
          </a:p>
        </p:txBody>
      </p:sp>
    </p:spTree>
    <p:extLst>
      <p:ext uri="{BB962C8B-B14F-4D97-AF65-F5344CB8AC3E}">
        <p14:creationId xmlns:p14="http://schemas.microsoft.com/office/powerpoint/2010/main" val="1299523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Original recommendations ~100.</a:t>
            </a:r>
          </a:p>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8</a:t>
            </a:fld>
            <a:endParaRPr lang="en-CA"/>
          </a:p>
        </p:txBody>
      </p:sp>
    </p:spTree>
    <p:extLst>
      <p:ext uri="{BB962C8B-B14F-4D97-AF65-F5344CB8AC3E}">
        <p14:creationId xmlns:p14="http://schemas.microsoft.com/office/powerpoint/2010/main" val="3224808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Original recommendations ~100.</a:t>
            </a:r>
          </a:p>
          <a:p>
            <a:endParaRPr lang="en-CA" dirty="0"/>
          </a:p>
        </p:txBody>
      </p:sp>
      <p:sp>
        <p:nvSpPr>
          <p:cNvPr id="4" name="Slide Number Placeholder 3"/>
          <p:cNvSpPr>
            <a:spLocks noGrp="1"/>
          </p:cNvSpPr>
          <p:nvPr>
            <p:ph type="sldNum" sz="quarter" idx="10"/>
          </p:nvPr>
        </p:nvSpPr>
        <p:spPr/>
        <p:txBody>
          <a:bodyPr/>
          <a:lstStyle/>
          <a:p>
            <a:fld id="{A33C60DF-1621-4AC1-BA96-46E7A9C3BD26}" type="slidenum">
              <a:rPr lang="en-CA" smtClean="0"/>
              <a:t>9</a:t>
            </a:fld>
            <a:endParaRPr lang="en-CA"/>
          </a:p>
        </p:txBody>
      </p:sp>
    </p:spTree>
    <p:extLst>
      <p:ext uri="{BB962C8B-B14F-4D97-AF65-F5344CB8AC3E}">
        <p14:creationId xmlns:p14="http://schemas.microsoft.com/office/powerpoint/2010/main" val="1344648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24E38B-0472-45D9-B221-A37B7209C5FC}"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2042828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24E38B-0472-45D9-B221-A37B7209C5FC}"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4173206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24E38B-0472-45D9-B221-A37B7209C5FC}"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37931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24E38B-0472-45D9-B221-A37B7209C5FC}"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1495955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24E38B-0472-45D9-B221-A37B7209C5FC}"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389062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24E38B-0472-45D9-B221-A37B7209C5FC}"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295317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24E38B-0472-45D9-B221-A37B7209C5FC}" type="datetimeFigureOut">
              <a:rPr lang="en-US" smtClean="0"/>
              <a:t>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3358237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24E38B-0472-45D9-B221-A37B7209C5FC}" type="datetimeFigureOut">
              <a:rPr lang="en-US" smtClean="0"/>
              <a:t>11/8/2019</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2376625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24E38B-0472-45D9-B221-A37B7209C5FC}" type="datetimeFigureOut">
              <a:rPr lang="en-US" smtClean="0"/>
              <a:t>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3395031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24E38B-0472-45D9-B221-A37B7209C5FC}"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253250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24E38B-0472-45D9-B221-A37B7209C5FC}"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47038-0612-45B4-8314-16F5A6396E29}" type="slidenum">
              <a:rPr lang="en-US" smtClean="0"/>
              <a:t>‹#›</a:t>
            </a:fld>
            <a:endParaRPr lang="en-US"/>
          </a:p>
        </p:txBody>
      </p:sp>
    </p:spTree>
    <p:extLst>
      <p:ext uri="{BB962C8B-B14F-4D97-AF65-F5344CB8AC3E}">
        <p14:creationId xmlns:p14="http://schemas.microsoft.com/office/powerpoint/2010/main" val="1553136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rgbClr val="4F81BD"/>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24E38B-0472-45D9-B221-A37B7209C5FC}" type="datetimeFigureOut">
              <a:rPr lang="en-US" smtClean="0"/>
              <a:t>11/8/2019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647038-0612-45B4-8314-16F5A6396E29}" type="slidenum">
              <a:rPr lang="en-US" smtClean="0"/>
              <a:t>‹#›</a:t>
            </a:fld>
            <a:endParaRPr lang="en-US"/>
          </a:p>
        </p:txBody>
      </p:sp>
      <p:sp>
        <p:nvSpPr>
          <p:cNvPr id="7" name="MSIPCMContentMarking" descr="{&quot;HashCode&quot;:-378235680,&quot;Placement&quot;:&quot;Footer&quot;}">
            <a:extLst>
              <a:ext uri="{FF2B5EF4-FFF2-40B4-BE49-F238E27FC236}">
                <a16:creationId xmlns:a16="http://schemas.microsoft.com/office/drawing/2014/main" id="{2BF8D75B-1F10-4D0C-B1FA-24AADB09D00E}"/>
              </a:ext>
            </a:extLst>
          </p:cNvPr>
          <p:cNvSpPr txBox="1"/>
          <p:nvPr userDrawn="1"/>
        </p:nvSpPr>
        <p:spPr>
          <a:xfrm>
            <a:off x="4208945" y="6608802"/>
            <a:ext cx="726109" cy="249198"/>
          </a:xfrm>
          <a:prstGeom prst="rect">
            <a:avLst/>
          </a:prstGeom>
          <a:noFill/>
        </p:spPr>
        <p:txBody>
          <a:bodyPr vert="horz" wrap="square" lIns="0" tIns="0" rIns="0" bIns="0" rtlCol="0" anchor="ctr" anchorCtr="1">
            <a:spAutoFit/>
          </a:bodyPr>
          <a:lstStyle/>
          <a:p>
            <a:pPr algn="ctr">
              <a:spcBef>
                <a:spcPts val="0"/>
              </a:spcBef>
              <a:spcAft>
                <a:spcPts val="0"/>
              </a:spcAft>
            </a:pPr>
            <a:r>
              <a:rPr lang="en-CA" sz="1000">
                <a:solidFill>
                  <a:srgbClr val="000000"/>
                </a:solidFill>
                <a:latin typeface="Arial" panose="020B0604020202020204" pitchFamily="34" charset="0"/>
              </a:rPr>
              <a:t>General</a:t>
            </a:r>
          </a:p>
        </p:txBody>
      </p:sp>
      <p:sp>
        <p:nvSpPr>
          <p:cNvPr id="8" name="Rectangle 7">
            <a:extLst>
              <a:ext uri="{FF2B5EF4-FFF2-40B4-BE49-F238E27FC236}">
                <a16:creationId xmlns:a16="http://schemas.microsoft.com/office/drawing/2014/main" id="{8FE1666A-AABC-41DE-A58D-439A3470E9AC}"/>
              </a:ext>
            </a:extLst>
          </p:cNvPr>
          <p:cNvSpPr/>
          <p:nvPr userDrawn="1"/>
        </p:nvSpPr>
        <p:spPr>
          <a:xfrm>
            <a:off x="4208945" y="6608802"/>
            <a:ext cx="726109" cy="172998"/>
          </a:xfrm>
          <a:prstGeom prst="rect">
            <a:avLst/>
          </a:prstGeom>
          <a:pattFill prst="pct5">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4259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5.emf"/><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6.emf"/><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8763000" cy="1440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874999" y="3200400"/>
            <a:ext cx="6477351" cy="1292662"/>
          </a:xfrm>
          <a:prstGeom prst="rect">
            <a:avLst/>
          </a:prstGeom>
          <a:noFill/>
        </p:spPr>
        <p:txBody>
          <a:bodyPr wrap="none" rtlCol="0">
            <a:spAutoFit/>
          </a:bodyPr>
          <a:lstStyle/>
          <a:p>
            <a:r>
              <a:rPr lang="en-CA" sz="6000" dirty="0"/>
              <a:t>CEAEC MEETING</a:t>
            </a:r>
          </a:p>
          <a:p>
            <a:r>
              <a:rPr lang="en-CA" dirty="0"/>
              <a:t>				Ottawa November 7</a:t>
            </a:r>
            <a:r>
              <a:rPr lang="en-CA" baseline="30000" dirty="0"/>
              <a:t>th</a:t>
            </a:r>
            <a:r>
              <a:rPr lang="en-CA" dirty="0"/>
              <a:t> 2019</a:t>
            </a:r>
          </a:p>
        </p:txBody>
      </p:sp>
    </p:spTree>
    <p:extLst>
      <p:ext uri="{BB962C8B-B14F-4D97-AF65-F5344CB8AC3E}">
        <p14:creationId xmlns:p14="http://schemas.microsoft.com/office/powerpoint/2010/main" val="3904193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2"/>
          <p:cNvSpPr>
            <a:spLocks noGrp="1"/>
          </p:cNvSpPr>
          <p:nvPr>
            <p:ph type="title"/>
          </p:nvPr>
        </p:nvSpPr>
        <p:spPr>
          <a:xfrm>
            <a:off x="457200" y="960863"/>
            <a:ext cx="8229600" cy="1143000"/>
          </a:xfrm>
        </p:spPr>
        <p:txBody>
          <a:bodyPr>
            <a:normAutofit/>
          </a:bodyPr>
          <a:lstStyle/>
          <a:p>
            <a:pPr algn="l"/>
            <a:r>
              <a:rPr lang="en-CA" sz="3600" kern="0" dirty="0"/>
              <a:t>CAN/BNQ 2910-510/2015 Standard</a:t>
            </a:r>
            <a:endParaRPr lang="en-CA" sz="3600" dirty="0"/>
          </a:p>
        </p:txBody>
      </p:sp>
      <p:sp>
        <p:nvSpPr>
          <p:cNvPr id="7" name="Content Placeholder 1">
            <a:extLst>
              <a:ext uri="{FF2B5EF4-FFF2-40B4-BE49-F238E27FC236}">
                <a16:creationId xmlns:a16="http://schemas.microsoft.com/office/drawing/2014/main" id="{E39E0172-1A71-4D32-B29B-369DB15CFD0E}"/>
              </a:ext>
            </a:extLst>
          </p:cNvPr>
          <p:cNvSpPr txBox="1">
            <a:spLocks/>
          </p:cNvSpPr>
          <p:nvPr/>
        </p:nvSpPr>
        <p:spPr>
          <a:xfrm>
            <a:off x="609600" y="2103863"/>
            <a:ext cx="7315200" cy="3733800"/>
          </a:xfrm>
          <a:prstGeom prst="rect">
            <a:avLst/>
          </a:prstGeom>
          <a:solidFill>
            <a:schemeClr val="bg1"/>
          </a:solid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CA" sz="3000" dirty="0"/>
              <a:t>Examples</a:t>
            </a:r>
          </a:p>
          <a:p>
            <a:pPr marL="0" indent="0">
              <a:buNone/>
            </a:pPr>
            <a:endParaRPr lang="en-CA" sz="1000" dirty="0"/>
          </a:p>
          <a:p>
            <a:pPr marL="0" indent="0">
              <a:buNone/>
            </a:pPr>
            <a:r>
              <a:rPr lang="en-CA" sz="2600" dirty="0">
                <a:solidFill>
                  <a:srgbClr val="0000CC"/>
                </a:solidFill>
              </a:rPr>
              <a:t>Table B.2. row 8, the reference to mine “haul road” must be removed as it is misleading as the average daily vehicle count sets precedence regardless of the road status. This should read as “roads….”.</a:t>
            </a:r>
          </a:p>
          <a:p>
            <a:endParaRPr lang="en-CA" sz="2800" dirty="0"/>
          </a:p>
          <a:p>
            <a:endParaRPr lang="en-CA" sz="2800" dirty="0"/>
          </a:p>
          <a:p>
            <a:pPr lvl="1"/>
            <a:endParaRPr lang="en-CA" sz="2400" dirty="0"/>
          </a:p>
        </p:txBody>
      </p:sp>
      <p:pic>
        <p:nvPicPr>
          <p:cNvPr id="2" name="Picture 1">
            <a:extLst>
              <a:ext uri="{FF2B5EF4-FFF2-40B4-BE49-F238E27FC236}">
                <a16:creationId xmlns:a16="http://schemas.microsoft.com/office/drawing/2014/main" id="{5EA45E33-9DE1-4AE0-A7F6-2646A04880EB}"/>
              </a:ext>
            </a:extLst>
          </p:cNvPr>
          <p:cNvPicPr>
            <a:picLocks noChangeAspect="1"/>
          </p:cNvPicPr>
          <p:nvPr/>
        </p:nvPicPr>
        <p:blipFill>
          <a:blip r:embed="rId4"/>
          <a:stretch>
            <a:fillRect/>
          </a:stretch>
        </p:blipFill>
        <p:spPr>
          <a:xfrm>
            <a:off x="443076" y="4953000"/>
            <a:ext cx="8548524" cy="1705691"/>
          </a:xfrm>
          <a:prstGeom prst="rect">
            <a:avLst/>
          </a:prstGeom>
          <a:ln>
            <a:solidFill>
              <a:srgbClr val="4F81BD"/>
            </a:solidFill>
          </a:ln>
        </p:spPr>
      </p:pic>
    </p:spTree>
    <p:extLst>
      <p:ext uri="{BB962C8B-B14F-4D97-AF65-F5344CB8AC3E}">
        <p14:creationId xmlns:p14="http://schemas.microsoft.com/office/powerpoint/2010/main" val="1554439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2"/>
          <p:cNvSpPr>
            <a:spLocks noGrp="1"/>
          </p:cNvSpPr>
          <p:nvPr>
            <p:ph type="title"/>
          </p:nvPr>
        </p:nvSpPr>
        <p:spPr>
          <a:xfrm>
            <a:off x="457200" y="960863"/>
            <a:ext cx="8229600" cy="1143000"/>
          </a:xfrm>
        </p:spPr>
        <p:txBody>
          <a:bodyPr>
            <a:normAutofit/>
          </a:bodyPr>
          <a:lstStyle/>
          <a:p>
            <a:pPr algn="l"/>
            <a:r>
              <a:rPr lang="en-CA" sz="3600" kern="0" dirty="0"/>
              <a:t>CAN/BNQ 2910-510/2015 Standard</a:t>
            </a:r>
            <a:endParaRPr lang="en-CA" sz="3600" dirty="0"/>
          </a:p>
        </p:txBody>
      </p:sp>
      <p:sp>
        <p:nvSpPr>
          <p:cNvPr id="7" name="Content Placeholder 1">
            <a:extLst>
              <a:ext uri="{FF2B5EF4-FFF2-40B4-BE49-F238E27FC236}">
                <a16:creationId xmlns:a16="http://schemas.microsoft.com/office/drawing/2014/main" id="{E39E0172-1A71-4D32-B29B-369DB15CFD0E}"/>
              </a:ext>
            </a:extLst>
          </p:cNvPr>
          <p:cNvSpPr txBox="1">
            <a:spLocks/>
          </p:cNvSpPr>
          <p:nvPr/>
        </p:nvSpPr>
        <p:spPr>
          <a:xfrm>
            <a:off x="609600" y="2103863"/>
            <a:ext cx="7315200" cy="3733800"/>
          </a:xfrm>
          <a:prstGeom prst="rect">
            <a:avLst/>
          </a:prstGeom>
          <a:solidFill>
            <a:schemeClr val="bg1"/>
          </a:solid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CA" sz="3000" dirty="0"/>
              <a:t>Examples</a:t>
            </a:r>
          </a:p>
          <a:p>
            <a:pPr marL="0" indent="0">
              <a:buNone/>
            </a:pPr>
            <a:endParaRPr lang="en-CA" sz="1000" dirty="0"/>
          </a:p>
          <a:p>
            <a:pPr marL="0" lvl="0" indent="0">
              <a:buNone/>
            </a:pPr>
            <a:r>
              <a:rPr lang="en-CA" sz="2600" dirty="0">
                <a:solidFill>
                  <a:srgbClr val="0000CC"/>
                </a:solidFill>
              </a:rPr>
              <a:t>Table B.2, rows 19, the ES descriptive text “surface blasting and mining operations” is vague. This requires better detail for ES determination.</a:t>
            </a:r>
          </a:p>
          <a:p>
            <a:endParaRPr lang="en-CA" sz="2800" dirty="0"/>
          </a:p>
          <a:p>
            <a:endParaRPr lang="en-CA" sz="2800" dirty="0"/>
          </a:p>
          <a:p>
            <a:pPr lvl="1"/>
            <a:endParaRPr lang="en-CA" sz="2400" dirty="0"/>
          </a:p>
        </p:txBody>
      </p:sp>
      <p:pic>
        <p:nvPicPr>
          <p:cNvPr id="3" name="Picture 2">
            <a:extLst>
              <a:ext uri="{FF2B5EF4-FFF2-40B4-BE49-F238E27FC236}">
                <a16:creationId xmlns:a16="http://schemas.microsoft.com/office/drawing/2014/main" id="{54943217-438F-4056-97F4-0DF4CFCF4CEA}"/>
              </a:ext>
            </a:extLst>
          </p:cNvPr>
          <p:cNvPicPr>
            <a:picLocks noChangeAspect="1"/>
          </p:cNvPicPr>
          <p:nvPr/>
        </p:nvPicPr>
        <p:blipFill>
          <a:blip r:embed="rId4"/>
          <a:stretch>
            <a:fillRect/>
          </a:stretch>
        </p:blipFill>
        <p:spPr>
          <a:xfrm>
            <a:off x="76200" y="5410200"/>
            <a:ext cx="8960427" cy="1182523"/>
          </a:xfrm>
          <a:prstGeom prst="rect">
            <a:avLst/>
          </a:prstGeom>
          <a:ln>
            <a:solidFill>
              <a:srgbClr val="4F81BD"/>
            </a:solidFill>
          </a:ln>
        </p:spPr>
      </p:pic>
    </p:spTree>
    <p:extLst>
      <p:ext uri="{BB962C8B-B14F-4D97-AF65-F5344CB8AC3E}">
        <p14:creationId xmlns:p14="http://schemas.microsoft.com/office/powerpoint/2010/main" val="2212670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1"/>
          <p:cNvSpPr txBox="1">
            <a:spLocks/>
          </p:cNvSpPr>
          <p:nvPr/>
        </p:nvSpPr>
        <p:spPr>
          <a:xfrm>
            <a:off x="304800" y="1905000"/>
            <a:ext cx="8382000" cy="472439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base">
              <a:lnSpc>
                <a:spcPct val="90000"/>
              </a:lnSpc>
              <a:spcAft>
                <a:spcPct val="0"/>
              </a:spcAft>
              <a:buNone/>
              <a:defRPr/>
            </a:pPr>
            <a:endParaRPr lang="en-AU" sz="1000" dirty="0"/>
          </a:p>
          <a:p>
            <a:pPr fontAlgn="base">
              <a:lnSpc>
                <a:spcPct val="90000"/>
              </a:lnSpc>
              <a:spcBef>
                <a:spcPts val="0"/>
              </a:spcBef>
              <a:spcAft>
                <a:spcPct val="0"/>
              </a:spcAft>
              <a:buFontTx/>
              <a:buChar char="•"/>
              <a:defRPr/>
            </a:pPr>
            <a:r>
              <a:rPr lang="en-AU" sz="2800" dirty="0"/>
              <a:t>Posted in Gazette 1, May 18</a:t>
            </a:r>
            <a:r>
              <a:rPr lang="en-AU" sz="2800" baseline="30000" dirty="0"/>
              <a:t>th</a:t>
            </a:r>
            <a:r>
              <a:rPr lang="en-AU" sz="2800" dirty="0"/>
              <a:t>. </a:t>
            </a:r>
          </a:p>
          <a:p>
            <a:r>
              <a:rPr lang="en-CA" sz="2800" dirty="0"/>
              <a:t>Part 20, (Restricted Components).</a:t>
            </a:r>
            <a:r>
              <a:rPr lang="en-AU" sz="2800" dirty="0"/>
              <a:t> </a:t>
            </a:r>
          </a:p>
          <a:p>
            <a:r>
              <a:rPr lang="en-CA" sz="2800" dirty="0"/>
              <a:t>Addition of four new explosives precursor chemicals.</a:t>
            </a:r>
          </a:p>
          <a:p>
            <a:pPr lvl="1"/>
            <a:r>
              <a:rPr lang="en-CA" dirty="0"/>
              <a:t>calcium ammonium nitrate</a:t>
            </a:r>
          </a:p>
          <a:p>
            <a:pPr lvl="1"/>
            <a:r>
              <a:rPr lang="en-CA" dirty="0"/>
              <a:t>hexamine, UN number 1328</a:t>
            </a:r>
          </a:p>
          <a:p>
            <a:pPr lvl="1"/>
            <a:r>
              <a:rPr lang="en-CA" dirty="0"/>
              <a:t>acetone, UN number 1090 </a:t>
            </a:r>
          </a:p>
          <a:p>
            <a:pPr lvl="1"/>
            <a:r>
              <a:rPr lang="en-CA" dirty="0"/>
              <a:t>aluminium powder</a:t>
            </a:r>
          </a:p>
          <a:p>
            <a:r>
              <a:rPr lang="en-AU" sz="2800" dirty="0"/>
              <a:t>30 day consultation, ending June 18</a:t>
            </a:r>
            <a:r>
              <a:rPr lang="en-AU" sz="2800" baseline="30000" dirty="0"/>
              <a:t>th</a:t>
            </a:r>
            <a:r>
              <a:rPr lang="en-AU" sz="2800" dirty="0"/>
              <a:t>.</a:t>
            </a:r>
          </a:p>
          <a:p>
            <a:r>
              <a:rPr lang="en-AU" sz="2800" dirty="0"/>
              <a:t>Gazette 2 publication?</a:t>
            </a:r>
          </a:p>
        </p:txBody>
      </p:sp>
      <p:sp>
        <p:nvSpPr>
          <p:cNvPr id="6" name="Title 2"/>
          <p:cNvSpPr>
            <a:spLocks noGrp="1"/>
          </p:cNvSpPr>
          <p:nvPr>
            <p:ph type="title"/>
          </p:nvPr>
        </p:nvSpPr>
        <p:spPr>
          <a:xfrm>
            <a:off x="457200" y="990600"/>
            <a:ext cx="8229600" cy="1143000"/>
          </a:xfrm>
        </p:spPr>
        <p:txBody>
          <a:bodyPr>
            <a:normAutofit/>
          </a:bodyPr>
          <a:lstStyle/>
          <a:p>
            <a:pPr algn="l"/>
            <a:r>
              <a:rPr lang="en-CA" sz="4000" kern="0" dirty="0"/>
              <a:t>Amendment 03</a:t>
            </a:r>
            <a:endParaRPr lang="en-CA" sz="4000" dirty="0"/>
          </a:p>
        </p:txBody>
      </p:sp>
    </p:spTree>
    <p:extLst>
      <p:ext uri="{BB962C8B-B14F-4D97-AF65-F5344CB8AC3E}">
        <p14:creationId xmlns:p14="http://schemas.microsoft.com/office/powerpoint/2010/main" val="3097951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1"/>
          <p:cNvSpPr txBox="1">
            <a:spLocks/>
          </p:cNvSpPr>
          <p:nvPr/>
        </p:nvSpPr>
        <p:spPr>
          <a:xfrm>
            <a:off x="304800" y="2133600"/>
            <a:ext cx="8382000" cy="472439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base">
              <a:lnSpc>
                <a:spcPct val="90000"/>
              </a:lnSpc>
              <a:spcAft>
                <a:spcPct val="0"/>
              </a:spcAft>
              <a:buNone/>
              <a:defRPr/>
            </a:pPr>
            <a:r>
              <a:rPr lang="en-AU" sz="2800" dirty="0"/>
              <a:t>CEAEC Initiatives</a:t>
            </a:r>
          </a:p>
          <a:p>
            <a:r>
              <a:rPr lang="en-CA" sz="2400" dirty="0"/>
              <a:t>Allowance for two detonators cases to be opened at a time.</a:t>
            </a:r>
          </a:p>
          <a:p>
            <a:r>
              <a:rPr lang="en-CA" sz="2400" dirty="0"/>
              <a:t>Adding MPU’s GPS tracking for MPU’s (other than those that remain on mine site).</a:t>
            </a:r>
          </a:p>
          <a:p>
            <a:r>
              <a:rPr lang="en-CA" sz="2400" dirty="0"/>
              <a:t>Clarification on when when police, carrier, ERD need to be notified;</a:t>
            </a:r>
          </a:p>
          <a:p>
            <a:r>
              <a:rPr lang="en-CA" sz="2400" dirty="0"/>
              <a:t>Adding of the words “keep or store” to section 217 (1) </a:t>
            </a:r>
          </a:p>
          <a:p>
            <a:r>
              <a:rPr lang="en-CA" sz="2400" dirty="0"/>
              <a:t>Addition of  “type or UN#” for record of explosives sales.</a:t>
            </a:r>
          </a:p>
          <a:p>
            <a:r>
              <a:rPr lang="en-CA" sz="2400" dirty="0"/>
              <a:t>Adding of magazine ID for imported product. </a:t>
            </a:r>
          </a:p>
          <a:p>
            <a:r>
              <a:rPr lang="en-CA" sz="2400" dirty="0"/>
              <a:t>Accepted CEAEC items that did not make amendment 02.</a:t>
            </a:r>
          </a:p>
          <a:p>
            <a:pPr marL="457200" lvl="1" indent="0">
              <a:buNone/>
            </a:pPr>
            <a:endParaRPr lang="en-CA" dirty="0"/>
          </a:p>
          <a:p>
            <a:pPr lvl="1"/>
            <a:endParaRPr lang="en-AU" sz="2800" dirty="0"/>
          </a:p>
        </p:txBody>
      </p:sp>
      <p:sp>
        <p:nvSpPr>
          <p:cNvPr id="6" name="Title 2"/>
          <p:cNvSpPr>
            <a:spLocks noGrp="1"/>
          </p:cNvSpPr>
          <p:nvPr>
            <p:ph type="title"/>
          </p:nvPr>
        </p:nvSpPr>
        <p:spPr>
          <a:xfrm>
            <a:off x="457200" y="990600"/>
            <a:ext cx="8229600" cy="1143000"/>
          </a:xfrm>
        </p:spPr>
        <p:txBody>
          <a:bodyPr>
            <a:normAutofit/>
          </a:bodyPr>
          <a:lstStyle/>
          <a:p>
            <a:pPr algn="l"/>
            <a:r>
              <a:rPr lang="en-CA" sz="4000" kern="0" dirty="0"/>
              <a:t>Amendment 04</a:t>
            </a:r>
            <a:endParaRPr lang="en-CA" sz="4000" dirty="0"/>
          </a:p>
        </p:txBody>
      </p:sp>
    </p:spTree>
    <p:extLst>
      <p:ext uri="{BB962C8B-B14F-4D97-AF65-F5344CB8AC3E}">
        <p14:creationId xmlns:p14="http://schemas.microsoft.com/office/powerpoint/2010/main" val="3862982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1"/>
          <p:cNvSpPr txBox="1">
            <a:spLocks/>
          </p:cNvSpPr>
          <p:nvPr/>
        </p:nvSpPr>
        <p:spPr>
          <a:xfrm>
            <a:off x="304800" y="2133600"/>
            <a:ext cx="8610600" cy="3733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base">
              <a:lnSpc>
                <a:spcPct val="90000"/>
              </a:lnSpc>
              <a:spcAft>
                <a:spcPct val="0"/>
              </a:spcAft>
              <a:buNone/>
              <a:defRPr/>
            </a:pPr>
            <a:endParaRPr lang="en-AU" sz="1000" dirty="0"/>
          </a:p>
          <a:p>
            <a:pPr fontAlgn="base">
              <a:lnSpc>
                <a:spcPct val="90000"/>
              </a:lnSpc>
              <a:spcAft>
                <a:spcPct val="0"/>
              </a:spcAft>
              <a:buFontTx/>
              <a:buChar char="•"/>
              <a:defRPr/>
            </a:pPr>
            <a:r>
              <a:rPr lang="en-CA" sz="2800" dirty="0"/>
              <a:t>B620 standard:  60 day comment period, closed June 11, 2019. Publication 2020.</a:t>
            </a:r>
          </a:p>
          <a:p>
            <a:pPr fontAlgn="base">
              <a:lnSpc>
                <a:spcPct val="90000"/>
              </a:lnSpc>
              <a:spcAft>
                <a:spcPct val="0"/>
              </a:spcAft>
              <a:buFontTx/>
              <a:buChar char="•"/>
              <a:defRPr/>
            </a:pPr>
            <a:endParaRPr lang="en-CA" sz="2800" dirty="0"/>
          </a:p>
          <a:p>
            <a:pPr fontAlgn="base">
              <a:lnSpc>
                <a:spcPct val="90000"/>
              </a:lnSpc>
              <a:spcAft>
                <a:spcPct val="0"/>
              </a:spcAft>
              <a:buFontTx/>
              <a:buChar char="•"/>
              <a:defRPr/>
            </a:pPr>
            <a:r>
              <a:rPr lang="en-AU" sz="2800" dirty="0"/>
              <a:t>CSGB 43.150: </a:t>
            </a:r>
            <a:r>
              <a:rPr lang="en-CA" sz="2800" dirty="0"/>
              <a:t>60 day comment period, closed September 23, 2019.</a:t>
            </a:r>
          </a:p>
          <a:p>
            <a:pPr fontAlgn="base">
              <a:lnSpc>
                <a:spcPct val="90000"/>
              </a:lnSpc>
              <a:spcAft>
                <a:spcPct val="0"/>
              </a:spcAft>
              <a:buFontTx/>
              <a:buChar char="•"/>
              <a:defRPr/>
            </a:pPr>
            <a:endParaRPr lang="en-CA" sz="2800" dirty="0"/>
          </a:p>
          <a:p>
            <a:pPr fontAlgn="base">
              <a:lnSpc>
                <a:spcPct val="90000"/>
              </a:lnSpc>
              <a:spcAft>
                <a:spcPct val="0"/>
              </a:spcAft>
              <a:buFontTx/>
              <a:buChar char="•"/>
              <a:defRPr/>
            </a:pPr>
            <a:r>
              <a:rPr lang="en-CA" sz="2800" dirty="0"/>
              <a:t>CSGB 43.151: Published, </a:t>
            </a:r>
            <a:r>
              <a:rPr lang="en-CA" sz="2800" u="sng" dirty="0"/>
              <a:t>Now at no cost. </a:t>
            </a:r>
          </a:p>
          <a:p>
            <a:pPr fontAlgn="base">
              <a:lnSpc>
                <a:spcPct val="90000"/>
              </a:lnSpc>
              <a:spcAft>
                <a:spcPct val="0"/>
              </a:spcAft>
              <a:buFontTx/>
              <a:buChar char="•"/>
              <a:defRPr/>
            </a:pPr>
            <a:endParaRPr lang="en-AU" sz="2800" dirty="0"/>
          </a:p>
          <a:p>
            <a:pPr marL="0" indent="0" fontAlgn="base">
              <a:lnSpc>
                <a:spcPct val="90000"/>
              </a:lnSpc>
              <a:spcAft>
                <a:spcPct val="0"/>
              </a:spcAft>
              <a:buNone/>
              <a:defRPr/>
            </a:pPr>
            <a:endParaRPr lang="en-CA" sz="2800" dirty="0"/>
          </a:p>
          <a:p>
            <a:pPr marL="0" indent="0" fontAlgn="base">
              <a:lnSpc>
                <a:spcPct val="90000"/>
              </a:lnSpc>
              <a:spcAft>
                <a:spcPct val="0"/>
              </a:spcAft>
              <a:buNone/>
              <a:defRPr/>
            </a:pPr>
            <a:r>
              <a:rPr lang="en-CA" sz="2800" dirty="0"/>
              <a:t> </a:t>
            </a:r>
          </a:p>
          <a:p>
            <a:pPr fontAlgn="base">
              <a:lnSpc>
                <a:spcPct val="90000"/>
              </a:lnSpc>
              <a:spcAft>
                <a:spcPct val="0"/>
              </a:spcAft>
              <a:buFontTx/>
              <a:buChar char="•"/>
              <a:defRPr/>
            </a:pPr>
            <a:endParaRPr lang="en-CA" sz="1800" dirty="0"/>
          </a:p>
        </p:txBody>
      </p:sp>
      <p:sp>
        <p:nvSpPr>
          <p:cNvPr id="6" name="Title 2"/>
          <p:cNvSpPr>
            <a:spLocks noGrp="1"/>
          </p:cNvSpPr>
          <p:nvPr>
            <p:ph type="title"/>
          </p:nvPr>
        </p:nvSpPr>
        <p:spPr>
          <a:xfrm>
            <a:off x="457200" y="990600"/>
            <a:ext cx="8229600" cy="1143000"/>
          </a:xfrm>
        </p:spPr>
        <p:txBody>
          <a:bodyPr>
            <a:normAutofit/>
          </a:bodyPr>
          <a:lstStyle/>
          <a:p>
            <a:pPr algn="l"/>
            <a:r>
              <a:rPr lang="en-CA" sz="4000" kern="0" dirty="0"/>
              <a:t>Standards Update</a:t>
            </a:r>
            <a:endParaRPr lang="en-CA" sz="4000" dirty="0"/>
          </a:p>
        </p:txBody>
      </p:sp>
    </p:spTree>
    <p:extLst>
      <p:ext uri="{BB962C8B-B14F-4D97-AF65-F5344CB8AC3E}">
        <p14:creationId xmlns:p14="http://schemas.microsoft.com/office/powerpoint/2010/main" val="962430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1"/>
          <p:cNvSpPr txBox="1">
            <a:spLocks/>
          </p:cNvSpPr>
          <p:nvPr/>
        </p:nvSpPr>
        <p:spPr>
          <a:xfrm>
            <a:off x="304800" y="2133600"/>
            <a:ext cx="8610600" cy="3733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base">
              <a:lnSpc>
                <a:spcPct val="90000"/>
              </a:lnSpc>
              <a:spcAft>
                <a:spcPct val="0"/>
              </a:spcAft>
              <a:buNone/>
              <a:defRPr/>
            </a:pPr>
            <a:endParaRPr lang="en-AU" sz="1000" dirty="0"/>
          </a:p>
          <a:p>
            <a:r>
              <a:rPr lang="en-CA" sz="2800" dirty="0"/>
              <a:t>CSGB 192.3-20xx, TDG Training: 60 day comment period, closed October 24, 2019. </a:t>
            </a:r>
          </a:p>
          <a:p>
            <a:pPr marL="0" indent="0" fontAlgn="base">
              <a:lnSpc>
                <a:spcPct val="90000"/>
              </a:lnSpc>
              <a:spcAft>
                <a:spcPct val="0"/>
              </a:spcAft>
              <a:buNone/>
              <a:defRPr/>
            </a:pPr>
            <a:endParaRPr lang="en-CA" sz="2800" dirty="0"/>
          </a:p>
          <a:p>
            <a:pPr lvl="0"/>
            <a:r>
              <a:rPr lang="en-CA" sz="2800" dirty="0"/>
              <a:t>TDG – CID (Client Identification Database)</a:t>
            </a:r>
          </a:p>
          <a:p>
            <a:pPr fontAlgn="base">
              <a:lnSpc>
                <a:spcPct val="90000"/>
              </a:lnSpc>
              <a:spcAft>
                <a:spcPct val="0"/>
              </a:spcAft>
              <a:buFontTx/>
              <a:buChar char="•"/>
              <a:defRPr/>
            </a:pPr>
            <a:endParaRPr lang="en-CA" sz="2800" dirty="0"/>
          </a:p>
          <a:p>
            <a:pPr fontAlgn="base">
              <a:lnSpc>
                <a:spcPct val="90000"/>
              </a:lnSpc>
              <a:spcAft>
                <a:spcPct val="0"/>
              </a:spcAft>
              <a:buFontTx/>
              <a:buChar char="•"/>
              <a:defRPr/>
            </a:pPr>
            <a:endParaRPr lang="en-AU" sz="2800" dirty="0"/>
          </a:p>
          <a:p>
            <a:pPr marL="0" indent="0" fontAlgn="base">
              <a:lnSpc>
                <a:spcPct val="90000"/>
              </a:lnSpc>
              <a:spcAft>
                <a:spcPct val="0"/>
              </a:spcAft>
              <a:buNone/>
              <a:defRPr/>
            </a:pPr>
            <a:endParaRPr lang="en-CA" sz="2800" dirty="0"/>
          </a:p>
          <a:p>
            <a:pPr marL="0" indent="0" fontAlgn="base">
              <a:lnSpc>
                <a:spcPct val="90000"/>
              </a:lnSpc>
              <a:spcAft>
                <a:spcPct val="0"/>
              </a:spcAft>
              <a:buNone/>
              <a:defRPr/>
            </a:pPr>
            <a:r>
              <a:rPr lang="en-CA" sz="2800" dirty="0"/>
              <a:t> </a:t>
            </a:r>
          </a:p>
          <a:p>
            <a:pPr fontAlgn="base">
              <a:lnSpc>
                <a:spcPct val="90000"/>
              </a:lnSpc>
              <a:spcAft>
                <a:spcPct val="0"/>
              </a:spcAft>
              <a:buFontTx/>
              <a:buChar char="•"/>
              <a:defRPr/>
            </a:pPr>
            <a:endParaRPr lang="en-CA" sz="1800" dirty="0"/>
          </a:p>
        </p:txBody>
      </p:sp>
      <p:sp>
        <p:nvSpPr>
          <p:cNvPr id="6" name="Title 2"/>
          <p:cNvSpPr>
            <a:spLocks noGrp="1"/>
          </p:cNvSpPr>
          <p:nvPr>
            <p:ph type="title"/>
          </p:nvPr>
        </p:nvSpPr>
        <p:spPr>
          <a:xfrm>
            <a:off x="457200" y="990600"/>
            <a:ext cx="8229600" cy="1143000"/>
          </a:xfrm>
        </p:spPr>
        <p:txBody>
          <a:bodyPr>
            <a:normAutofit/>
          </a:bodyPr>
          <a:lstStyle/>
          <a:p>
            <a:pPr algn="l"/>
            <a:r>
              <a:rPr lang="en-CA" sz="4000" kern="0" dirty="0"/>
              <a:t>Standards Update</a:t>
            </a:r>
            <a:endParaRPr lang="en-CA" sz="4000" dirty="0"/>
          </a:p>
        </p:txBody>
      </p:sp>
    </p:spTree>
    <p:extLst>
      <p:ext uri="{BB962C8B-B14F-4D97-AF65-F5344CB8AC3E}">
        <p14:creationId xmlns:p14="http://schemas.microsoft.com/office/powerpoint/2010/main" val="999799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1"/>
          <p:cNvSpPr txBox="1">
            <a:spLocks/>
          </p:cNvSpPr>
          <p:nvPr/>
        </p:nvSpPr>
        <p:spPr>
          <a:xfrm>
            <a:off x="1447800" y="2110596"/>
            <a:ext cx="6248400" cy="36877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fontAlgn="base">
              <a:lnSpc>
                <a:spcPct val="110000"/>
              </a:lnSpc>
              <a:spcAft>
                <a:spcPct val="0"/>
              </a:spcAft>
              <a:buNone/>
              <a:defRPr/>
            </a:pPr>
            <a:endParaRPr lang="en-CA" sz="4400" kern="0" dirty="0"/>
          </a:p>
          <a:p>
            <a:pPr marL="0" lvl="0" indent="0" algn="ctr" fontAlgn="base">
              <a:lnSpc>
                <a:spcPct val="110000"/>
              </a:lnSpc>
              <a:spcAft>
                <a:spcPct val="0"/>
              </a:spcAft>
              <a:buNone/>
              <a:defRPr/>
            </a:pPr>
            <a:r>
              <a:rPr lang="en-CA" sz="4400" kern="0" dirty="0"/>
              <a:t>Questions?</a:t>
            </a:r>
          </a:p>
          <a:p>
            <a:pPr marL="800100" lvl="1" indent="-342900">
              <a:lnSpc>
                <a:spcPct val="90000"/>
              </a:lnSpc>
              <a:defRPr/>
            </a:pPr>
            <a:endParaRPr lang="en-CA" sz="3200" kern="0" dirty="0"/>
          </a:p>
          <a:p>
            <a:endParaRPr lang="en-CA" dirty="0"/>
          </a:p>
        </p:txBody>
      </p:sp>
    </p:spTree>
    <p:extLst>
      <p:ext uri="{BB962C8B-B14F-4D97-AF65-F5344CB8AC3E}">
        <p14:creationId xmlns:p14="http://schemas.microsoft.com/office/powerpoint/2010/main" val="198319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1"/>
          <p:cNvSpPr txBox="1">
            <a:spLocks/>
          </p:cNvSpPr>
          <p:nvPr/>
        </p:nvSpPr>
        <p:spPr>
          <a:xfrm>
            <a:off x="457200" y="2133600"/>
            <a:ext cx="8229600" cy="36877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base">
              <a:lnSpc>
                <a:spcPct val="90000"/>
              </a:lnSpc>
              <a:spcAft>
                <a:spcPct val="0"/>
              </a:spcAft>
              <a:buFontTx/>
              <a:buChar char="•"/>
              <a:defRPr/>
            </a:pPr>
            <a:r>
              <a:rPr lang="en-CA" kern="0" dirty="0"/>
              <a:t>CAN/CSGB 43.151/2019 Standard</a:t>
            </a:r>
          </a:p>
          <a:p>
            <a:pPr lvl="1" fontAlgn="base">
              <a:lnSpc>
                <a:spcPct val="90000"/>
              </a:lnSpc>
              <a:spcAft>
                <a:spcPct val="0"/>
              </a:spcAft>
              <a:buFontTx/>
              <a:buChar char="•"/>
              <a:defRPr/>
            </a:pPr>
            <a:r>
              <a:rPr lang="en-CA" kern="0" dirty="0"/>
              <a:t>Hose testing Alternative, (quick recap)</a:t>
            </a:r>
          </a:p>
          <a:p>
            <a:pPr fontAlgn="base">
              <a:lnSpc>
                <a:spcPct val="90000"/>
              </a:lnSpc>
              <a:spcAft>
                <a:spcPct val="0"/>
              </a:spcAft>
              <a:buFontTx/>
              <a:buChar char="•"/>
              <a:defRPr/>
            </a:pPr>
            <a:r>
              <a:rPr lang="en-CA" kern="0" dirty="0"/>
              <a:t>CAN/BNQ 2910-510/2015 CEAEC comments</a:t>
            </a:r>
          </a:p>
          <a:p>
            <a:pPr fontAlgn="base">
              <a:lnSpc>
                <a:spcPct val="90000"/>
              </a:lnSpc>
              <a:spcAft>
                <a:spcPct val="0"/>
              </a:spcAft>
              <a:buFontTx/>
              <a:buChar char="•"/>
              <a:defRPr/>
            </a:pPr>
            <a:r>
              <a:rPr lang="en-CA" kern="0" dirty="0"/>
              <a:t>General Regulatory / Standard Update</a:t>
            </a:r>
          </a:p>
          <a:p>
            <a:pPr fontAlgn="base">
              <a:lnSpc>
                <a:spcPct val="90000"/>
              </a:lnSpc>
              <a:spcAft>
                <a:spcPct val="0"/>
              </a:spcAft>
              <a:buFontTx/>
              <a:buChar char="•"/>
              <a:defRPr/>
            </a:pPr>
            <a:endParaRPr lang="en-CA" dirty="0"/>
          </a:p>
        </p:txBody>
      </p:sp>
      <p:sp>
        <p:nvSpPr>
          <p:cNvPr id="6" name="Title 2"/>
          <p:cNvSpPr>
            <a:spLocks noGrp="1"/>
          </p:cNvSpPr>
          <p:nvPr>
            <p:ph type="title"/>
          </p:nvPr>
        </p:nvSpPr>
        <p:spPr>
          <a:xfrm>
            <a:off x="457200" y="990600"/>
            <a:ext cx="8229600" cy="1143000"/>
          </a:xfrm>
        </p:spPr>
        <p:txBody>
          <a:bodyPr>
            <a:normAutofit/>
          </a:bodyPr>
          <a:lstStyle/>
          <a:p>
            <a:pPr algn="l"/>
            <a:r>
              <a:rPr lang="en-CA" sz="4000" dirty="0"/>
              <a:t>Regulatory Committee</a:t>
            </a:r>
          </a:p>
        </p:txBody>
      </p:sp>
    </p:spTree>
    <p:extLst>
      <p:ext uri="{BB962C8B-B14F-4D97-AF65-F5344CB8AC3E}">
        <p14:creationId xmlns:p14="http://schemas.microsoft.com/office/powerpoint/2010/main" val="38101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2"/>
          <p:cNvSpPr>
            <a:spLocks noGrp="1"/>
          </p:cNvSpPr>
          <p:nvPr>
            <p:ph type="title"/>
          </p:nvPr>
        </p:nvSpPr>
        <p:spPr>
          <a:xfrm>
            <a:off x="457200" y="990600"/>
            <a:ext cx="5801797" cy="1143000"/>
          </a:xfrm>
        </p:spPr>
        <p:txBody>
          <a:bodyPr>
            <a:normAutofit/>
          </a:bodyPr>
          <a:lstStyle/>
          <a:p>
            <a:pPr algn="l"/>
            <a:r>
              <a:rPr lang="en-CA" sz="3600" dirty="0"/>
              <a:t>Transfer/MPU Hose Testing</a:t>
            </a:r>
          </a:p>
        </p:txBody>
      </p:sp>
      <p:sp>
        <p:nvSpPr>
          <p:cNvPr id="9" name="Content Placeholder 1">
            <a:extLst>
              <a:ext uri="{FF2B5EF4-FFF2-40B4-BE49-F238E27FC236}">
                <a16:creationId xmlns:a16="http://schemas.microsoft.com/office/drawing/2014/main" id="{28BC3B8D-C53C-41CC-A7D9-40E634994E9E}"/>
              </a:ext>
            </a:extLst>
          </p:cNvPr>
          <p:cNvSpPr txBox="1">
            <a:spLocks/>
          </p:cNvSpPr>
          <p:nvPr/>
        </p:nvSpPr>
        <p:spPr>
          <a:xfrm>
            <a:off x="84897" y="2025495"/>
            <a:ext cx="8735009" cy="4883636"/>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fontAlgn="base">
              <a:lnSpc>
                <a:spcPct val="90000"/>
              </a:lnSpc>
              <a:spcAft>
                <a:spcPct val="0"/>
              </a:spcAft>
              <a:buNone/>
              <a:defRPr/>
            </a:pPr>
            <a:endParaRPr lang="en-CA" dirty="0"/>
          </a:p>
        </p:txBody>
      </p:sp>
      <p:sp>
        <p:nvSpPr>
          <p:cNvPr id="13" name="Content Placeholder 1">
            <a:extLst>
              <a:ext uri="{FF2B5EF4-FFF2-40B4-BE49-F238E27FC236}">
                <a16:creationId xmlns:a16="http://schemas.microsoft.com/office/drawing/2014/main" id="{B8808DB9-9327-47EA-9594-5CDAE10203C8}"/>
              </a:ext>
            </a:extLst>
          </p:cNvPr>
          <p:cNvSpPr txBox="1">
            <a:spLocks/>
          </p:cNvSpPr>
          <p:nvPr/>
        </p:nvSpPr>
        <p:spPr>
          <a:xfrm>
            <a:off x="324094" y="2133600"/>
            <a:ext cx="5695706" cy="4419600"/>
          </a:xfrm>
          <a:prstGeom prst="rect">
            <a:avLst/>
          </a:prstGeom>
          <a:noFill/>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AU" sz="2800" dirty="0"/>
              <a:t>The recent publication of the CAN/CGSB 43.151/2019 standard, </a:t>
            </a:r>
            <a:r>
              <a:rPr lang="en-AU" sz="2800" i="1" dirty="0"/>
              <a:t>(Packing, handling, offering for transport and transport of Explosives, Class 1) </a:t>
            </a:r>
            <a:r>
              <a:rPr lang="en-AU" sz="2800" dirty="0"/>
              <a:t>has allowed for an alternative means of hose testing compliance on our mobile process units, (MPU) and site transfer hoses.</a:t>
            </a:r>
            <a:endParaRPr lang="en-CA" sz="2800" dirty="0"/>
          </a:p>
        </p:txBody>
      </p:sp>
      <p:pic>
        <p:nvPicPr>
          <p:cNvPr id="2" name="Picture 1">
            <a:extLst>
              <a:ext uri="{FF2B5EF4-FFF2-40B4-BE49-F238E27FC236}">
                <a16:creationId xmlns:a16="http://schemas.microsoft.com/office/drawing/2014/main" id="{35BBCCA7-70A9-4E28-A0BB-926CF87C7868}"/>
              </a:ext>
            </a:extLst>
          </p:cNvPr>
          <p:cNvPicPr>
            <a:picLocks noChangeAspect="1"/>
          </p:cNvPicPr>
          <p:nvPr/>
        </p:nvPicPr>
        <p:blipFill>
          <a:blip r:embed="rId4"/>
          <a:stretch>
            <a:fillRect/>
          </a:stretch>
        </p:blipFill>
        <p:spPr>
          <a:xfrm>
            <a:off x="6019800" y="50305"/>
            <a:ext cx="3059611" cy="3950380"/>
          </a:xfrm>
          <a:prstGeom prst="rect">
            <a:avLst/>
          </a:prstGeom>
          <a:ln w="3175">
            <a:solidFill>
              <a:schemeClr val="accent1"/>
            </a:solidFill>
          </a:ln>
        </p:spPr>
      </p:pic>
    </p:spTree>
    <p:extLst>
      <p:ext uri="{BB962C8B-B14F-4D97-AF65-F5344CB8AC3E}">
        <p14:creationId xmlns:p14="http://schemas.microsoft.com/office/powerpoint/2010/main" val="3603308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2"/>
          <p:cNvSpPr>
            <a:spLocks noGrp="1"/>
          </p:cNvSpPr>
          <p:nvPr>
            <p:ph type="title"/>
          </p:nvPr>
        </p:nvSpPr>
        <p:spPr>
          <a:xfrm>
            <a:off x="457200" y="990600"/>
            <a:ext cx="5801797" cy="1143000"/>
          </a:xfrm>
        </p:spPr>
        <p:txBody>
          <a:bodyPr>
            <a:normAutofit/>
          </a:bodyPr>
          <a:lstStyle/>
          <a:p>
            <a:pPr algn="l"/>
            <a:r>
              <a:rPr lang="en-CA" sz="3600" dirty="0"/>
              <a:t>Transfer/MPU Hose Testing</a:t>
            </a:r>
          </a:p>
        </p:txBody>
      </p:sp>
      <p:sp>
        <p:nvSpPr>
          <p:cNvPr id="9" name="Content Placeholder 1">
            <a:extLst>
              <a:ext uri="{FF2B5EF4-FFF2-40B4-BE49-F238E27FC236}">
                <a16:creationId xmlns:a16="http://schemas.microsoft.com/office/drawing/2014/main" id="{28BC3B8D-C53C-41CC-A7D9-40E634994E9E}"/>
              </a:ext>
            </a:extLst>
          </p:cNvPr>
          <p:cNvSpPr txBox="1">
            <a:spLocks/>
          </p:cNvSpPr>
          <p:nvPr/>
        </p:nvSpPr>
        <p:spPr>
          <a:xfrm>
            <a:off x="84897" y="2025495"/>
            <a:ext cx="8735009" cy="4883636"/>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fontAlgn="base">
              <a:lnSpc>
                <a:spcPct val="90000"/>
              </a:lnSpc>
              <a:spcAft>
                <a:spcPct val="0"/>
              </a:spcAft>
              <a:buNone/>
              <a:defRPr/>
            </a:pPr>
            <a:endParaRPr lang="en-CA" dirty="0"/>
          </a:p>
        </p:txBody>
      </p:sp>
      <p:sp>
        <p:nvSpPr>
          <p:cNvPr id="13" name="Content Placeholder 1">
            <a:extLst>
              <a:ext uri="{FF2B5EF4-FFF2-40B4-BE49-F238E27FC236}">
                <a16:creationId xmlns:a16="http://schemas.microsoft.com/office/drawing/2014/main" id="{B8808DB9-9327-47EA-9594-5CDAE10203C8}"/>
              </a:ext>
            </a:extLst>
          </p:cNvPr>
          <p:cNvSpPr txBox="1">
            <a:spLocks/>
          </p:cNvSpPr>
          <p:nvPr/>
        </p:nvSpPr>
        <p:spPr>
          <a:xfrm>
            <a:off x="324094" y="2133600"/>
            <a:ext cx="5695706" cy="4419600"/>
          </a:xfrm>
          <a:prstGeom prst="rect">
            <a:avLst/>
          </a:prstGeom>
          <a:noFill/>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AU" dirty="0"/>
              <a:t>The requirements for the alternate hose testing;</a:t>
            </a:r>
          </a:p>
          <a:p>
            <a:pPr lvl="1"/>
            <a:r>
              <a:rPr lang="en-AU" dirty="0"/>
              <a:t>an annual recorded visual inspection of each hose.</a:t>
            </a:r>
          </a:p>
          <a:p>
            <a:pPr lvl="1"/>
            <a:r>
              <a:rPr lang="en-AU" dirty="0"/>
              <a:t>supported by a procedure which ensures that the visual inspection addresses hose integrity and mechanical fitness. </a:t>
            </a:r>
            <a:endParaRPr lang="en-CA" dirty="0"/>
          </a:p>
        </p:txBody>
      </p:sp>
      <p:pic>
        <p:nvPicPr>
          <p:cNvPr id="2" name="Picture 1">
            <a:extLst>
              <a:ext uri="{FF2B5EF4-FFF2-40B4-BE49-F238E27FC236}">
                <a16:creationId xmlns:a16="http://schemas.microsoft.com/office/drawing/2014/main" id="{35BBCCA7-70A9-4E28-A0BB-926CF87C7868}"/>
              </a:ext>
            </a:extLst>
          </p:cNvPr>
          <p:cNvPicPr>
            <a:picLocks noChangeAspect="1"/>
          </p:cNvPicPr>
          <p:nvPr/>
        </p:nvPicPr>
        <p:blipFill>
          <a:blip r:embed="rId4"/>
          <a:stretch>
            <a:fillRect/>
          </a:stretch>
        </p:blipFill>
        <p:spPr>
          <a:xfrm>
            <a:off x="6019800" y="50305"/>
            <a:ext cx="3059611" cy="3950380"/>
          </a:xfrm>
          <a:prstGeom prst="rect">
            <a:avLst/>
          </a:prstGeom>
          <a:ln w="3175">
            <a:solidFill>
              <a:schemeClr val="accent1"/>
            </a:solidFill>
          </a:ln>
        </p:spPr>
      </p:pic>
    </p:spTree>
    <p:extLst>
      <p:ext uri="{BB962C8B-B14F-4D97-AF65-F5344CB8AC3E}">
        <p14:creationId xmlns:p14="http://schemas.microsoft.com/office/powerpoint/2010/main" val="34881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2"/>
          <p:cNvSpPr>
            <a:spLocks noGrp="1"/>
          </p:cNvSpPr>
          <p:nvPr>
            <p:ph type="title"/>
          </p:nvPr>
        </p:nvSpPr>
        <p:spPr>
          <a:xfrm>
            <a:off x="457200" y="990600"/>
            <a:ext cx="5801797" cy="1143000"/>
          </a:xfrm>
        </p:spPr>
        <p:txBody>
          <a:bodyPr>
            <a:normAutofit/>
          </a:bodyPr>
          <a:lstStyle/>
          <a:p>
            <a:pPr algn="l"/>
            <a:r>
              <a:rPr lang="en-CA" sz="3600" dirty="0"/>
              <a:t>Transfer Hose Testing</a:t>
            </a:r>
          </a:p>
        </p:txBody>
      </p:sp>
      <p:sp>
        <p:nvSpPr>
          <p:cNvPr id="9" name="Content Placeholder 1">
            <a:extLst>
              <a:ext uri="{FF2B5EF4-FFF2-40B4-BE49-F238E27FC236}">
                <a16:creationId xmlns:a16="http://schemas.microsoft.com/office/drawing/2014/main" id="{28BC3B8D-C53C-41CC-A7D9-40E634994E9E}"/>
              </a:ext>
            </a:extLst>
          </p:cNvPr>
          <p:cNvSpPr txBox="1">
            <a:spLocks/>
          </p:cNvSpPr>
          <p:nvPr/>
        </p:nvSpPr>
        <p:spPr>
          <a:xfrm>
            <a:off x="84897" y="2025495"/>
            <a:ext cx="8735009" cy="4883636"/>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fontAlgn="base">
              <a:lnSpc>
                <a:spcPct val="90000"/>
              </a:lnSpc>
              <a:spcAft>
                <a:spcPct val="0"/>
              </a:spcAft>
              <a:buNone/>
              <a:defRPr/>
            </a:pPr>
            <a:endParaRPr lang="en-CA" dirty="0"/>
          </a:p>
        </p:txBody>
      </p:sp>
      <p:pic>
        <p:nvPicPr>
          <p:cNvPr id="2" name="Picture 1">
            <a:extLst>
              <a:ext uri="{FF2B5EF4-FFF2-40B4-BE49-F238E27FC236}">
                <a16:creationId xmlns:a16="http://schemas.microsoft.com/office/drawing/2014/main" id="{35BBCCA7-70A9-4E28-A0BB-926CF87C7868}"/>
              </a:ext>
            </a:extLst>
          </p:cNvPr>
          <p:cNvPicPr>
            <a:picLocks noChangeAspect="1"/>
          </p:cNvPicPr>
          <p:nvPr/>
        </p:nvPicPr>
        <p:blipFill>
          <a:blip r:embed="rId4"/>
          <a:stretch>
            <a:fillRect/>
          </a:stretch>
        </p:blipFill>
        <p:spPr>
          <a:xfrm>
            <a:off x="6019800" y="50305"/>
            <a:ext cx="3059611" cy="3950380"/>
          </a:xfrm>
          <a:prstGeom prst="rect">
            <a:avLst/>
          </a:prstGeom>
          <a:ln w="3175">
            <a:solidFill>
              <a:schemeClr val="accent1"/>
            </a:solidFill>
          </a:ln>
        </p:spPr>
      </p:pic>
      <p:sp>
        <p:nvSpPr>
          <p:cNvPr id="7" name="Content Placeholder 1">
            <a:extLst>
              <a:ext uri="{FF2B5EF4-FFF2-40B4-BE49-F238E27FC236}">
                <a16:creationId xmlns:a16="http://schemas.microsoft.com/office/drawing/2014/main" id="{737E9512-14D5-421D-B2CB-D6F6DC38E9FF}"/>
              </a:ext>
            </a:extLst>
          </p:cNvPr>
          <p:cNvSpPr txBox="1">
            <a:spLocks/>
          </p:cNvSpPr>
          <p:nvPr/>
        </p:nvSpPr>
        <p:spPr>
          <a:xfrm>
            <a:off x="149840" y="2025495"/>
            <a:ext cx="5275733" cy="4500784"/>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3663" lvl="2" indent="0" fontAlgn="base">
              <a:lnSpc>
                <a:spcPct val="90000"/>
              </a:lnSpc>
              <a:spcAft>
                <a:spcPct val="0"/>
              </a:spcAft>
              <a:buNone/>
              <a:defRPr/>
            </a:pPr>
            <a:r>
              <a:rPr lang="en-CA" sz="3200" dirty="0"/>
              <a:t>The first hose used to transfer product at site, (7.2.10.1)</a:t>
            </a:r>
          </a:p>
          <a:p>
            <a:pPr marL="93663" lvl="2" indent="0" fontAlgn="base">
              <a:lnSpc>
                <a:spcPct val="90000"/>
              </a:lnSpc>
              <a:spcAft>
                <a:spcPct val="0"/>
              </a:spcAft>
              <a:buNone/>
              <a:defRPr/>
            </a:pPr>
            <a:r>
              <a:rPr lang="en-CA" sz="3200" dirty="0"/>
              <a:t> 	</a:t>
            </a:r>
          </a:p>
          <a:p>
            <a:pPr marL="742950" lvl="2" indent="-342900" fontAlgn="base">
              <a:lnSpc>
                <a:spcPct val="90000"/>
              </a:lnSpc>
              <a:spcAft>
                <a:spcPct val="0"/>
              </a:spcAft>
              <a:buFontTx/>
              <a:buChar char="-"/>
              <a:defRPr/>
            </a:pPr>
            <a:r>
              <a:rPr lang="en-CA" sz="2800" dirty="0"/>
              <a:t>LMoC to Storage</a:t>
            </a:r>
          </a:p>
          <a:p>
            <a:pPr marL="742950" lvl="2" indent="-342900" fontAlgn="base">
              <a:lnSpc>
                <a:spcPct val="90000"/>
              </a:lnSpc>
              <a:spcAft>
                <a:spcPct val="0"/>
              </a:spcAft>
              <a:buFontTx/>
              <a:buChar char="-"/>
              <a:defRPr/>
            </a:pPr>
            <a:r>
              <a:rPr lang="en-CA" sz="2800" dirty="0"/>
              <a:t>Storage to LMoC</a:t>
            </a:r>
          </a:p>
        </p:txBody>
      </p:sp>
      <p:pic>
        <p:nvPicPr>
          <p:cNvPr id="8" name="Picture 2" descr="Image result for line drawing of a front of truck">
            <a:extLst>
              <a:ext uri="{FF2B5EF4-FFF2-40B4-BE49-F238E27FC236}">
                <a16:creationId xmlns:a16="http://schemas.microsoft.com/office/drawing/2014/main" id="{615F34C4-E7E6-449E-A276-8CE772CEFF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799" y="5194768"/>
            <a:ext cx="1505499" cy="1539407"/>
          </a:xfrm>
          <a:prstGeom prst="rect">
            <a:avLst/>
          </a:prstGeom>
          <a:noFill/>
          <a:extLst>
            <a:ext uri="{909E8E84-426E-40DD-AFC4-6F175D3DCCD1}">
              <a14:hiddenFill xmlns:a14="http://schemas.microsoft.com/office/drawing/2010/main">
                <a:solidFill>
                  <a:srgbClr val="FFFFFF"/>
                </a:solidFill>
              </a14:hiddenFill>
            </a:ext>
          </a:extLst>
        </p:spPr>
      </p:pic>
      <p:sp>
        <p:nvSpPr>
          <p:cNvPr id="10" name="Oval 9">
            <a:extLst>
              <a:ext uri="{FF2B5EF4-FFF2-40B4-BE49-F238E27FC236}">
                <a16:creationId xmlns:a16="http://schemas.microsoft.com/office/drawing/2014/main" id="{5A0D5C71-00DE-467A-91D5-54E2341D3EE7}"/>
              </a:ext>
            </a:extLst>
          </p:cNvPr>
          <p:cNvSpPr/>
          <p:nvPr/>
        </p:nvSpPr>
        <p:spPr>
          <a:xfrm>
            <a:off x="6179012" y="6293975"/>
            <a:ext cx="296905" cy="312421"/>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1" name="Straight Connector 10">
            <a:extLst>
              <a:ext uri="{FF2B5EF4-FFF2-40B4-BE49-F238E27FC236}">
                <a16:creationId xmlns:a16="http://schemas.microsoft.com/office/drawing/2014/main" id="{3196FD04-A24F-4404-9403-2EA371E93B35}"/>
              </a:ext>
            </a:extLst>
          </p:cNvPr>
          <p:cNvCxnSpPr/>
          <p:nvPr/>
        </p:nvCxnSpPr>
        <p:spPr>
          <a:xfrm flipH="1">
            <a:off x="3733800" y="6705600"/>
            <a:ext cx="5114119"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013E46BE-FB82-4D33-AF41-798903D12219}"/>
              </a:ext>
            </a:extLst>
          </p:cNvPr>
          <p:cNvSpPr/>
          <p:nvPr/>
        </p:nvSpPr>
        <p:spPr>
          <a:xfrm rot="16200000">
            <a:off x="6281264" y="6629328"/>
            <a:ext cx="91584" cy="45719"/>
          </a:xfrm>
          <a:prstGeom prst="rect">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A"/>
          </a:p>
        </p:txBody>
      </p:sp>
      <p:sp>
        <p:nvSpPr>
          <p:cNvPr id="14" name="Trapezoid 13">
            <a:extLst>
              <a:ext uri="{FF2B5EF4-FFF2-40B4-BE49-F238E27FC236}">
                <a16:creationId xmlns:a16="http://schemas.microsoft.com/office/drawing/2014/main" id="{1DF2766C-5B4A-44A6-BA5A-A47196BE37C9}"/>
              </a:ext>
            </a:extLst>
          </p:cNvPr>
          <p:cNvSpPr/>
          <p:nvPr/>
        </p:nvSpPr>
        <p:spPr>
          <a:xfrm>
            <a:off x="6209360" y="6659592"/>
            <a:ext cx="239197" cy="45719"/>
          </a:xfrm>
          <a:prstGeom prst="trapezoid">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A"/>
          </a:p>
        </p:txBody>
      </p:sp>
      <p:sp>
        <p:nvSpPr>
          <p:cNvPr id="15" name="Oval 14">
            <a:extLst>
              <a:ext uri="{FF2B5EF4-FFF2-40B4-BE49-F238E27FC236}">
                <a16:creationId xmlns:a16="http://schemas.microsoft.com/office/drawing/2014/main" id="{42D67F81-7CD2-4819-9B29-16E092EC5DD7}"/>
              </a:ext>
            </a:extLst>
          </p:cNvPr>
          <p:cNvSpPr/>
          <p:nvPr/>
        </p:nvSpPr>
        <p:spPr>
          <a:xfrm>
            <a:off x="6248542" y="6379265"/>
            <a:ext cx="157028" cy="152401"/>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Freeform: Shape 15">
            <a:extLst>
              <a:ext uri="{FF2B5EF4-FFF2-40B4-BE49-F238E27FC236}">
                <a16:creationId xmlns:a16="http://schemas.microsoft.com/office/drawing/2014/main" id="{3DDF03A5-8602-4F84-A09C-12639218D1F6}"/>
              </a:ext>
            </a:extLst>
          </p:cNvPr>
          <p:cNvSpPr/>
          <p:nvPr/>
        </p:nvSpPr>
        <p:spPr>
          <a:xfrm>
            <a:off x="6355080" y="5958840"/>
            <a:ext cx="960120" cy="744410"/>
          </a:xfrm>
          <a:custGeom>
            <a:avLst/>
            <a:gdLst>
              <a:gd name="connsiteX0" fmla="*/ 0 w 960120"/>
              <a:gd name="connsiteY0" fmla="*/ 670560 h 744410"/>
              <a:gd name="connsiteX1" fmla="*/ 169545 w 960120"/>
              <a:gd name="connsiteY1" fmla="*/ 668655 h 744410"/>
              <a:gd name="connsiteX2" fmla="*/ 306705 w 960120"/>
              <a:gd name="connsiteY2" fmla="*/ 733425 h 744410"/>
              <a:gd name="connsiteX3" fmla="*/ 430530 w 960120"/>
              <a:gd name="connsiteY3" fmla="*/ 733425 h 744410"/>
              <a:gd name="connsiteX4" fmla="*/ 596265 w 960120"/>
              <a:gd name="connsiteY4" fmla="*/ 737235 h 744410"/>
              <a:gd name="connsiteX5" fmla="*/ 678180 w 960120"/>
              <a:gd name="connsiteY5" fmla="*/ 720090 h 744410"/>
              <a:gd name="connsiteX6" fmla="*/ 676275 w 960120"/>
              <a:gd name="connsiteY6" fmla="*/ 476250 h 744410"/>
              <a:gd name="connsiteX7" fmla="*/ 661035 w 960120"/>
              <a:gd name="connsiteY7" fmla="*/ 211455 h 744410"/>
              <a:gd name="connsiteX8" fmla="*/ 716280 w 960120"/>
              <a:gd name="connsiteY8" fmla="*/ 66675 h 744410"/>
              <a:gd name="connsiteX9" fmla="*/ 960120 w 960120"/>
              <a:gd name="connsiteY9" fmla="*/ 0 h 744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60120" h="744410">
                <a:moveTo>
                  <a:pt x="0" y="670560"/>
                </a:moveTo>
                <a:cubicBezTo>
                  <a:pt x="59214" y="664368"/>
                  <a:pt x="118428" y="658177"/>
                  <a:pt x="169545" y="668655"/>
                </a:cubicBezTo>
                <a:cubicBezTo>
                  <a:pt x="220663" y="679133"/>
                  <a:pt x="263208" y="722630"/>
                  <a:pt x="306705" y="733425"/>
                </a:cubicBezTo>
                <a:cubicBezTo>
                  <a:pt x="350202" y="744220"/>
                  <a:pt x="430530" y="733425"/>
                  <a:pt x="430530" y="733425"/>
                </a:cubicBezTo>
                <a:cubicBezTo>
                  <a:pt x="478790" y="734060"/>
                  <a:pt x="554990" y="739457"/>
                  <a:pt x="596265" y="737235"/>
                </a:cubicBezTo>
                <a:cubicBezTo>
                  <a:pt x="637540" y="735013"/>
                  <a:pt x="664845" y="763588"/>
                  <a:pt x="678180" y="720090"/>
                </a:cubicBezTo>
                <a:cubicBezTo>
                  <a:pt x="691515" y="676592"/>
                  <a:pt x="679132" y="561022"/>
                  <a:pt x="676275" y="476250"/>
                </a:cubicBezTo>
                <a:cubicBezTo>
                  <a:pt x="673418" y="391478"/>
                  <a:pt x="654368" y="279717"/>
                  <a:pt x="661035" y="211455"/>
                </a:cubicBezTo>
                <a:cubicBezTo>
                  <a:pt x="667702" y="143193"/>
                  <a:pt x="666433" y="101917"/>
                  <a:pt x="716280" y="66675"/>
                </a:cubicBezTo>
                <a:cubicBezTo>
                  <a:pt x="766127" y="31433"/>
                  <a:pt x="863123" y="15716"/>
                  <a:pt x="960120"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Flowchart: Off-page Connector 16">
            <a:extLst>
              <a:ext uri="{FF2B5EF4-FFF2-40B4-BE49-F238E27FC236}">
                <a16:creationId xmlns:a16="http://schemas.microsoft.com/office/drawing/2014/main" id="{AC223DF4-077E-4669-B36E-8566612E642D}"/>
              </a:ext>
            </a:extLst>
          </p:cNvPr>
          <p:cNvSpPr/>
          <p:nvPr/>
        </p:nvSpPr>
        <p:spPr>
          <a:xfrm>
            <a:off x="4950922" y="5086100"/>
            <a:ext cx="762000" cy="1440179"/>
          </a:xfrm>
          <a:prstGeom prst="flowChartOffpageConnector">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A"/>
          </a:p>
        </p:txBody>
      </p:sp>
      <p:cxnSp>
        <p:nvCxnSpPr>
          <p:cNvPr id="18" name="Straight Connector 17">
            <a:extLst>
              <a:ext uri="{FF2B5EF4-FFF2-40B4-BE49-F238E27FC236}">
                <a16:creationId xmlns:a16="http://schemas.microsoft.com/office/drawing/2014/main" id="{50314B29-F744-466B-845F-0899EE6B185A}"/>
              </a:ext>
            </a:extLst>
          </p:cNvPr>
          <p:cNvCxnSpPr>
            <a:cxnSpLocks/>
          </p:cNvCxnSpPr>
          <p:nvPr/>
        </p:nvCxnSpPr>
        <p:spPr>
          <a:xfrm flipH="1">
            <a:off x="4945415" y="6142383"/>
            <a:ext cx="5022" cy="5565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EBBC756-EC75-4CAE-8E72-C176BDAD63D6}"/>
              </a:ext>
            </a:extLst>
          </p:cNvPr>
          <p:cNvCxnSpPr>
            <a:cxnSpLocks/>
          </p:cNvCxnSpPr>
          <p:nvPr/>
        </p:nvCxnSpPr>
        <p:spPr>
          <a:xfrm flipH="1">
            <a:off x="5704956" y="6155139"/>
            <a:ext cx="5022" cy="5565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089BB094-319D-4544-A8E5-BE6B2AF17081}"/>
              </a:ext>
            </a:extLst>
          </p:cNvPr>
          <p:cNvSpPr/>
          <p:nvPr/>
        </p:nvSpPr>
        <p:spPr>
          <a:xfrm>
            <a:off x="5628640" y="4942967"/>
            <a:ext cx="101600" cy="1589913"/>
          </a:xfrm>
          <a:custGeom>
            <a:avLst/>
            <a:gdLst>
              <a:gd name="connsiteX0" fmla="*/ 0 w 101600"/>
              <a:gd name="connsiteY0" fmla="*/ 86233 h 1589913"/>
              <a:gd name="connsiteX1" fmla="*/ 30480 w 101600"/>
              <a:gd name="connsiteY1" fmla="*/ 4953 h 1589913"/>
              <a:gd name="connsiteX2" fmla="*/ 96520 w 101600"/>
              <a:gd name="connsiteY2" fmla="*/ 15113 h 1589913"/>
              <a:gd name="connsiteX3" fmla="*/ 96520 w 101600"/>
              <a:gd name="connsiteY3" fmla="*/ 65913 h 1589913"/>
              <a:gd name="connsiteX4" fmla="*/ 96520 w 101600"/>
              <a:gd name="connsiteY4" fmla="*/ 182753 h 1589913"/>
              <a:gd name="connsiteX5" fmla="*/ 101600 w 101600"/>
              <a:gd name="connsiteY5" fmla="*/ 1589913 h 1589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600" h="1589913">
                <a:moveTo>
                  <a:pt x="0" y="86233"/>
                </a:moveTo>
                <a:cubicBezTo>
                  <a:pt x="7196" y="51519"/>
                  <a:pt x="14393" y="16806"/>
                  <a:pt x="30480" y="4953"/>
                </a:cubicBezTo>
                <a:cubicBezTo>
                  <a:pt x="46567" y="-6900"/>
                  <a:pt x="85513" y="4953"/>
                  <a:pt x="96520" y="15113"/>
                </a:cubicBezTo>
                <a:cubicBezTo>
                  <a:pt x="107527" y="25273"/>
                  <a:pt x="96520" y="65913"/>
                  <a:pt x="96520" y="65913"/>
                </a:cubicBezTo>
                <a:cubicBezTo>
                  <a:pt x="96520" y="93853"/>
                  <a:pt x="95673" y="-71247"/>
                  <a:pt x="96520" y="182753"/>
                </a:cubicBezTo>
                <a:cubicBezTo>
                  <a:pt x="97367" y="436753"/>
                  <a:pt x="99483" y="1013333"/>
                  <a:pt x="101600" y="1589913"/>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Freeform: Shape 20">
            <a:extLst>
              <a:ext uri="{FF2B5EF4-FFF2-40B4-BE49-F238E27FC236}">
                <a16:creationId xmlns:a16="http://schemas.microsoft.com/office/drawing/2014/main" id="{6EEAB27E-7F1A-46B2-88C1-1B803E14D316}"/>
              </a:ext>
            </a:extLst>
          </p:cNvPr>
          <p:cNvSpPr/>
          <p:nvPr/>
        </p:nvSpPr>
        <p:spPr>
          <a:xfrm>
            <a:off x="5733415" y="6270160"/>
            <a:ext cx="574040" cy="423581"/>
          </a:xfrm>
          <a:custGeom>
            <a:avLst/>
            <a:gdLst>
              <a:gd name="connsiteX0" fmla="*/ 635 w 574040"/>
              <a:gd name="connsiteY0" fmla="*/ 262085 h 423581"/>
              <a:gd name="connsiteX1" fmla="*/ 6350 w 574040"/>
              <a:gd name="connsiteY1" fmla="*/ 336380 h 423581"/>
              <a:gd name="connsiteX2" fmla="*/ 46355 w 574040"/>
              <a:gd name="connsiteY2" fmla="*/ 389720 h 423581"/>
              <a:gd name="connsiteX3" fmla="*/ 122555 w 574040"/>
              <a:gd name="connsiteY3" fmla="*/ 422105 h 423581"/>
              <a:gd name="connsiteX4" fmla="*/ 274955 w 574040"/>
              <a:gd name="connsiteY4" fmla="*/ 418295 h 423581"/>
              <a:gd name="connsiteX5" fmla="*/ 347345 w 574040"/>
              <a:gd name="connsiteY5" fmla="*/ 420200 h 423581"/>
              <a:gd name="connsiteX6" fmla="*/ 366395 w 574040"/>
              <a:gd name="connsiteY6" fmla="*/ 384005 h 423581"/>
              <a:gd name="connsiteX7" fmla="*/ 372110 w 574040"/>
              <a:gd name="connsiteY7" fmla="*/ 294470 h 423581"/>
              <a:gd name="connsiteX8" fmla="*/ 379730 w 574040"/>
              <a:gd name="connsiteY8" fmla="*/ 182075 h 423581"/>
              <a:gd name="connsiteX9" fmla="*/ 404495 w 574040"/>
              <a:gd name="connsiteY9" fmla="*/ 92540 h 423581"/>
              <a:gd name="connsiteX10" fmla="*/ 429260 w 574040"/>
              <a:gd name="connsiteY10" fmla="*/ 12530 h 423581"/>
              <a:gd name="connsiteX11" fmla="*/ 469265 w 574040"/>
              <a:gd name="connsiteY11" fmla="*/ 1100 h 423581"/>
              <a:gd name="connsiteX12" fmla="*/ 574040 w 574040"/>
              <a:gd name="connsiteY12" fmla="*/ 1100 h 423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4040" h="423581">
                <a:moveTo>
                  <a:pt x="635" y="262085"/>
                </a:moveTo>
                <a:cubicBezTo>
                  <a:pt x="-318" y="288596"/>
                  <a:pt x="-1270" y="315108"/>
                  <a:pt x="6350" y="336380"/>
                </a:cubicBezTo>
                <a:cubicBezTo>
                  <a:pt x="13970" y="357652"/>
                  <a:pt x="26988" y="375433"/>
                  <a:pt x="46355" y="389720"/>
                </a:cubicBezTo>
                <a:cubicBezTo>
                  <a:pt x="65722" y="404007"/>
                  <a:pt x="84455" y="417343"/>
                  <a:pt x="122555" y="422105"/>
                </a:cubicBezTo>
                <a:cubicBezTo>
                  <a:pt x="160655" y="426868"/>
                  <a:pt x="237490" y="418613"/>
                  <a:pt x="274955" y="418295"/>
                </a:cubicBezTo>
                <a:cubicBezTo>
                  <a:pt x="312420" y="417978"/>
                  <a:pt x="332105" y="425915"/>
                  <a:pt x="347345" y="420200"/>
                </a:cubicBezTo>
                <a:cubicBezTo>
                  <a:pt x="362585" y="414485"/>
                  <a:pt x="362268" y="404960"/>
                  <a:pt x="366395" y="384005"/>
                </a:cubicBezTo>
                <a:cubicBezTo>
                  <a:pt x="370522" y="363050"/>
                  <a:pt x="369888" y="328125"/>
                  <a:pt x="372110" y="294470"/>
                </a:cubicBezTo>
                <a:cubicBezTo>
                  <a:pt x="374332" y="260815"/>
                  <a:pt x="374333" y="215730"/>
                  <a:pt x="379730" y="182075"/>
                </a:cubicBezTo>
                <a:cubicBezTo>
                  <a:pt x="385127" y="148420"/>
                  <a:pt x="396240" y="120797"/>
                  <a:pt x="404495" y="92540"/>
                </a:cubicBezTo>
                <a:cubicBezTo>
                  <a:pt x="412750" y="64282"/>
                  <a:pt x="418465" y="27770"/>
                  <a:pt x="429260" y="12530"/>
                </a:cubicBezTo>
                <a:cubicBezTo>
                  <a:pt x="440055" y="-2710"/>
                  <a:pt x="445135" y="3005"/>
                  <a:pt x="469265" y="1100"/>
                </a:cubicBezTo>
                <a:cubicBezTo>
                  <a:pt x="493395" y="-805"/>
                  <a:pt x="533717" y="147"/>
                  <a:pt x="574040" y="11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Rectangle 21">
            <a:extLst>
              <a:ext uri="{FF2B5EF4-FFF2-40B4-BE49-F238E27FC236}">
                <a16:creationId xmlns:a16="http://schemas.microsoft.com/office/drawing/2014/main" id="{D4710A6A-F5E9-4233-A8AD-D89344678260}"/>
              </a:ext>
            </a:extLst>
          </p:cNvPr>
          <p:cNvSpPr/>
          <p:nvPr/>
        </p:nvSpPr>
        <p:spPr>
          <a:xfrm rot="16200000">
            <a:off x="6299032" y="6248401"/>
            <a:ext cx="45719" cy="45719"/>
          </a:xfrm>
          <a:prstGeom prst="rect">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A"/>
          </a:p>
        </p:txBody>
      </p:sp>
      <p:sp>
        <p:nvSpPr>
          <p:cNvPr id="23" name="Rectangle 22">
            <a:extLst>
              <a:ext uri="{FF2B5EF4-FFF2-40B4-BE49-F238E27FC236}">
                <a16:creationId xmlns:a16="http://schemas.microsoft.com/office/drawing/2014/main" id="{C08285F3-6DE8-435F-9650-E9FA0B0D86C0}"/>
              </a:ext>
            </a:extLst>
          </p:cNvPr>
          <p:cNvSpPr/>
          <p:nvPr/>
        </p:nvSpPr>
        <p:spPr>
          <a:xfrm rot="16200000">
            <a:off x="5706457" y="6528694"/>
            <a:ext cx="45719" cy="48721"/>
          </a:xfrm>
          <a:prstGeom prst="rect">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CA"/>
          </a:p>
        </p:txBody>
      </p:sp>
      <p:sp>
        <p:nvSpPr>
          <p:cNvPr id="24" name="TextBox 23">
            <a:extLst>
              <a:ext uri="{FF2B5EF4-FFF2-40B4-BE49-F238E27FC236}">
                <a16:creationId xmlns:a16="http://schemas.microsoft.com/office/drawing/2014/main" id="{ABDF38B9-D3E4-4424-B4FC-B40328E9A360}"/>
              </a:ext>
            </a:extLst>
          </p:cNvPr>
          <p:cNvSpPr txBox="1"/>
          <p:nvPr/>
        </p:nvSpPr>
        <p:spPr>
          <a:xfrm>
            <a:off x="5039475" y="5562767"/>
            <a:ext cx="579005" cy="369332"/>
          </a:xfrm>
          <a:prstGeom prst="rect">
            <a:avLst/>
          </a:prstGeom>
          <a:noFill/>
        </p:spPr>
        <p:txBody>
          <a:bodyPr wrap="none" rtlCol="0">
            <a:spAutoFit/>
          </a:bodyPr>
          <a:lstStyle/>
          <a:p>
            <a:r>
              <a:rPr lang="en-CA" dirty="0"/>
              <a:t>ANE</a:t>
            </a:r>
          </a:p>
        </p:txBody>
      </p:sp>
      <p:cxnSp>
        <p:nvCxnSpPr>
          <p:cNvPr id="25" name="Straight Arrow Connector 24">
            <a:extLst>
              <a:ext uri="{FF2B5EF4-FFF2-40B4-BE49-F238E27FC236}">
                <a16:creationId xmlns:a16="http://schemas.microsoft.com/office/drawing/2014/main" id="{E97E42AA-6826-435C-B4D2-DA7A853CA142}"/>
              </a:ext>
            </a:extLst>
          </p:cNvPr>
          <p:cNvCxnSpPr>
            <a:cxnSpLocks/>
          </p:cNvCxnSpPr>
          <p:nvPr/>
        </p:nvCxnSpPr>
        <p:spPr>
          <a:xfrm>
            <a:off x="6321891" y="4650300"/>
            <a:ext cx="745367" cy="1330660"/>
          </a:xfrm>
          <a:prstGeom prst="straightConnector1">
            <a:avLst/>
          </a:prstGeom>
          <a:noFill/>
          <a:ln>
            <a:solidFill>
              <a:srgbClr val="FF0000"/>
            </a:solidFill>
            <a:tailEnd type="arrow"/>
          </a:ln>
        </p:spPr>
        <p:style>
          <a:lnRef idx="2">
            <a:schemeClr val="accent1">
              <a:shade val="50000"/>
            </a:schemeClr>
          </a:lnRef>
          <a:fillRef idx="1">
            <a:schemeClr val="accent1"/>
          </a:fillRef>
          <a:effectRef idx="0">
            <a:schemeClr val="accent1"/>
          </a:effectRef>
          <a:fontRef idx="minor">
            <a:schemeClr val="lt1"/>
          </a:fontRef>
        </p:style>
      </p:cxnSp>
      <p:sp>
        <p:nvSpPr>
          <p:cNvPr id="26" name="TextBox 25">
            <a:extLst>
              <a:ext uri="{FF2B5EF4-FFF2-40B4-BE49-F238E27FC236}">
                <a16:creationId xmlns:a16="http://schemas.microsoft.com/office/drawing/2014/main" id="{54915108-B7E7-4B78-B144-72557E77031B}"/>
              </a:ext>
            </a:extLst>
          </p:cNvPr>
          <p:cNvSpPr txBox="1"/>
          <p:nvPr/>
        </p:nvSpPr>
        <p:spPr>
          <a:xfrm>
            <a:off x="3750880" y="4284435"/>
            <a:ext cx="2578078" cy="369332"/>
          </a:xfrm>
          <a:prstGeom prst="rect">
            <a:avLst/>
          </a:prstGeom>
          <a:noFill/>
          <a:ln>
            <a:solidFill>
              <a:srgbClr val="FF0000"/>
            </a:solidFill>
          </a:ln>
        </p:spPr>
        <p:txBody>
          <a:bodyPr wrap="none" rtlCol="0">
            <a:spAutoFit/>
          </a:bodyPr>
          <a:lstStyle/>
          <a:p>
            <a:r>
              <a:rPr lang="en-CA" dirty="0"/>
              <a:t>This hose requires testing</a:t>
            </a:r>
          </a:p>
        </p:txBody>
      </p:sp>
    </p:spTree>
    <p:extLst>
      <p:ext uri="{BB962C8B-B14F-4D97-AF65-F5344CB8AC3E}">
        <p14:creationId xmlns:p14="http://schemas.microsoft.com/office/powerpoint/2010/main" val="15708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2"/>
          <p:cNvSpPr>
            <a:spLocks noGrp="1"/>
          </p:cNvSpPr>
          <p:nvPr>
            <p:ph type="title"/>
          </p:nvPr>
        </p:nvSpPr>
        <p:spPr>
          <a:xfrm>
            <a:off x="457200" y="990600"/>
            <a:ext cx="5801797" cy="1143000"/>
          </a:xfrm>
        </p:spPr>
        <p:txBody>
          <a:bodyPr>
            <a:normAutofit/>
          </a:bodyPr>
          <a:lstStyle/>
          <a:p>
            <a:pPr algn="l"/>
            <a:r>
              <a:rPr lang="en-CA" sz="3600" dirty="0"/>
              <a:t>MPU Hose Testing</a:t>
            </a:r>
          </a:p>
        </p:txBody>
      </p:sp>
      <p:sp>
        <p:nvSpPr>
          <p:cNvPr id="9" name="Content Placeholder 1">
            <a:extLst>
              <a:ext uri="{FF2B5EF4-FFF2-40B4-BE49-F238E27FC236}">
                <a16:creationId xmlns:a16="http://schemas.microsoft.com/office/drawing/2014/main" id="{28BC3B8D-C53C-41CC-A7D9-40E634994E9E}"/>
              </a:ext>
            </a:extLst>
          </p:cNvPr>
          <p:cNvSpPr txBox="1">
            <a:spLocks/>
          </p:cNvSpPr>
          <p:nvPr/>
        </p:nvSpPr>
        <p:spPr>
          <a:xfrm>
            <a:off x="84897" y="2025495"/>
            <a:ext cx="8735009" cy="4883636"/>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fontAlgn="base">
              <a:lnSpc>
                <a:spcPct val="90000"/>
              </a:lnSpc>
              <a:spcAft>
                <a:spcPct val="0"/>
              </a:spcAft>
              <a:buNone/>
              <a:defRPr/>
            </a:pPr>
            <a:endParaRPr lang="en-CA" dirty="0"/>
          </a:p>
        </p:txBody>
      </p:sp>
      <p:pic>
        <p:nvPicPr>
          <p:cNvPr id="2" name="Picture 1">
            <a:extLst>
              <a:ext uri="{FF2B5EF4-FFF2-40B4-BE49-F238E27FC236}">
                <a16:creationId xmlns:a16="http://schemas.microsoft.com/office/drawing/2014/main" id="{35BBCCA7-70A9-4E28-A0BB-926CF87C7868}"/>
              </a:ext>
            </a:extLst>
          </p:cNvPr>
          <p:cNvPicPr>
            <a:picLocks noChangeAspect="1"/>
          </p:cNvPicPr>
          <p:nvPr/>
        </p:nvPicPr>
        <p:blipFill>
          <a:blip r:embed="rId4"/>
          <a:stretch>
            <a:fillRect/>
          </a:stretch>
        </p:blipFill>
        <p:spPr>
          <a:xfrm>
            <a:off x="6019800" y="50305"/>
            <a:ext cx="3059611" cy="3950380"/>
          </a:xfrm>
          <a:prstGeom prst="rect">
            <a:avLst/>
          </a:prstGeom>
          <a:ln w="3175">
            <a:solidFill>
              <a:schemeClr val="accent1"/>
            </a:solidFill>
          </a:ln>
        </p:spPr>
      </p:pic>
      <p:sp>
        <p:nvSpPr>
          <p:cNvPr id="7" name="Content Placeholder 1">
            <a:extLst>
              <a:ext uri="{FF2B5EF4-FFF2-40B4-BE49-F238E27FC236}">
                <a16:creationId xmlns:a16="http://schemas.microsoft.com/office/drawing/2014/main" id="{737E9512-14D5-421D-B2CB-D6F6DC38E9FF}"/>
              </a:ext>
            </a:extLst>
          </p:cNvPr>
          <p:cNvSpPr txBox="1">
            <a:spLocks/>
          </p:cNvSpPr>
          <p:nvPr/>
        </p:nvSpPr>
        <p:spPr>
          <a:xfrm>
            <a:off x="149840" y="2025495"/>
            <a:ext cx="5275733" cy="4500784"/>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3663" lvl="2" indent="0" fontAlgn="base">
              <a:lnSpc>
                <a:spcPct val="90000"/>
              </a:lnSpc>
              <a:spcAft>
                <a:spcPct val="0"/>
              </a:spcAft>
              <a:buNone/>
              <a:defRPr/>
            </a:pPr>
            <a:r>
              <a:rPr lang="en-CA" sz="3200" dirty="0"/>
              <a:t>Hoses used on an MPU for manufacturing, (clause 7.8.4)</a:t>
            </a:r>
          </a:p>
          <a:p>
            <a:pPr marL="93663" lvl="2" indent="0" fontAlgn="base">
              <a:lnSpc>
                <a:spcPct val="90000"/>
              </a:lnSpc>
              <a:spcAft>
                <a:spcPct val="0"/>
              </a:spcAft>
              <a:buNone/>
              <a:defRPr/>
            </a:pPr>
            <a:endParaRPr lang="en-CA" sz="3200" dirty="0"/>
          </a:p>
          <a:p>
            <a:pPr marL="550863" lvl="2" indent="-457200" fontAlgn="base">
              <a:lnSpc>
                <a:spcPct val="90000"/>
              </a:lnSpc>
              <a:spcAft>
                <a:spcPct val="0"/>
              </a:spcAft>
              <a:buFontTx/>
              <a:buChar char="-"/>
              <a:defRPr/>
            </a:pPr>
            <a:r>
              <a:rPr lang="en-CA" sz="2800" dirty="0"/>
              <a:t>All hoses after the first pump from the AN emulsion tank.</a:t>
            </a:r>
          </a:p>
        </p:txBody>
      </p:sp>
    </p:spTree>
    <p:extLst>
      <p:ext uri="{BB962C8B-B14F-4D97-AF65-F5344CB8AC3E}">
        <p14:creationId xmlns:p14="http://schemas.microsoft.com/office/powerpoint/2010/main" val="3681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2"/>
          <p:cNvSpPr>
            <a:spLocks noGrp="1"/>
          </p:cNvSpPr>
          <p:nvPr>
            <p:ph type="title"/>
          </p:nvPr>
        </p:nvSpPr>
        <p:spPr>
          <a:xfrm>
            <a:off x="457200" y="990600"/>
            <a:ext cx="5801797" cy="1143000"/>
          </a:xfrm>
        </p:spPr>
        <p:txBody>
          <a:bodyPr>
            <a:normAutofit/>
          </a:bodyPr>
          <a:lstStyle/>
          <a:p>
            <a:pPr algn="l"/>
            <a:r>
              <a:rPr lang="en-CA" sz="3600" dirty="0"/>
              <a:t>MPU Hose Testing</a:t>
            </a:r>
          </a:p>
        </p:txBody>
      </p:sp>
      <p:sp>
        <p:nvSpPr>
          <p:cNvPr id="9" name="Content Placeholder 1">
            <a:extLst>
              <a:ext uri="{FF2B5EF4-FFF2-40B4-BE49-F238E27FC236}">
                <a16:creationId xmlns:a16="http://schemas.microsoft.com/office/drawing/2014/main" id="{28BC3B8D-C53C-41CC-A7D9-40E634994E9E}"/>
              </a:ext>
            </a:extLst>
          </p:cNvPr>
          <p:cNvSpPr txBox="1">
            <a:spLocks/>
          </p:cNvSpPr>
          <p:nvPr/>
        </p:nvSpPr>
        <p:spPr>
          <a:xfrm>
            <a:off x="1447800" y="2970525"/>
            <a:ext cx="8735009" cy="4883636"/>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fontAlgn="base">
              <a:lnSpc>
                <a:spcPct val="90000"/>
              </a:lnSpc>
              <a:spcAft>
                <a:spcPct val="0"/>
              </a:spcAft>
              <a:buNone/>
              <a:defRPr/>
            </a:pPr>
            <a:endParaRPr lang="en-CA" dirty="0"/>
          </a:p>
        </p:txBody>
      </p:sp>
      <p:pic>
        <p:nvPicPr>
          <p:cNvPr id="2" name="Picture 1">
            <a:extLst>
              <a:ext uri="{FF2B5EF4-FFF2-40B4-BE49-F238E27FC236}">
                <a16:creationId xmlns:a16="http://schemas.microsoft.com/office/drawing/2014/main" id="{35BBCCA7-70A9-4E28-A0BB-926CF87C7868}"/>
              </a:ext>
            </a:extLst>
          </p:cNvPr>
          <p:cNvPicPr>
            <a:picLocks noChangeAspect="1"/>
          </p:cNvPicPr>
          <p:nvPr/>
        </p:nvPicPr>
        <p:blipFill>
          <a:blip r:embed="rId4"/>
          <a:stretch>
            <a:fillRect/>
          </a:stretch>
        </p:blipFill>
        <p:spPr>
          <a:xfrm>
            <a:off x="6019800" y="50305"/>
            <a:ext cx="3059611" cy="3950380"/>
          </a:xfrm>
          <a:prstGeom prst="rect">
            <a:avLst/>
          </a:prstGeom>
          <a:ln w="3175">
            <a:solidFill>
              <a:schemeClr val="accent1"/>
            </a:solidFill>
          </a:ln>
        </p:spPr>
      </p:pic>
      <p:grpSp>
        <p:nvGrpSpPr>
          <p:cNvPr id="57" name="Group 56">
            <a:extLst>
              <a:ext uri="{FF2B5EF4-FFF2-40B4-BE49-F238E27FC236}">
                <a16:creationId xmlns:a16="http://schemas.microsoft.com/office/drawing/2014/main" id="{6F0EA4D0-CF70-47C2-AFF0-A17D3DFE3C84}"/>
              </a:ext>
            </a:extLst>
          </p:cNvPr>
          <p:cNvGrpSpPr/>
          <p:nvPr/>
        </p:nvGrpSpPr>
        <p:grpSpPr>
          <a:xfrm>
            <a:off x="76200" y="1782318"/>
            <a:ext cx="8995308" cy="4999482"/>
            <a:chOff x="76200" y="2036850"/>
            <a:chExt cx="8229600" cy="4746438"/>
          </a:xfrm>
        </p:grpSpPr>
        <p:sp>
          <p:nvSpPr>
            <p:cNvPr id="58" name="Content Placeholder 1">
              <a:extLst>
                <a:ext uri="{FF2B5EF4-FFF2-40B4-BE49-F238E27FC236}">
                  <a16:creationId xmlns:a16="http://schemas.microsoft.com/office/drawing/2014/main" id="{A41B1C79-61F5-45B3-9F8F-7FE1078F8947}"/>
                </a:ext>
              </a:extLst>
            </p:cNvPr>
            <p:cNvSpPr txBox="1">
              <a:spLocks/>
            </p:cNvSpPr>
            <p:nvPr/>
          </p:nvSpPr>
          <p:spPr>
            <a:xfrm>
              <a:off x="456124" y="2036850"/>
              <a:ext cx="5469006" cy="1325137"/>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fontAlgn="base">
                <a:lnSpc>
                  <a:spcPct val="90000"/>
                </a:lnSpc>
                <a:spcAft>
                  <a:spcPct val="0"/>
                </a:spcAft>
                <a:buNone/>
                <a:defRPr/>
              </a:pPr>
              <a:r>
                <a:rPr lang="en-CA" u="sng" dirty="0"/>
                <a:t>Standard Blend Truck</a:t>
              </a:r>
              <a:endParaRPr lang="en-CA" dirty="0"/>
            </a:p>
          </p:txBody>
        </p:sp>
        <p:pic>
          <p:nvPicPr>
            <p:cNvPr id="59" name="Picture 58">
              <a:extLst>
                <a:ext uri="{FF2B5EF4-FFF2-40B4-BE49-F238E27FC236}">
                  <a16:creationId xmlns:a16="http://schemas.microsoft.com/office/drawing/2014/main" id="{E5F5BF53-B592-4BD1-8E40-0A7CB717293B}"/>
                </a:ext>
              </a:extLst>
            </p:cNvPr>
            <p:cNvPicPr>
              <a:picLocks noChangeAspect="1"/>
            </p:cNvPicPr>
            <p:nvPr/>
          </p:nvPicPr>
          <p:blipFill>
            <a:blip r:embed="rId5"/>
            <a:stretch>
              <a:fillRect/>
            </a:stretch>
          </p:blipFill>
          <p:spPr>
            <a:xfrm>
              <a:off x="76200" y="2514600"/>
              <a:ext cx="8229600" cy="4268688"/>
            </a:xfrm>
            <a:prstGeom prst="rect">
              <a:avLst/>
            </a:prstGeom>
            <a:ln>
              <a:solidFill>
                <a:schemeClr val="accent1"/>
              </a:solidFill>
            </a:ln>
          </p:spPr>
        </p:pic>
        <p:sp>
          <p:nvSpPr>
            <p:cNvPr id="60" name="Content Placeholder 1">
              <a:extLst>
                <a:ext uri="{FF2B5EF4-FFF2-40B4-BE49-F238E27FC236}">
                  <a16:creationId xmlns:a16="http://schemas.microsoft.com/office/drawing/2014/main" id="{F57FB77A-A74F-4BE3-A5DD-2B446C5AEAD1}"/>
                </a:ext>
              </a:extLst>
            </p:cNvPr>
            <p:cNvSpPr txBox="1">
              <a:spLocks/>
            </p:cNvSpPr>
            <p:nvPr/>
          </p:nvSpPr>
          <p:spPr>
            <a:xfrm>
              <a:off x="228600" y="2699419"/>
              <a:ext cx="5117927" cy="1415382"/>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00050" lvl="2" indent="0" fontAlgn="base">
                <a:lnSpc>
                  <a:spcPct val="90000"/>
                </a:lnSpc>
                <a:spcAft>
                  <a:spcPct val="0"/>
                </a:spcAft>
                <a:buNone/>
                <a:defRPr/>
              </a:pPr>
              <a:r>
                <a:rPr lang="en-CA" dirty="0">
                  <a:solidFill>
                    <a:srgbClr val="FF0000"/>
                  </a:solidFill>
                </a:rPr>
                <a:t>Red</a:t>
              </a:r>
              <a:r>
                <a:rPr lang="en-CA" dirty="0"/>
                <a:t> indicates hoses that require annual visual inspection.</a:t>
              </a:r>
            </a:p>
          </p:txBody>
        </p:sp>
        <p:sp>
          <p:nvSpPr>
            <p:cNvPr id="61" name="Oval 60">
              <a:extLst>
                <a:ext uri="{FF2B5EF4-FFF2-40B4-BE49-F238E27FC236}">
                  <a16:creationId xmlns:a16="http://schemas.microsoft.com/office/drawing/2014/main" id="{956CFC7B-E999-401C-8714-0CA5F8A8BC58}"/>
                </a:ext>
              </a:extLst>
            </p:cNvPr>
            <p:cNvSpPr/>
            <p:nvPr/>
          </p:nvSpPr>
          <p:spPr>
            <a:xfrm>
              <a:off x="4953000" y="4495800"/>
              <a:ext cx="1371600" cy="13251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2" name="TextBox 61">
              <a:extLst>
                <a:ext uri="{FF2B5EF4-FFF2-40B4-BE49-F238E27FC236}">
                  <a16:creationId xmlns:a16="http://schemas.microsoft.com/office/drawing/2014/main" id="{0F7016F9-3CA3-4F0D-8870-9B3C41A7CF64}"/>
                </a:ext>
              </a:extLst>
            </p:cNvPr>
            <p:cNvSpPr txBox="1"/>
            <p:nvPr/>
          </p:nvSpPr>
          <p:spPr>
            <a:xfrm>
              <a:off x="6477000" y="6216805"/>
              <a:ext cx="1371600" cy="369332"/>
            </a:xfrm>
            <a:prstGeom prst="rect">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CA" dirty="0"/>
                <a:t>FIRST PUMP</a:t>
              </a:r>
            </a:p>
          </p:txBody>
        </p:sp>
        <p:cxnSp>
          <p:nvCxnSpPr>
            <p:cNvPr id="63" name="Straight Arrow Connector 62">
              <a:extLst>
                <a:ext uri="{FF2B5EF4-FFF2-40B4-BE49-F238E27FC236}">
                  <a16:creationId xmlns:a16="http://schemas.microsoft.com/office/drawing/2014/main" id="{87403620-7BBD-4BF1-AB8F-ABFB36FDE93A}"/>
                </a:ext>
              </a:extLst>
            </p:cNvPr>
            <p:cNvCxnSpPr>
              <a:cxnSpLocks/>
            </p:cNvCxnSpPr>
            <p:nvPr/>
          </p:nvCxnSpPr>
          <p:spPr>
            <a:xfrm flipH="1" flipV="1">
              <a:off x="6019800" y="5712398"/>
              <a:ext cx="457200" cy="504407"/>
            </a:xfrm>
            <a:prstGeom prst="straightConnector1">
              <a:avLst/>
            </a:prstGeom>
            <a:noFill/>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2943540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2"/>
          <p:cNvSpPr>
            <a:spLocks noGrp="1"/>
          </p:cNvSpPr>
          <p:nvPr>
            <p:ph type="title"/>
          </p:nvPr>
        </p:nvSpPr>
        <p:spPr>
          <a:xfrm>
            <a:off x="457200" y="990600"/>
            <a:ext cx="5801797" cy="1143000"/>
          </a:xfrm>
        </p:spPr>
        <p:txBody>
          <a:bodyPr>
            <a:normAutofit/>
          </a:bodyPr>
          <a:lstStyle/>
          <a:p>
            <a:pPr algn="l"/>
            <a:r>
              <a:rPr lang="en-CA" sz="3600" dirty="0"/>
              <a:t>MPU Hose Testing</a:t>
            </a:r>
          </a:p>
        </p:txBody>
      </p:sp>
      <p:sp>
        <p:nvSpPr>
          <p:cNvPr id="9" name="Content Placeholder 1">
            <a:extLst>
              <a:ext uri="{FF2B5EF4-FFF2-40B4-BE49-F238E27FC236}">
                <a16:creationId xmlns:a16="http://schemas.microsoft.com/office/drawing/2014/main" id="{28BC3B8D-C53C-41CC-A7D9-40E634994E9E}"/>
              </a:ext>
            </a:extLst>
          </p:cNvPr>
          <p:cNvSpPr txBox="1">
            <a:spLocks/>
          </p:cNvSpPr>
          <p:nvPr/>
        </p:nvSpPr>
        <p:spPr>
          <a:xfrm>
            <a:off x="84897" y="2025495"/>
            <a:ext cx="8735009" cy="4883636"/>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fontAlgn="base">
              <a:lnSpc>
                <a:spcPct val="90000"/>
              </a:lnSpc>
              <a:spcAft>
                <a:spcPct val="0"/>
              </a:spcAft>
              <a:buNone/>
              <a:defRPr/>
            </a:pPr>
            <a:endParaRPr lang="en-CA" dirty="0"/>
          </a:p>
        </p:txBody>
      </p:sp>
      <p:pic>
        <p:nvPicPr>
          <p:cNvPr id="2" name="Picture 1">
            <a:extLst>
              <a:ext uri="{FF2B5EF4-FFF2-40B4-BE49-F238E27FC236}">
                <a16:creationId xmlns:a16="http://schemas.microsoft.com/office/drawing/2014/main" id="{35BBCCA7-70A9-4E28-A0BB-926CF87C7868}"/>
              </a:ext>
            </a:extLst>
          </p:cNvPr>
          <p:cNvPicPr>
            <a:picLocks noChangeAspect="1"/>
          </p:cNvPicPr>
          <p:nvPr/>
        </p:nvPicPr>
        <p:blipFill>
          <a:blip r:embed="rId4"/>
          <a:stretch>
            <a:fillRect/>
          </a:stretch>
        </p:blipFill>
        <p:spPr>
          <a:xfrm>
            <a:off x="6019800" y="50305"/>
            <a:ext cx="3059611" cy="3950380"/>
          </a:xfrm>
          <a:prstGeom prst="rect">
            <a:avLst/>
          </a:prstGeom>
          <a:ln w="3175">
            <a:solidFill>
              <a:schemeClr val="accent1"/>
            </a:solidFill>
          </a:ln>
        </p:spPr>
      </p:pic>
      <p:grpSp>
        <p:nvGrpSpPr>
          <p:cNvPr id="42" name="Group 41">
            <a:extLst>
              <a:ext uri="{FF2B5EF4-FFF2-40B4-BE49-F238E27FC236}">
                <a16:creationId xmlns:a16="http://schemas.microsoft.com/office/drawing/2014/main" id="{35B5E99C-5C25-4D59-BC84-E0BCBDE3B3DA}"/>
              </a:ext>
            </a:extLst>
          </p:cNvPr>
          <p:cNvGrpSpPr/>
          <p:nvPr/>
        </p:nvGrpSpPr>
        <p:grpSpPr>
          <a:xfrm>
            <a:off x="125923" y="2145245"/>
            <a:ext cx="8892153" cy="4644135"/>
            <a:chOff x="106374" y="2240177"/>
            <a:chExt cx="8809026" cy="4541623"/>
          </a:xfrm>
        </p:grpSpPr>
        <p:sp>
          <p:nvSpPr>
            <p:cNvPr id="43" name="Content Placeholder 1">
              <a:extLst>
                <a:ext uri="{FF2B5EF4-FFF2-40B4-BE49-F238E27FC236}">
                  <a16:creationId xmlns:a16="http://schemas.microsoft.com/office/drawing/2014/main" id="{430288AE-1ADB-42CA-8CBB-5D33F5334FD7}"/>
                </a:ext>
              </a:extLst>
            </p:cNvPr>
            <p:cNvSpPr txBox="1">
              <a:spLocks/>
            </p:cNvSpPr>
            <p:nvPr/>
          </p:nvSpPr>
          <p:spPr>
            <a:xfrm>
              <a:off x="381001" y="2240177"/>
              <a:ext cx="4010607" cy="595556"/>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fontAlgn="base">
                <a:lnSpc>
                  <a:spcPct val="90000"/>
                </a:lnSpc>
                <a:spcAft>
                  <a:spcPct val="0"/>
                </a:spcAft>
                <a:buNone/>
                <a:defRPr/>
              </a:pPr>
              <a:r>
                <a:rPr lang="en-CA" u="sng" dirty="0"/>
                <a:t>Standard Repump Truck</a:t>
              </a:r>
              <a:endParaRPr lang="en-CA" dirty="0"/>
            </a:p>
          </p:txBody>
        </p:sp>
        <p:pic>
          <p:nvPicPr>
            <p:cNvPr id="44" name="Picture 43">
              <a:extLst>
                <a:ext uri="{FF2B5EF4-FFF2-40B4-BE49-F238E27FC236}">
                  <a16:creationId xmlns:a16="http://schemas.microsoft.com/office/drawing/2014/main" id="{BE1E278A-8075-46C0-B211-37282C94F718}"/>
                </a:ext>
              </a:extLst>
            </p:cNvPr>
            <p:cNvPicPr>
              <a:picLocks noChangeAspect="1"/>
            </p:cNvPicPr>
            <p:nvPr/>
          </p:nvPicPr>
          <p:blipFill>
            <a:blip r:embed="rId5"/>
            <a:stretch>
              <a:fillRect/>
            </a:stretch>
          </p:blipFill>
          <p:spPr>
            <a:xfrm>
              <a:off x="106374" y="2692400"/>
              <a:ext cx="8809026" cy="4089400"/>
            </a:xfrm>
            <a:prstGeom prst="rect">
              <a:avLst/>
            </a:prstGeom>
            <a:ln>
              <a:solidFill>
                <a:srgbClr val="4F81BD"/>
              </a:solidFill>
            </a:ln>
          </p:spPr>
        </p:pic>
        <p:sp>
          <p:nvSpPr>
            <p:cNvPr id="45" name="Oval 44">
              <a:extLst>
                <a:ext uri="{FF2B5EF4-FFF2-40B4-BE49-F238E27FC236}">
                  <a16:creationId xmlns:a16="http://schemas.microsoft.com/office/drawing/2014/main" id="{61253B8A-67CB-4B24-BCB2-C24F6A9E6BC6}"/>
                </a:ext>
              </a:extLst>
            </p:cNvPr>
            <p:cNvSpPr/>
            <p:nvPr/>
          </p:nvSpPr>
          <p:spPr>
            <a:xfrm>
              <a:off x="5410200" y="4691463"/>
              <a:ext cx="1371600" cy="13251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6" name="TextBox 45">
              <a:extLst>
                <a:ext uri="{FF2B5EF4-FFF2-40B4-BE49-F238E27FC236}">
                  <a16:creationId xmlns:a16="http://schemas.microsoft.com/office/drawing/2014/main" id="{691806A2-B1FC-4623-AABF-13A9BE6B6B1D}"/>
                </a:ext>
              </a:extLst>
            </p:cNvPr>
            <p:cNvSpPr txBox="1"/>
            <p:nvPr/>
          </p:nvSpPr>
          <p:spPr>
            <a:xfrm>
              <a:off x="6934200" y="6412468"/>
              <a:ext cx="1371600" cy="369332"/>
            </a:xfrm>
            <a:prstGeom prst="rect">
              <a:avLst/>
            </a:prstGeom>
            <a:solidFill>
              <a:srgbClr val="4F81B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CA" dirty="0"/>
                <a:t>FIRST PUMP</a:t>
              </a:r>
            </a:p>
          </p:txBody>
        </p:sp>
        <p:cxnSp>
          <p:nvCxnSpPr>
            <p:cNvPr id="47" name="Straight Arrow Connector 46">
              <a:extLst>
                <a:ext uri="{FF2B5EF4-FFF2-40B4-BE49-F238E27FC236}">
                  <a16:creationId xmlns:a16="http://schemas.microsoft.com/office/drawing/2014/main" id="{B72166C9-6791-41CE-988C-543545A7DFC6}"/>
                </a:ext>
              </a:extLst>
            </p:cNvPr>
            <p:cNvCxnSpPr>
              <a:cxnSpLocks/>
            </p:cNvCxnSpPr>
            <p:nvPr/>
          </p:nvCxnSpPr>
          <p:spPr>
            <a:xfrm flipH="1" flipV="1">
              <a:off x="6477000" y="5908061"/>
              <a:ext cx="457200" cy="504407"/>
            </a:xfrm>
            <a:prstGeom prst="straightConnector1">
              <a:avLst/>
            </a:prstGeom>
            <a:noFill/>
          </p:spPr>
          <p:style>
            <a:lnRef idx="2">
              <a:schemeClr val="accent1">
                <a:shade val="50000"/>
              </a:schemeClr>
            </a:lnRef>
            <a:fillRef idx="1">
              <a:schemeClr val="accent1"/>
            </a:fillRef>
            <a:effectRef idx="0">
              <a:schemeClr val="accent1"/>
            </a:effectRef>
            <a:fontRef idx="minor">
              <a:schemeClr val="lt1"/>
            </a:fontRef>
          </p:style>
        </p:cxnSp>
        <p:sp>
          <p:nvSpPr>
            <p:cNvPr id="48" name="Content Placeholder 1">
              <a:extLst>
                <a:ext uri="{FF2B5EF4-FFF2-40B4-BE49-F238E27FC236}">
                  <a16:creationId xmlns:a16="http://schemas.microsoft.com/office/drawing/2014/main" id="{17E12D70-2E5D-4F4F-88A2-2480F36F533B}"/>
                </a:ext>
              </a:extLst>
            </p:cNvPr>
            <p:cNvSpPr txBox="1">
              <a:spLocks/>
            </p:cNvSpPr>
            <p:nvPr/>
          </p:nvSpPr>
          <p:spPr>
            <a:xfrm>
              <a:off x="106374" y="2721309"/>
              <a:ext cx="5117927" cy="1415382"/>
            </a:xfrm>
            <a:prstGeom prst="rect">
              <a:avLst/>
            </a:prstGeom>
            <a:solidFill>
              <a:schemeClr val="bg1"/>
            </a:solid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00050" lvl="2" indent="0" fontAlgn="base">
                <a:lnSpc>
                  <a:spcPct val="90000"/>
                </a:lnSpc>
                <a:spcAft>
                  <a:spcPct val="0"/>
                </a:spcAft>
                <a:buNone/>
                <a:defRPr/>
              </a:pPr>
              <a:r>
                <a:rPr lang="en-CA" dirty="0">
                  <a:solidFill>
                    <a:srgbClr val="FF0000"/>
                  </a:solidFill>
                </a:rPr>
                <a:t>Red</a:t>
              </a:r>
              <a:r>
                <a:rPr lang="en-CA" dirty="0"/>
                <a:t> indicates hoses that require annual visual inspection.</a:t>
              </a:r>
            </a:p>
          </p:txBody>
        </p:sp>
      </p:grpSp>
    </p:spTree>
    <p:extLst>
      <p:ext uri="{BB962C8B-B14F-4D97-AF65-F5344CB8AC3E}">
        <p14:creationId xmlns:p14="http://schemas.microsoft.com/office/powerpoint/2010/main" val="943695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557319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2"/>
          <p:cNvSpPr>
            <a:spLocks noGrp="1"/>
          </p:cNvSpPr>
          <p:nvPr>
            <p:ph type="title"/>
          </p:nvPr>
        </p:nvSpPr>
        <p:spPr>
          <a:xfrm>
            <a:off x="457200" y="960863"/>
            <a:ext cx="8229600" cy="1143000"/>
          </a:xfrm>
        </p:spPr>
        <p:txBody>
          <a:bodyPr>
            <a:normAutofit/>
          </a:bodyPr>
          <a:lstStyle/>
          <a:p>
            <a:pPr algn="l"/>
            <a:r>
              <a:rPr lang="en-CA" sz="3600" kern="0" dirty="0"/>
              <a:t>CAN/BNQ 2910-510/2015 Standard</a:t>
            </a:r>
            <a:endParaRPr lang="en-CA" sz="3600" dirty="0"/>
          </a:p>
        </p:txBody>
      </p:sp>
      <p:sp>
        <p:nvSpPr>
          <p:cNvPr id="7" name="Content Placeholder 1">
            <a:extLst>
              <a:ext uri="{FF2B5EF4-FFF2-40B4-BE49-F238E27FC236}">
                <a16:creationId xmlns:a16="http://schemas.microsoft.com/office/drawing/2014/main" id="{E39E0172-1A71-4D32-B29B-369DB15CFD0E}"/>
              </a:ext>
            </a:extLst>
          </p:cNvPr>
          <p:cNvSpPr txBox="1">
            <a:spLocks/>
          </p:cNvSpPr>
          <p:nvPr/>
        </p:nvSpPr>
        <p:spPr>
          <a:xfrm>
            <a:off x="609600" y="2103863"/>
            <a:ext cx="6400800" cy="3733800"/>
          </a:xfrm>
          <a:prstGeom prst="rect">
            <a:avLst/>
          </a:prstGeom>
          <a:solidFill>
            <a:schemeClr val="bg1"/>
          </a:solid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CA" sz="2800" dirty="0"/>
              <a:t>Comments gathered via the regulatory committee.</a:t>
            </a:r>
          </a:p>
          <a:p>
            <a:r>
              <a:rPr lang="en-CA" sz="2800" dirty="0"/>
              <a:t>Submitted on October 17, 2019.</a:t>
            </a:r>
          </a:p>
          <a:p>
            <a:pPr lvl="1"/>
            <a:r>
              <a:rPr lang="en-CA" sz="2400" dirty="0"/>
              <a:t>Language clarifications.</a:t>
            </a:r>
          </a:p>
          <a:p>
            <a:pPr lvl="1"/>
            <a:r>
              <a:rPr lang="en-CA" sz="2400" dirty="0"/>
              <a:t>General layout.</a:t>
            </a:r>
          </a:p>
          <a:p>
            <a:pPr lvl="1"/>
            <a:r>
              <a:rPr lang="en-CA" sz="2400" dirty="0"/>
              <a:t>Adding of additional information.</a:t>
            </a:r>
          </a:p>
          <a:p>
            <a:pPr lvl="1"/>
            <a:r>
              <a:rPr lang="en-CA" sz="2400" dirty="0"/>
              <a:t>Typo corrections.</a:t>
            </a:r>
          </a:p>
          <a:p>
            <a:pPr lvl="1"/>
            <a:r>
              <a:rPr lang="en-CA" sz="2400" dirty="0"/>
              <a:t>More defined ES identification.</a:t>
            </a:r>
          </a:p>
          <a:p>
            <a:pPr lvl="1"/>
            <a:endParaRPr lang="en-CA" sz="2400" dirty="0"/>
          </a:p>
        </p:txBody>
      </p:sp>
    </p:spTree>
    <p:extLst>
      <p:ext uri="{BB962C8B-B14F-4D97-AF65-F5344CB8AC3E}">
        <p14:creationId xmlns:p14="http://schemas.microsoft.com/office/powerpoint/2010/main" val="4048153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5691</TotalTime>
  <Words>606</Words>
  <Application>Microsoft Office PowerPoint</Application>
  <PresentationFormat>On-screen Show (4:3)</PresentationFormat>
  <Paragraphs>115</Paragraphs>
  <Slides>16</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Regulatory Committee</vt:lpstr>
      <vt:lpstr>Transfer/MPU Hose Testing</vt:lpstr>
      <vt:lpstr>Transfer/MPU Hose Testing</vt:lpstr>
      <vt:lpstr>Transfer Hose Testing</vt:lpstr>
      <vt:lpstr>MPU Hose Testing</vt:lpstr>
      <vt:lpstr>MPU Hose Testing</vt:lpstr>
      <vt:lpstr>MPU Hose Testing</vt:lpstr>
      <vt:lpstr>CAN/BNQ 2910-510/2015 Standard</vt:lpstr>
      <vt:lpstr>CAN/BNQ 2910-510/2015 Standard</vt:lpstr>
      <vt:lpstr>CAN/BNQ 2910-510/2015 Standard</vt:lpstr>
      <vt:lpstr>Amendment 03</vt:lpstr>
      <vt:lpstr>Amendment 04</vt:lpstr>
      <vt:lpstr>Standards Update</vt:lpstr>
      <vt:lpstr>Standards Update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Galt</dc:creator>
  <cp:lastModifiedBy>Al Loan</cp:lastModifiedBy>
  <cp:revision>232</cp:revision>
  <dcterms:created xsi:type="dcterms:W3CDTF">2013-10-09T11:47:44Z</dcterms:created>
  <dcterms:modified xsi:type="dcterms:W3CDTF">2019-11-08T11:45:07Z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7742a09-bfb0-4510-9e26-b9837db26482_Enabled">
    <vt:lpwstr>True</vt:lpwstr>
  </property>
  <property fmtid="{D5CDD505-2E9C-101B-9397-08002B2CF9AE}" pid="3" name="MSIP_Label_77742a09-bfb0-4510-9e26-b9837db26482_SiteId">
    <vt:lpwstr>a21a716e-fb9a-45c0-b997-e26360b0a3a1</vt:lpwstr>
  </property>
  <property fmtid="{D5CDD505-2E9C-101B-9397-08002B2CF9AE}" pid="4" name="MSIP_Label_77742a09-bfb0-4510-9e26-b9837db26482_Owner">
    <vt:lpwstr>al.loan@orica.com</vt:lpwstr>
  </property>
  <property fmtid="{D5CDD505-2E9C-101B-9397-08002B2CF9AE}" pid="5" name="MSIP_Label_77742a09-bfb0-4510-9e26-b9837db26482_SetDate">
    <vt:lpwstr>2019-05-29T13:24:20.9520963Z</vt:lpwstr>
  </property>
  <property fmtid="{D5CDD505-2E9C-101B-9397-08002B2CF9AE}" pid="6" name="MSIP_Label_77742a09-bfb0-4510-9e26-b9837db26482_Name">
    <vt:lpwstr>General</vt:lpwstr>
  </property>
  <property fmtid="{D5CDD505-2E9C-101B-9397-08002B2CF9AE}" pid="7" name="MSIP_Label_77742a09-bfb0-4510-9e26-b9837db26482_Application">
    <vt:lpwstr>Microsoft Azure Information Protection</vt:lpwstr>
  </property>
  <property fmtid="{D5CDD505-2E9C-101B-9397-08002B2CF9AE}" pid="8" name="MSIP_Label_77742a09-bfb0-4510-9e26-b9837db26482_Extended_MSFT_Method">
    <vt:lpwstr>Manual</vt:lpwstr>
  </property>
  <property fmtid="{D5CDD505-2E9C-101B-9397-08002B2CF9AE}" pid="9" name="Sensitivity">
    <vt:lpwstr>General</vt:lpwstr>
  </property>
  <property fmtid="{D5CDD505-2E9C-101B-9397-08002B2CF9AE}" pid="10" name="_AdHocReviewCycleID">
    <vt:i4>111335420</vt:i4>
  </property>
  <property fmtid="{D5CDD505-2E9C-101B-9397-08002B2CF9AE}" pid="11" name="_NewReviewCycle">
    <vt:lpwstr/>
  </property>
  <property fmtid="{D5CDD505-2E9C-101B-9397-08002B2CF9AE}" pid="12" name="_EmailSubject">
    <vt:lpwstr>CEAEC Regulatory Presentation</vt:lpwstr>
  </property>
  <property fmtid="{D5CDD505-2E9C-101B-9397-08002B2CF9AE}" pid="13" name="_AuthorEmail">
    <vt:lpwstr>alicia.melton@orica.com</vt:lpwstr>
  </property>
  <property fmtid="{D5CDD505-2E9C-101B-9397-08002B2CF9AE}" pid="14" name="_AuthorEmailDisplayName">
    <vt:lpwstr>Alicia Melton</vt:lpwstr>
  </property>
</Properties>
</file>