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3" r:id="rId3"/>
    <p:sldId id="280" r:id="rId4"/>
    <p:sldId id="304" r:id="rId5"/>
    <p:sldId id="281" r:id="rId6"/>
    <p:sldId id="305" r:id="rId7"/>
    <p:sldId id="294" r:id="rId8"/>
    <p:sldId id="306" r:id="rId9"/>
    <p:sldId id="300" r:id="rId10"/>
    <p:sldId id="301" r:id="rId11"/>
    <p:sldId id="302" r:id="rId12"/>
    <p:sldId id="303" r:id="rId13"/>
    <p:sldId id="277" r:id="rId1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268" autoAdjust="0"/>
    <p:restoredTop sz="90920" autoAdjust="0"/>
  </p:normalViewPr>
  <p:slideViewPr>
    <p:cSldViewPr>
      <p:cViewPr varScale="1">
        <p:scale>
          <a:sx n="78" d="100"/>
          <a:sy n="78" d="100"/>
        </p:scale>
        <p:origin x="101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E10E3600-36F6-4106-90F3-16482C6FC7EF}" type="datetimeFigureOut">
              <a:rPr lang="en-CA" smtClean="0"/>
              <a:t>15/11/2018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33C60DF-1621-4AC1-BA96-46E7A9C3BD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9633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0305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4645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2928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3717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744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Original recommendations ~100.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5054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Original recommendations ~100.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0111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2891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6006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441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982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6626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2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0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5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3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2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3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0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3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E38B-0472-45D9-B221-A37B7209C5F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5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5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3000" cy="144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74999" y="3200400"/>
            <a:ext cx="652544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000" dirty="0"/>
              <a:t>CEAEC MEETING</a:t>
            </a:r>
          </a:p>
          <a:p>
            <a:r>
              <a:rPr lang="en-CA" dirty="0"/>
              <a:t>				Ottawa, November 15, 2018</a:t>
            </a:r>
          </a:p>
        </p:txBody>
      </p:sp>
    </p:spTree>
    <p:extLst>
      <p:ext uri="{BB962C8B-B14F-4D97-AF65-F5344CB8AC3E}">
        <p14:creationId xmlns:p14="http://schemas.microsoft.com/office/powerpoint/2010/main" val="3904193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8382000" cy="3962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10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Transportation of Dangerous Goods Client Identification Database, (TDG-CID)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400" dirty="0"/>
              <a:t>Imports, handles or transports DG.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400" dirty="0"/>
              <a:t>Part 1 exceptions, (personnel use, agricultural etc..)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400" dirty="0"/>
              <a:t>Stakeholder meetings held early 2018.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400" dirty="0"/>
              <a:t>Possible reporting; Company name/location, DG shipped, quantities/volumes and shipment frequency.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400" dirty="0"/>
              <a:t>Standard to be drafted / with amendment to the TDG act / regs.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AU" sz="2400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Standards / Guidelines / Other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1457010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8382000" cy="3962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10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TDGR training, (new standard being drafted)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28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dirty="0"/>
              <a:t>TDG fee structure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Standards / Guidelines / Other</a:t>
            </a:r>
            <a:endParaRPr lang="en-CA" sz="4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CDA70E-EE5E-450F-8149-5C23BE333A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3750138"/>
            <a:ext cx="4581652" cy="272686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65849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6324600" cy="3962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10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Part 5 , Division 3, Section 136, Underground Activities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Standards / Guidelines / Other</a:t>
            </a:r>
            <a:endParaRPr lang="en-CA" sz="4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3428626-F431-4B74-97C4-916026191A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0" y="3320959"/>
            <a:ext cx="4785360" cy="346084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4105753-EB38-4B39-B345-0364CE390765}"/>
              </a:ext>
            </a:extLst>
          </p:cNvPr>
          <p:cNvSpPr txBox="1">
            <a:spLocks/>
          </p:cNvSpPr>
          <p:nvPr/>
        </p:nvSpPr>
        <p:spPr>
          <a:xfrm>
            <a:off x="304800" y="2971800"/>
            <a:ext cx="3733800" cy="3962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10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Language does not reflect current practices.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Gear pumps; electrically / hydraulically powered.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 Bulk underground storage.</a:t>
            </a:r>
          </a:p>
        </p:txBody>
      </p:sp>
    </p:spTree>
    <p:extLst>
      <p:ext uri="{BB962C8B-B14F-4D97-AF65-F5344CB8AC3E}">
        <p14:creationId xmlns:p14="http://schemas.microsoft.com/office/powerpoint/2010/main" val="1583319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1447800" y="2110596"/>
            <a:ext cx="62484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fontAlgn="base">
              <a:lnSpc>
                <a:spcPct val="110000"/>
              </a:lnSpc>
              <a:spcAft>
                <a:spcPct val="0"/>
              </a:spcAft>
              <a:buNone/>
              <a:defRPr/>
            </a:pPr>
            <a:endParaRPr lang="en-CA" sz="4400" kern="0" dirty="0"/>
          </a:p>
          <a:p>
            <a:pPr marL="0" lvl="0" indent="0" algn="ctr" fontAlgn="base">
              <a:lnSpc>
                <a:spcPct val="110000"/>
              </a:lnSpc>
              <a:spcAft>
                <a:spcPct val="0"/>
              </a:spcAft>
              <a:buNone/>
              <a:defRPr/>
            </a:pPr>
            <a:r>
              <a:rPr lang="en-CA" sz="4400" kern="0" dirty="0"/>
              <a:t>Questions?</a:t>
            </a:r>
          </a:p>
          <a:p>
            <a:pPr marL="800100" lvl="1" indent="-342900">
              <a:lnSpc>
                <a:spcPct val="90000"/>
              </a:lnSpc>
              <a:defRPr/>
            </a:pPr>
            <a:endParaRPr lang="en-CA" sz="3200" kern="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83197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8229600" cy="36877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3000" kern="0" dirty="0"/>
              <a:t>Bulk Guideline Review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3000" kern="0" dirty="0"/>
              <a:t>MPU Guideline Review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3000" kern="0" dirty="0"/>
              <a:t>Amendment 02 ER-2013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3000" kern="0" dirty="0"/>
              <a:t>Amendment 03 ER-2013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3000" kern="0" dirty="0"/>
              <a:t>Other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/>
              <a:t>Standards 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/>
              <a:t>Guidelines 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/>
              <a:t>Part 136, (underground activities)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dirty="0"/>
              <a:t>Regulatory Committee</a:t>
            </a:r>
          </a:p>
        </p:txBody>
      </p:sp>
    </p:spTree>
    <p:extLst>
      <p:ext uri="{BB962C8B-B14F-4D97-AF65-F5344CB8AC3E}">
        <p14:creationId xmlns:p14="http://schemas.microsoft.com/office/powerpoint/2010/main" val="38101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4495800" cy="4343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/>
              <a:t>ERD request for comment / suggestions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000" kern="0" dirty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Initial review of rev 6, late fall 2017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Review draft rev 7,  ~mid 2018.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Positive acceptance of suggestions.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G05-01, (July 2018)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  <a:p>
            <a:pPr marL="457200" lvl="1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4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kern="0" dirty="0"/>
          </a:p>
          <a:p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Bulk Guideline Review</a:t>
            </a:r>
            <a:endParaRPr lang="en-CA" sz="4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ABA807-862F-4F89-BBAB-66B333CBF0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3320" y="1898211"/>
            <a:ext cx="4038600" cy="481417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03308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4495800" cy="4343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/>
              <a:t>ERD request for comment / suggestions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000" kern="0" dirty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Initial review of rev 6, late fall 2017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Review draft rev 7,  ~mid 2018.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Positive acceptance of suggestions.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G05-01, (July 2018)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  <a:p>
            <a:pPr marL="457200" lvl="1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4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kern="0" dirty="0"/>
          </a:p>
          <a:p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Bulk Guideline Review</a:t>
            </a:r>
            <a:endParaRPr lang="en-CA" sz="4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ABA807-862F-4F89-BBAB-66B333CBF0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3320" y="1898211"/>
            <a:ext cx="4038600" cy="481417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ECC95842-8CA9-4DD8-B264-339EA88FD574}"/>
              </a:ext>
            </a:extLst>
          </p:cNvPr>
          <p:cNvSpPr txBox="1">
            <a:spLocks/>
          </p:cNvSpPr>
          <p:nvPr/>
        </p:nvSpPr>
        <p:spPr>
          <a:xfrm>
            <a:off x="-29029" y="1785620"/>
            <a:ext cx="9173029" cy="5029200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/>
              <a:t>Highlights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000" kern="0" dirty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Document functionality, searchable index and hyperlinks.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Better alignment with provincial OHAS, NFPA and federal standards.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Removal of the ANP “one” container rule for Satellite sites, (now 100,000 kg).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Removal of the separation distance for Satellite (800 km) and client sites (450 km).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Consideration of location, (mine sites) for the ANE /ANP security and locking requirements.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Clarification of man-limits, (visitors / blasters).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  <a:p>
            <a:pPr marL="457200" lvl="1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4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kern="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051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4800600" cy="4267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10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Gazette 1 publication, December 02, 2017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30 day public comment period. 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CEAEC comments, December 20, 2017.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b="1" dirty="0"/>
              <a:t>Gazette 2 publication November 14, 2018.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Amendment 02</a:t>
            </a:r>
            <a:endParaRPr lang="en-CA" sz="4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397B22-4DED-4DC1-884A-DA668C1ADF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1821274"/>
            <a:ext cx="3714750" cy="492242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6718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7A1F438-1C3F-4056-8383-49E8F577AC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1859374"/>
            <a:ext cx="3714750" cy="492242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4800600" cy="4267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10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Gazette 1 publication, December 02, 2017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30 day public comment period. 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CEAEC comments, December 20, 2017.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b="1" dirty="0"/>
              <a:t>Gazette 2 publication November 14, 2018.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AU" sz="2800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Amendment 02</a:t>
            </a:r>
            <a:endParaRPr lang="en-CA" sz="4000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A0D5D706-3B9B-438E-A036-8A7784DDCFE4}"/>
              </a:ext>
            </a:extLst>
          </p:cNvPr>
          <p:cNvSpPr txBox="1">
            <a:spLocks/>
          </p:cNvSpPr>
          <p:nvPr/>
        </p:nvSpPr>
        <p:spPr>
          <a:xfrm>
            <a:off x="-43777" y="1859374"/>
            <a:ext cx="9173029" cy="5029200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/>
              <a:t>Highlights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000" kern="0" dirty="0"/>
          </a:p>
          <a:p>
            <a:pPr lvl="0"/>
            <a:r>
              <a:rPr lang="en-CA" sz="3000" dirty="0"/>
              <a:t>Adding of the use of QRA for NEQ determination at ports / wharfs.</a:t>
            </a:r>
          </a:p>
          <a:p>
            <a:pPr lvl="0"/>
            <a:r>
              <a:rPr lang="en-CA" sz="3000" dirty="0"/>
              <a:t>The ability to now have visitors / workers unattended, providing specific conditions are met.</a:t>
            </a:r>
          </a:p>
          <a:p>
            <a:pPr lvl="0"/>
            <a:r>
              <a:rPr lang="en-CA" sz="3000" dirty="0"/>
              <a:t>Removal of requirement to mark magazine I.D. codes on 5H4 Small Means of Containment.</a:t>
            </a:r>
          </a:p>
          <a:p>
            <a:pPr lvl="0"/>
            <a:r>
              <a:rPr lang="en-CA" sz="3000" dirty="0"/>
              <a:t>Removal of the request for ERD approvals when towing an explosives laden vehicle when located at a mine or quarry.</a:t>
            </a:r>
          </a:p>
          <a:p>
            <a:pPr lvl="0"/>
            <a:r>
              <a:rPr lang="en-CA" sz="3000" dirty="0"/>
              <a:t>Clarification on the allowance of repairs to a vehicle carrying explosives whilst in-transit.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  <a:p>
            <a:pPr marL="457200" lvl="1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4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kern="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6610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8229600" cy="4343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10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Primarily carryover items from amendment 02.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Extensive correspondence + quarterly meetings. 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Final document June 01, 2018.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Outstanding items to be carried over into amendment 04. 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Template for amendment proposals.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Amendment 03</a:t>
            </a:r>
            <a:endParaRPr lang="en-CA" sz="4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85D0C64-1801-456A-ABE2-0AC7678E120C}"/>
              </a:ext>
            </a:extLst>
          </p:cNvPr>
          <p:cNvSpPr/>
          <p:nvPr/>
        </p:nvSpPr>
        <p:spPr>
          <a:xfrm>
            <a:off x="304800" y="1143000"/>
            <a:ext cx="8382000" cy="449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5674276-05A4-4215-835A-8F59AB69B3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7797" y="0"/>
            <a:ext cx="5316203" cy="68580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9795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8229600" cy="4343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10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Primarily carryover items from amendment 02.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Extensive correspondence + quarterly meetings. 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Final document June 01, 2018.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Outstanding items to be carried over into amendment 04. 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Template for amendment proposals.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Amendment 03</a:t>
            </a:r>
            <a:endParaRPr lang="en-CA" sz="4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9FA977-0ABA-4120-9364-199B60575C57}"/>
              </a:ext>
            </a:extLst>
          </p:cNvPr>
          <p:cNvSpPr/>
          <p:nvPr/>
        </p:nvSpPr>
        <p:spPr>
          <a:xfrm>
            <a:off x="304800" y="1143000"/>
            <a:ext cx="8382000" cy="449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56FB53-9906-4338-A81A-CB6B1A9B79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7797" y="0"/>
            <a:ext cx="5316203" cy="68580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13146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8382000" cy="3962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10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CGSB-43.151, Explosives Packaging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400" dirty="0"/>
              <a:t>Public review ended July 31.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400" dirty="0"/>
              <a:t>Received 39 comments from 7 organizations.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400" dirty="0"/>
              <a:t>CGSB committee review of comments.</a:t>
            </a:r>
          </a:p>
          <a:p>
            <a:pPr marL="457200" lvl="1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24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CGSB-43.150, Small Containers, </a:t>
            </a:r>
            <a:r>
              <a:rPr lang="en-AU" sz="2000" dirty="0"/>
              <a:t>(replacement for TP14850)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Standards / Guidelines / Other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453438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10958</TotalTime>
  <Words>594</Words>
  <Application>Microsoft Office PowerPoint</Application>
  <PresentationFormat>On-screen Show (4:3)</PresentationFormat>
  <Paragraphs>122</Paragraphs>
  <Slides>13</Slides>
  <Notes>12</Notes>
  <HiddenSlides>3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Regulatory Committee</vt:lpstr>
      <vt:lpstr>Bulk Guideline Review</vt:lpstr>
      <vt:lpstr>Bulk Guideline Review</vt:lpstr>
      <vt:lpstr>Amendment 02</vt:lpstr>
      <vt:lpstr>Amendment 02</vt:lpstr>
      <vt:lpstr>Amendment 03</vt:lpstr>
      <vt:lpstr>Amendment 03</vt:lpstr>
      <vt:lpstr>Standards / Guidelines / Other</vt:lpstr>
      <vt:lpstr>Standards / Guidelines / Other</vt:lpstr>
      <vt:lpstr>Standards / Guidelines / Other</vt:lpstr>
      <vt:lpstr>Standards / Guidelines / Other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Galt</dc:creator>
  <cp:lastModifiedBy>Al Loan</cp:lastModifiedBy>
  <cp:revision>185</cp:revision>
  <cp:lastPrinted>2018-11-13T17:40:24Z</cp:lastPrinted>
  <dcterms:created xsi:type="dcterms:W3CDTF">2013-10-09T11:47:44Z</dcterms:created>
  <dcterms:modified xsi:type="dcterms:W3CDTF">2018-11-15T11:31:48Z</dcterms:modified>
</cp:coreProperties>
</file>