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4" r:id="rId3"/>
    <p:sldId id="277" r:id="rId4"/>
    <p:sldId id="278" r:id="rId5"/>
    <p:sldId id="279" r:id="rId6"/>
    <p:sldId id="265" r:id="rId7"/>
    <p:sldId id="266" r:id="rId8"/>
    <p:sldId id="267" r:id="rId9"/>
    <p:sldId id="268" r:id="rId10"/>
    <p:sldId id="269" r:id="rId11"/>
    <p:sldId id="271" r:id="rId12"/>
    <p:sldId id="273" r:id="rId13"/>
    <p:sldId id="270" r:id="rId14"/>
    <p:sldId id="272" r:id="rId15"/>
    <p:sldId id="280" r:id="rId16"/>
    <p:sldId id="274" r:id="rId17"/>
    <p:sldId id="275" r:id="rId18"/>
    <p:sldId id="276"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ather French" initials="HF" lastIdx="3" clrIdx="0"/>
  <p:cmAuthor id="1" name="John" initials="J" lastIdx="10" clrIdx="1">
    <p:extLst>
      <p:ext uri="{19B8F6BF-5375-455C-9EA6-DF929625EA0E}">
        <p15:presenceInfo xmlns:p15="http://schemas.microsoft.com/office/powerpoint/2012/main" userId="John" providerId="None"/>
      </p:ext>
    </p:extLst>
  </p:cmAuthor>
  <p:cmAuthor id="2" name="bevans" initials="b" lastIdx="6" clrIdx="2">
    <p:extLst>
      <p:ext uri="{19B8F6BF-5375-455C-9EA6-DF929625EA0E}">
        <p15:presenceInfo xmlns:p15="http://schemas.microsoft.com/office/powerpoint/2012/main" userId="bevan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A442"/>
    <a:srgbClr val="728547"/>
    <a:srgbClr val="859B53"/>
    <a:srgbClr val="546234"/>
    <a:srgbClr val="DDE4CE"/>
    <a:srgbClr val="62733D"/>
    <a:srgbClr val="FEE002"/>
    <a:srgbClr val="FEF202"/>
    <a:srgbClr val="2FD402"/>
    <a:srgbClr val="01D5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0704" autoAdjust="0"/>
  </p:normalViewPr>
  <p:slideViewPr>
    <p:cSldViewPr snapToGrid="0">
      <p:cViewPr varScale="1">
        <p:scale>
          <a:sx n="126" d="100"/>
          <a:sy n="126" d="100"/>
        </p:scale>
        <p:origin x="306" y="132"/>
      </p:cViewPr>
      <p:guideLst>
        <p:guide orient="horz" pos="2160"/>
        <p:guide pos="2880"/>
      </p:guideLst>
    </p:cSldViewPr>
  </p:slideViewPr>
  <p:notesTextViewPr>
    <p:cViewPr>
      <p:scale>
        <a:sx n="1" d="1"/>
        <a:sy n="1" d="1"/>
      </p:scale>
      <p:origin x="0" y="0"/>
    </p:cViewPr>
  </p:notesTextViewPr>
  <p:sorterViewPr>
    <p:cViewPr>
      <p:scale>
        <a:sx n="130" d="100"/>
        <a:sy n="130" d="100"/>
      </p:scale>
      <p:origin x="0" y="21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1" tIns="46586" rIns="93171" bIns="46586"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1" tIns="46586" rIns="93171" bIns="46586" rtlCol="0"/>
          <a:lstStyle>
            <a:lvl1pPr algn="r">
              <a:defRPr sz="1200"/>
            </a:lvl1pPr>
          </a:lstStyle>
          <a:p>
            <a:fld id="{7417D6E4-6145-4B31-AF32-4979D68F3546}" type="datetimeFigureOut">
              <a:rPr lang="en-US" smtClean="0"/>
              <a:pPr/>
              <a:t>11/12/2018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1" tIns="46586" rIns="93171"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1" tIns="46586" rIns="93171"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1" tIns="46586" rIns="93171" bIns="46586" rtlCol="0" anchor="b"/>
          <a:lstStyle>
            <a:lvl1pPr algn="r">
              <a:defRPr sz="1200"/>
            </a:lvl1pPr>
          </a:lstStyle>
          <a:p>
            <a:fld id="{BF221041-D29F-4EB7-8DEC-AF2119863C6F}" type="slidenum">
              <a:rPr lang="en-US" smtClean="0"/>
              <a:pPr/>
              <a:t>‹#›</a:t>
            </a:fld>
            <a:endParaRPr lang="en-US" dirty="0"/>
          </a:p>
        </p:txBody>
      </p:sp>
    </p:spTree>
    <p:extLst>
      <p:ext uri="{BB962C8B-B14F-4D97-AF65-F5344CB8AC3E}">
        <p14:creationId xmlns:p14="http://schemas.microsoft.com/office/powerpoint/2010/main" val="2423163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33400" y="1190624"/>
            <a:ext cx="828675" cy="5667375"/>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533400" y="790575"/>
            <a:ext cx="828675" cy="323850"/>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533400" y="390525"/>
            <a:ext cx="828675" cy="323850"/>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533400" y="0"/>
            <a:ext cx="828675" cy="323850"/>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t="4498" b="35837"/>
          <a:stretch/>
        </p:blipFill>
        <p:spPr>
          <a:xfrm>
            <a:off x="0" y="2867025"/>
            <a:ext cx="9144000" cy="3209925"/>
          </a:xfrm>
          <a:prstGeom prst="rect">
            <a:avLst/>
          </a:prstGeom>
        </p:spPr>
      </p:pic>
      <p:sp>
        <p:nvSpPr>
          <p:cNvPr id="2" name="Title 1"/>
          <p:cNvSpPr>
            <a:spLocks noGrp="1"/>
          </p:cNvSpPr>
          <p:nvPr>
            <p:ph type="ctrTitle"/>
          </p:nvPr>
        </p:nvSpPr>
        <p:spPr>
          <a:xfrm>
            <a:off x="685800" y="3426662"/>
            <a:ext cx="7772400" cy="1470025"/>
          </a:xfrm>
        </p:spPr>
        <p:txBody>
          <a:bodyPr vert="horz" lIns="91440" tIns="45720" rIns="91440" bIns="45720" rtlCol="0" anchor="b" anchorCtr="0">
            <a:normAutofit/>
          </a:bodyPr>
          <a:lstStyle>
            <a:lvl1pPr>
              <a:defRPr lang="en-US"/>
            </a:lvl1pPr>
          </a:lstStyle>
          <a:p>
            <a:pPr lvl="0"/>
            <a:r>
              <a:rPr lang="en-US"/>
              <a:t>Click to edit Master title style</a:t>
            </a:r>
          </a:p>
        </p:txBody>
      </p:sp>
      <p:sp>
        <p:nvSpPr>
          <p:cNvPr id="3" name="Subtitle 2"/>
          <p:cNvSpPr>
            <a:spLocks noGrp="1"/>
          </p:cNvSpPr>
          <p:nvPr>
            <p:ph type="subTitle" idx="1"/>
          </p:nvPr>
        </p:nvSpPr>
        <p:spPr>
          <a:xfrm>
            <a:off x="685800" y="4933740"/>
            <a:ext cx="6400800" cy="705059"/>
          </a:xfrm>
        </p:spPr>
        <p:txBody>
          <a:bodyPr vert="horz" lIns="91440" tIns="45720" rIns="91440" bIns="45720" rtlCol="0">
            <a:normAutofit/>
          </a:bodyPr>
          <a:lstStyle>
            <a:lvl1pPr marL="173038" indent="-173038">
              <a:buNone/>
              <a:defRPr lang="en-US" sz="1800">
                <a:solidFill>
                  <a:schemeClr val="bg1">
                    <a:lumMod val="75000"/>
                  </a:schemeClr>
                </a:solidFill>
              </a:defRPr>
            </a:lvl1pPr>
          </a:lstStyle>
          <a:p>
            <a:pPr marL="0" lvl="0" indent="0"/>
            <a:r>
              <a:rPr lang="en-US" dirty="0"/>
              <a:t>Click to edit Master subtitle style</a:t>
            </a:r>
          </a:p>
        </p:txBody>
      </p:sp>
      <p:pic>
        <p:nvPicPr>
          <p:cNvPr id="11" name="Picture 2"/>
          <p:cNvPicPr>
            <a:picLocks noChangeAspect="1" noChangeArrowheads="1"/>
          </p:cNvPicPr>
          <p:nvPr userDrawn="1"/>
        </p:nvPicPr>
        <p:blipFill>
          <a:blip r:embed="rId3">
            <a:extLst>
              <a:ext uri="{28A0092B-C50C-407E-A947-70E740481C1C}">
                <a14:useLocalDpi xmlns:a14="http://schemas.microsoft.com/office/drawing/2010/main"/>
              </a:ext>
            </a:extLst>
          </a:blip>
          <a:srcRect/>
          <a:stretch>
            <a:fillRect/>
          </a:stretch>
        </p:blipFill>
        <p:spPr bwMode="auto">
          <a:xfrm>
            <a:off x="2904512" y="2018340"/>
            <a:ext cx="5760720" cy="702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977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45383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b="22861"/>
          <a:stretch/>
        </p:blipFill>
        <p:spPr>
          <a:xfrm>
            <a:off x="1847850" y="2634937"/>
            <a:ext cx="7296150" cy="3765864"/>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452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447800"/>
            <a:ext cx="4038600" cy="46783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47800"/>
            <a:ext cx="4038600" cy="46783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800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4493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769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8" cstate="print">
            <a:extLst>
              <a:ext uri="{28A0092B-C50C-407E-A947-70E740481C1C}">
                <a14:useLocalDpi xmlns:a14="http://schemas.microsoft.com/office/drawing/2010/main" val="0"/>
              </a:ext>
            </a:extLst>
          </a:blip>
          <a:srcRect t="13350" b="71070"/>
          <a:stretch/>
        </p:blipFill>
        <p:spPr>
          <a:xfrm>
            <a:off x="0" y="448117"/>
            <a:ext cx="9144000" cy="838201"/>
          </a:xfrm>
          <a:prstGeom prst="rect">
            <a:avLst/>
          </a:prstGeom>
        </p:spPr>
      </p:pic>
      <p:sp>
        <p:nvSpPr>
          <p:cNvPr id="2" name="Title Placeholder 1"/>
          <p:cNvSpPr>
            <a:spLocks noGrp="1"/>
          </p:cNvSpPr>
          <p:nvPr>
            <p:ph type="title"/>
          </p:nvPr>
        </p:nvSpPr>
        <p:spPr>
          <a:xfrm>
            <a:off x="457200" y="448118"/>
            <a:ext cx="8229600" cy="82867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443815"/>
            <a:ext cx="8229600" cy="473551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6400800"/>
            <a:ext cx="9144000" cy="457200"/>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tx1">
                    <a:lumMod val="65000"/>
                    <a:lumOff val="35000"/>
                  </a:schemeClr>
                </a:solidFill>
                <a:effectLst/>
                <a:uLnTx/>
                <a:uFillTx/>
                <a:latin typeface="Arial" pitchFamily="34" charset="0"/>
                <a:ea typeface="+mn-ea"/>
                <a:cs typeface="Arial" pitchFamily="34" charset="0"/>
              </a:rPr>
              <a:t>A-P-T Research, Inc. | 4950 Research Drive, Huntsville, AL 35805 | 256.327.3373 | www.apt-research.com</a:t>
            </a: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sz="800" b="0" i="0" u="none" strike="noStrike" kern="1200" cap="none" spc="0" normalizeH="0" baseline="0" noProof="0" dirty="0">
                <a:ln>
                  <a:noFill/>
                </a:ln>
                <a:solidFill>
                  <a:schemeClr val="tx1">
                    <a:lumMod val="65000"/>
                    <a:lumOff val="35000"/>
                  </a:schemeClr>
                </a:solidFill>
                <a:effectLst/>
                <a:uLnTx/>
                <a:uFillTx/>
                <a:latin typeface="Arial" pitchFamily="34" charset="0"/>
                <a:ea typeface="+mn-ea"/>
                <a:cs typeface="Arial" pitchFamily="34" charset="0"/>
              </a:rPr>
              <a:t>ISO 9001:2015 Certified</a:t>
            </a:r>
          </a:p>
        </p:txBody>
      </p:sp>
      <p:grpSp>
        <p:nvGrpSpPr>
          <p:cNvPr id="14" name="Group 13"/>
          <p:cNvGrpSpPr/>
          <p:nvPr/>
        </p:nvGrpSpPr>
        <p:grpSpPr>
          <a:xfrm>
            <a:off x="8863297" y="504401"/>
            <a:ext cx="214521" cy="725633"/>
            <a:chOff x="8849219" y="408461"/>
            <a:chExt cx="228600" cy="773256"/>
          </a:xfrm>
        </p:grpSpPr>
        <p:sp>
          <p:nvSpPr>
            <p:cNvPr id="10" name="Rectangle 9"/>
            <p:cNvSpPr/>
            <p:nvPr userDrawn="1"/>
          </p:nvSpPr>
          <p:spPr>
            <a:xfrm>
              <a:off x="8849219" y="408461"/>
              <a:ext cx="228600" cy="228600"/>
            </a:xfrm>
            <a:prstGeom prst="rect">
              <a:avLst/>
            </a:prstGeom>
            <a:noFill/>
            <a:ln w="127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8849219" y="680789"/>
              <a:ext cx="228600" cy="228600"/>
            </a:xfrm>
            <a:prstGeom prst="rect">
              <a:avLst/>
            </a:prstGeom>
            <a:noFill/>
            <a:ln w="127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8849219" y="953117"/>
              <a:ext cx="228600" cy="228600"/>
            </a:xfrm>
            <a:prstGeom prst="rect">
              <a:avLst/>
            </a:prstGeom>
            <a:noFill/>
            <a:ln w="127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TextBox 15"/>
          <p:cNvSpPr txBox="1"/>
          <p:nvPr/>
        </p:nvSpPr>
        <p:spPr>
          <a:xfrm>
            <a:off x="8090506" y="6642556"/>
            <a:ext cx="1053494" cy="215444"/>
          </a:xfrm>
          <a:prstGeom prst="rect">
            <a:avLst/>
          </a:prstGeom>
          <a:noFill/>
        </p:spPr>
        <p:txBody>
          <a:bodyPr wrap="none" rtlCol="0">
            <a:spAutoFit/>
          </a:bodyPr>
          <a:lstStyle/>
          <a:p>
            <a:pPr algn="r"/>
            <a:r>
              <a:rPr lang="en-US" sz="800" dirty="0">
                <a:solidFill>
                  <a:schemeClr val="tx1">
                    <a:lumMod val="65000"/>
                    <a:lumOff val="35000"/>
                  </a:schemeClr>
                </a:solidFill>
                <a:latin typeface="Arial" pitchFamily="34" charset="0"/>
                <a:cs typeface="Arial" pitchFamily="34" charset="0"/>
              </a:rPr>
              <a:t>CM-18-00800 | </a:t>
            </a:r>
            <a:fld id="{BBDC40C9-87C8-4BF5-AD55-53443C19247B}" type="slidenum">
              <a:rPr lang="en-US" sz="800" smtClean="0">
                <a:solidFill>
                  <a:schemeClr val="tx1">
                    <a:lumMod val="65000"/>
                    <a:lumOff val="35000"/>
                  </a:schemeClr>
                </a:solidFill>
                <a:latin typeface="Arial" pitchFamily="34" charset="0"/>
                <a:cs typeface="Arial" pitchFamily="34" charset="0"/>
              </a:rPr>
              <a:pPr algn="r"/>
              <a:t>‹#›</a:t>
            </a:fld>
            <a:endParaRPr lang="en-US" sz="800" dirty="0">
              <a:solidFill>
                <a:schemeClr val="tx1">
                  <a:lumMod val="65000"/>
                  <a:lumOff val="35000"/>
                </a:schemeClr>
              </a:solidFill>
              <a:latin typeface="Arial" pitchFamily="34" charset="0"/>
              <a:cs typeface="Arial" pitchFamily="34" charset="0"/>
            </a:endParaRPr>
          </a:p>
        </p:txBody>
      </p:sp>
      <p:grpSp>
        <p:nvGrpSpPr>
          <p:cNvPr id="5" name="Group 4"/>
          <p:cNvGrpSpPr/>
          <p:nvPr userDrawn="1"/>
        </p:nvGrpSpPr>
        <p:grpSpPr>
          <a:xfrm>
            <a:off x="0" y="53164"/>
            <a:ext cx="802758" cy="329607"/>
            <a:chOff x="0" y="53165"/>
            <a:chExt cx="802758" cy="228600"/>
          </a:xfrm>
        </p:grpSpPr>
        <p:sp>
          <p:nvSpPr>
            <p:cNvPr id="12" name="Rectangle 11"/>
            <p:cNvSpPr/>
            <p:nvPr/>
          </p:nvSpPr>
          <p:spPr>
            <a:xfrm>
              <a:off x="0" y="53165"/>
              <a:ext cx="228600" cy="228600"/>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20000"/>
                </a:lnSpc>
                <a:spcBef>
                  <a:spcPts val="0"/>
                </a:spcBef>
                <a:spcAft>
                  <a:spcPts val="0"/>
                </a:spcAft>
                <a:buClrTx/>
                <a:buSzTx/>
                <a:buFontTx/>
                <a:buNone/>
                <a:tabLst/>
                <a:defRPr/>
              </a:pPr>
              <a:endParaRPr kumimoji="0" lang="en-US" sz="800" b="0" i="0" u="none" strike="noStrike" kern="1200" cap="none" spc="0" normalizeH="0" baseline="0" noProof="0" dirty="0">
                <a:ln>
                  <a:noFill/>
                </a:ln>
                <a:solidFill>
                  <a:schemeClr val="tx1">
                    <a:lumMod val="65000"/>
                    <a:lumOff val="35000"/>
                  </a:schemeClr>
                </a:solidFill>
                <a:effectLst/>
                <a:uLnTx/>
                <a:uFillTx/>
                <a:latin typeface="Arial" pitchFamily="34" charset="0"/>
                <a:ea typeface="+mn-ea"/>
                <a:cs typeface="Arial" pitchFamily="34" charset="0"/>
              </a:endParaRPr>
            </a:p>
          </p:txBody>
        </p:sp>
        <p:sp>
          <p:nvSpPr>
            <p:cNvPr id="15" name="Rectangle 14"/>
            <p:cNvSpPr/>
            <p:nvPr/>
          </p:nvSpPr>
          <p:spPr>
            <a:xfrm>
              <a:off x="287079" y="53165"/>
              <a:ext cx="228600" cy="228600"/>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20000"/>
                </a:lnSpc>
                <a:spcBef>
                  <a:spcPts val="0"/>
                </a:spcBef>
                <a:spcAft>
                  <a:spcPts val="0"/>
                </a:spcAft>
                <a:buClrTx/>
                <a:buSzTx/>
                <a:buFontTx/>
                <a:buNone/>
                <a:tabLst/>
                <a:defRPr/>
              </a:pPr>
              <a:endParaRPr kumimoji="0" lang="en-US" sz="800" b="0" i="0" u="none" strike="noStrike" kern="1200" cap="none" spc="0" normalizeH="0" baseline="0" noProof="0" dirty="0">
                <a:ln>
                  <a:noFill/>
                </a:ln>
                <a:solidFill>
                  <a:schemeClr val="tx1">
                    <a:lumMod val="65000"/>
                    <a:lumOff val="35000"/>
                  </a:schemeClr>
                </a:solidFill>
                <a:effectLst/>
                <a:uLnTx/>
                <a:uFillTx/>
                <a:latin typeface="Arial" pitchFamily="34" charset="0"/>
                <a:ea typeface="+mn-ea"/>
                <a:cs typeface="Arial" pitchFamily="34" charset="0"/>
              </a:endParaRPr>
            </a:p>
          </p:txBody>
        </p:sp>
        <p:sp>
          <p:nvSpPr>
            <p:cNvPr id="17" name="Rectangle 16"/>
            <p:cNvSpPr/>
            <p:nvPr/>
          </p:nvSpPr>
          <p:spPr>
            <a:xfrm>
              <a:off x="574158" y="53165"/>
              <a:ext cx="228600" cy="228600"/>
            </a:xfrm>
            <a:prstGeom prst="rect">
              <a:avLst/>
            </a:prstGeom>
            <a:solidFill>
              <a:srgbClr val="DDDDDD"/>
            </a:solidFill>
            <a:ln w="12700">
              <a:solidFill>
                <a:srgbClr val="BEBEBE"/>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20000"/>
                </a:lnSpc>
                <a:spcBef>
                  <a:spcPts val="0"/>
                </a:spcBef>
                <a:spcAft>
                  <a:spcPts val="0"/>
                </a:spcAft>
                <a:buClrTx/>
                <a:buSzTx/>
                <a:buFontTx/>
                <a:buNone/>
                <a:tabLst/>
                <a:defRPr/>
              </a:pPr>
              <a:endParaRPr kumimoji="0" lang="en-US" sz="800" b="0" i="0" u="none" strike="noStrike" kern="1200" cap="none" spc="0" normalizeH="0" baseline="0" noProof="0" dirty="0">
                <a:ln>
                  <a:noFill/>
                </a:ln>
                <a:solidFill>
                  <a:schemeClr val="tx1">
                    <a:lumMod val="65000"/>
                    <a:lumOff val="35000"/>
                  </a:schemeClr>
                </a:solidFill>
                <a:effectLst/>
                <a:uLnTx/>
                <a:uFillTx/>
                <a:latin typeface="Arial" pitchFamily="34" charset="0"/>
                <a:ea typeface="+mn-ea"/>
                <a:cs typeface="Arial" pitchFamily="34" charset="0"/>
              </a:endParaRPr>
            </a:p>
          </p:txBody>
        </p:sp>
      </p:grpSp>
      <p:pic>
        <p:nvPicPr>
          <p:cNvPr id="4" name="Picture 3"/>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344284" y="17631"/>
            <a:ext cx="2743200" cy="408732"/>
          </a:xfrm>
          <a:prstGeom prst="rect">
            <a:avLst/>
          </a:prstGeom>
        </p:spPr>
      </p:pic>
    </p:spTree>
    <p:extLst>
      <p:ext uri="{BB962C8B-B14F-4D97-AF65-F5344CB8AC3E}">
        <p14:creationId xmlns:p14="http://schemas.microsoft.com/office/powerpoint/2010/main" val="339630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2" r:id="rId4"/>
    <p:sldLayoutId id="2147483654" r:id="rId5"/>
    <p:sldLayoutId id="2147483655" r:id="rId6"/>
  </p:sldLayoutIdLst>
  <p:txStyles>
    <p:titleStyle>
      <a:lvl1pPr algn="l" defTabSz="914400" rtl="0" eaLnBrk="1" latinLnBrk="0" hangingPunct="1">
        <a:lnSpc>
          <a:spcPct val="90000"/>
        </a:lnSpc>
        <a:spcBef>
          <a:spcPct val="0"/>
        </a:spcBef>
        <a:buNone/>
        <a:defRPr sz="2400" b="1" kern="1200" cap="all" baseline="0">
          <a:solidFill>
            <a:schemeClr val="bg1"/>
          </a:solidFill>
          <a:latin typeface="+mj-lt"/>
          <a:ea typeface="+mj-ea"/>
          <a:cs typeface="+mj-cs"/>
        </a:defRPr>
      </a:lvl1pPr>
    </p:titleStyle>
    <p:bodyStyle>
      <a:lvl1pPr marL="173038" indent="-173038" algn="l" defTabSz="914400" rtl="0" eaLnBrk="1" latinLnBrk="0" hangingPunct="1">
        <a:spcBef>
          <a:spcPct val="20000"/>
        </a:spcBef>
        <a:buClr>
          <a:schemeClr val="tx1">
            <a:lumMod val="50000"/>
            <a:lumOff val="50000"/>
          </a:schemeClr>
        </a:buClr>
        <a:buFont typeface="Wingdings" pitchFamily="2" charset="2"/>
        <a:buChar char="§"/>
        <a:defRPr sz="2000" kern="1200">
          <a:solidFill>
            <a:schemeClr val="tx1">
              <a:lumMod val="75000"/>
              <a:lumOff val="25000"/>
            </a:schemeClr>
          </a:solidFill>
          <a:latin typeface="+mn-lt"/>
          <a:ea typeface="+mn-ea"/>
          <a:cs typeface="+mn-cs"/>
        </a:defRPr>
      </a:lvl1pPr>
      <a:lvl2pPr marL="403225" indent="-169863" algn="l" defTabSz="914400" rtl="0" eaLnBrk="1" latinLnBrk="0" hangingPunct="1">
        <a:spcBef>
          <a:spcPct val="20000"/>
        </a:spcBef>
        <a:buClr>
          <a:schemeClr val="accent3"/>
        </a:buClr>
        <a:buFont typeface="Wingdings 3" pitchFamily="18" charset="2"/>
        <a:buChar char=""/>
        <a:defRPr sz="1800" kern="1200">
          <a:solidFill>
            <a:schemeClr val="tx1">
              <a:lumMod val="75000"/>
              <a:lumOff val="25000"/>
            </a:schemeClr>
          </a:solidFill>
          <a:latin typeface="+mn-lt"/>
          <a:ea typeface="+mn-ea"/>
          <a:cs typeface="+mn-cs"/>
        </a:defRPr>
      </a:lvl2pPr>
      <a:lvl3pPr marL="568325" indent="-165100" algn="l" defTabSz="914400" rtl="0" eaLnBrk="1" latinLnBrk="0" hangingPunct="1">
        <a:spcBef>
          <a:spcPct val="20000"/>
        </a:spcBef>
        <a:buClr>
          <a:schemeClr val="tx1">
            <a:lumMod val="50000"/>
            <a:lumOff val="50000"/>
          </a:schemeClr>
        </a:buClr>
        <a:buFont typeface="Wingdings" pitchFamily="2" charset="2"/>
        <a:buChar char="§"/>
        <a:defRPr sz="1600" kern="1200">
          <a:solidFill>
            <a:schemeClr val="tx1">
              <a:lumMod val="75000"/>
              <a:lumOff val="25000"/>
            </a:schemeClr>
          </a:solidFill>
          <a:latin typeface="+mn-lt"/>
          <a:ea typeface="+mn-ea"/>
          <a:cs typeface="+mn-cs"/>
        </a:defRPr>
      </a:lvl3pPr>
      <a:lvl4pPr marL="741363" indent="-173038" algn="l" defTabSz="914400" rtl="0" eaLnBrk="1" latinLnBrk="0" hangingPunct="1">
        <a:spcBef>
          <a:spcPct val="20000"/>
        </a:spcBef>
        <a:buClr>
          <a:schemeClr val="accent3"/>
        </a:buClr>
        <a:buFont typeface="Wingdings 3" pitchFamily="18" charset="2"/>
        <a:buChar char="}"/>
        <a:defRPr sz="1400" kern="1200">
          <a:solidFill>
            <a:schemeClr val="tx1">
              <a:lumMod val="75000"/>
              <a:lumOff val="25000"/>
            </a:schemeClr>
          </a:solidFill>
          <a:latin typeface="+mn-lt"/>
          <a:ea typeface="+mn-ea"/>
          <a:cs typeface="+mn-cs"/>
        </a:defRPr>
      </a:lvl4pPr>
      <a:lvl5pPr marL="914400" indent="-173038"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IMESAFR 2.1 and AN Module Overview</a:t>
            </a:r>
          </a:p>
        </p:txBody>
      </p:sp>
      <p:sp>
        <p:nvSpPr>
          <p:cNvPr id="3" name="Subtitle 2"/>
          <p:cNvSpPr>
            <a:spLocks noGrp="1"/>
          </p:cNvSpPr>
          <p:nvPr>
            <p:ph type="subTitle" idx="1"/>
          </p:nvPr>
        </p:nvSpPr>
        <p:spPr/>
        <p:txBody>
          <a:bodyPr>
            <a:normAutofit fontScale="92500"/>
          </a:bodyPr>
          <a:lstStyle/>
          <a:p>
            <a:r>
              <a:rPr lang="en-US" dirty="0"/>
              <a:t>CEAEC Meeting, Ottawa, Canada                        </a:t>
            </a:r>
          </a:p>
          <a:p>
            <a:r>
              <a:rPr lang="en-US" dirty="0"/>
              <a:t>Nov. 15, 2018                                                    W.B. Evans APT</a:t>
            </a:r>
          </a:p>
        </p:txBody>
      </p:sp>
    </p:spTree>
    <p:extLst>
      <p:ext uri="{BB962C8B-B14F-4D97-AF65-F5344CB8AC3E}">
        <p14:creationId xmlns:p14="http://schemas.microsoft.com/office/powerpoint/2010/main" val="328318686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1B06A-2388-43ED-9A3F-A6FCD73B5EA3}"/>
              </a:ext>
            </a:extLst>
          </p:cNvPr>
          <p:cNvSpPr>
            <a:spLocks noGrp="1"/>
          </p:cNvSpPr>
          <p:nvPr>
            <p:ph type="title"/>
          </p:nvPr>
        </p:nvSpPr>
        <p:spPr/>
        <p:txBody>
          <a:bodyPr/>
          <a:lstStyle/>
          <a:p>
            <a:r>
              <a:rPr lang="en-US" dirty="0"/>
              <a:t>IMESAFR 2.1</a:t>
            </a:r>
          </a:p>
        </p:txBody>
      </p:sp>
      <p:sp>
        <p:nvSpPr>
          <p:cNvPr id="3" name="Content Placeholder 2">
            <a:extLst>
              <a:ext uri="{FF2B5EF4-FFF2-40B4-BE49-F238E27FC236}">
                <a16:creationId xmlns:a16="http://schemas.microsoft.com/office/drawing/2014/main" id="{7928DDA7-19EB-46CE-A87B-970C5337A222}"/>
              </a:ext>
            </a:extLst>
          </p:cNvPr>
          <p:cNvSpPr>
            <a:spLocks noGrp="1"/>
          </p:cNvSpPr>
          <p:nvPr>
            <p:ph idx="1"/>
          </p:nvPr>
        </p:nvSpPr>
        <p:spPr/>
        <p:txBody>
          <a:bodyPr>
            <a:normAutofit/>
          </a:bodyPr>
          <a:lstStyle/>
          <a:p>
            <a:r>
              <a:rPr lang="en-US" dirty="0"/>
              <a:t>Upgraded Algorithms, i.e. better (and less conservative) answers</a:t>
            </a:r>
          </a:p>
          <a:p>
            <a:pPr lvl="1"/>
            <a:r>
              <a:rPr lang="en-US" sz="1500" dirty="0"/>
              <a:t>Ability to populate effective height and distance for a barricade</a:t>
            </a:r>
          </a:p>
          <a:p>
            <a:pPr lvl="1"/>
            <a:r>
              <a:rPr lang="en-US" sz="1500" dirty="0"/>
              <a:t>Ability to enter a barricade that blocks vertical debris </a:t>
            </a:r>
          </a:p>
          <a:p>
            <a:pPr lvl="1"/>
            <a:r>
              <a:rPr lang="en-US" sz="1500" dirty="0"/>
              <a:t>Ability to block side-impact debris when defining a barricade</a:t>
            </a:r>
          </a:p>
          <a:p>
            <a:pPr lvl="1"/>
            <a:r>
              <a:rPr lang="en-US" sz="1500" dirty="0"/>
              <a:t>Updated debris consequence logic that considers a less conservative treatment of mass distribution. Mass distributions will now have a “Bin G” to account for debris that does not have enough kinetic energy to be considered hazardous (very small pieces). This also includes updated nominal and dynamic mass distributions. </a:t>
            </a:r>
          </a:p>
          <a:p>
            <a:pPr lvl="1"/>
            <a:r>
              <a:rPr lang="en-US" sz="1500" dirty="0"/>
              <a:t>Updated Potential Debris Window Hazard Floor Area (PDWHFA) calculation that removes conservatism for debris coming through windows. </a:t>
            </a:r>
          </a:p>
          <a:p>
            <a:pPr lvl="1"/>
            <a:r>
              <a:rPr lang="en-US" sz="1500" dirty="0"/>
              <a:t>The floor and ceiling consequence values have been updated to be more consistent. </a:t>
            </a:r>
          </a:p>
          <a:p>
            <a:pPr lvl="1"/>
            <a:r>
              <a:rPr lang="en-US" sz="1500" dirty="0"/>
              <a:t>Updated (reduced conservatism) tempered glass logic </a:t>
            </a:r>
          </a:p>
          <a:p>
            <a:pPr lvl="1"/>
            <a:r>
              <a:rPr lang="en-US" sz="1500" dirty="0"/>
              <a:t>PES blast attenuation will now consider pressure and impulse separately </a:t>
            </a:r>
          </a:p>
          <a:p>
            <a:pPr lvl="1"/>
            <a:r>
              <a:rPr lang="en-US" sz="1500" dirty="0"/>
              <a:t>Poisson distribution fix for high debris density debris </a:t>
            </a:r>
          </a:p>
          <a:p>
            <a:pPr lvl="1"/>
            <a:r>
              <a:rPr lang="en-US" sz="1500" dirty="0"/>
              <a:t>Updated logic on building response when user changes default roof type </a:t>
            </a:r>
          </a:p>
          <a:p>
            <a:pPr lvl="1"/>
            <a:r>
              <a:rPr lang="en-US" sz="1500" dirty="0"/>
              <a:t>Ability to choose a frangible wall or a frangible roof or both </a:t>
            </a:r>
          </a:p>
          <a:p>
            <a:pPr lvl="1"/>
            <a:endParaRPr lang="en-US" dirty="0"/>
          </a:p>
          <a:p>
            <a:pPr lvl="1"/>
            <a:endParaRPr lang="en-US" dirty="0"/>
          </a:p>
        </p:txBody>
      </p:sp>
    </p:spTree>
    <p:extLst>
      <p:ext uri="{BB962C8B-B14F-4D97-AF65-F5344CB8AC3E}">
        <p14:creationId xmlns:p14="http://schemas.microsoft.com/office/powerpoint/2010/main" val="546502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3472D-23C6-4E76-9D51-F8793902E9AF}"/>
              </a:ext>
            </a:extLst>
          </p:cNvPr>
          <p:cNvSpPr>
            <a:spLocks noGrp="1"/>
          </p:cNvSpPr>
          <p:nvPr>
            <p:ph type="title"/>
          </p:nvPr>
        </p:nvSpPr>
        <p:spPr/>
        <p:txBody>
          <a:bodyPr/>
          <a:lstStyle/>
          <a:p>
            <a:r>
              <a:rPr lang="en-US" dirty="0"/>
              <a:t>IMESAFR Bin G</a:t>
            </a:r>
          </a:p>
        </p:txBody>
      </p:sp>
      <p:sp>
        <p:nvSpPr>
          <p:cNvPr id="3" name="Content Placeholder 2">
            <a:extLst>
              <a:ext uri="{FF2B5EF4-FFF2-40B4-BE49-F238E27FC236}">
                <a16:creationId xmlns:a16="http://schemas.microsoft.com/office/drawing/2014/main" id="{127B787D-7B4F-4575-A4C8-1ACA062FC38A}"/>
              </a:ext>
            </a:extLst>
          </p:cNvPr>
          <p:cNvSpPr>
            <a:spLocks noGrp="1"/>
          </p:cNvSpPr>
          <p:nvPr>
            <p:ph idx="1"/>
          </p:nvPr>
        </p:nvSpPr>
        <p:spPr/>
        <p:txBody>
          <a:bodyPr/>
          <a:lstStyle/>
          <a:p>
            <a:r>
              <a:rPr lang="en-US" sz="2400" dirty="0"/>
              <a:t>Test data demonstrate</a:t>
            </a:r>
          </a:p>
          <a:p>
            <a:pPr lvl="1"/>
            <a:r>
              <a:rPr lang="en-US" sz="2000" dirty="0"/>
              <a:t>Not all debris is recovered</a:t>
            </a:r>
          </a:p>
          <a:p>
            <a:pPr lvl="1"/>
            <a:r>
              <a:rPr lang="en-US" sz="2000" dirty="0"/>
              <a:t>Much debris is too small to be lethal at any range</a:t>
            </a:r>
          </a:p>
          <a:p>
            <a:pPr lvl="1"/>
            <a:r>
              <a:rPr lang="en-US" sz="2000" dirty="0"/>
              <a:t>This is highly dependent on the type of debris, e.g. steel (minor effect) vs concrete (major effect)</a:t>
            </a:r>
          </a:p>
          <a:p>
            <a:pPr lvl="1"/>
            <a:r>
              <a:rPr lang="en-US" sz="2000" dirty="0"/>
              <a:t>IMESAFR 2.0 treated debris generation very conservatively</a:t>
            </a:r>
          </a:p>
          <a:p>
            <a:pPr lvl="2"/>
            <a:r>
              <a:rPr lang="en-US" sz="1800" dirty="0"/>
              <a:t>All, e.g., walls were assumed to generate potentially lethal debris</a:t>
            </a:r>
          </a:p>
          <a:p>
            <a:pPr lvl="2"/>
            <a:r>
              <a:rPr lang="en-US" sz="1800" dirty="0"/>
              <a:t>The ‘missing’ debris from test data was distributed across all bins</a:t>
            </a:r>
          </a:p>
          <a:p>
            <a:r>
              <a:rPr lang="en-US" sz="2400" dirty="0"/>
              <a:t>Bin G accounts for the mass of debris that is considered to pose no hazard to a person after an explosive event because of the very small KE of the fragments</a:t>
            </a:r>
            <a:r>
              <a:rPr lang="en-US" sz="1800" dirty="0"/>
              <a:t>.</a:t>
            </a:r>
          </a:p>
          <a:p>
            <a:pPr lvl="1"/>
            <a:r>
              <a:rPr lang="en-US" sz="2000" dirty="0"/>
              <a:t>Bin G fragments are not tracked in the IMESAFR algorithms because of their non-hazardous nature</a:t>
            </a:r>
            <a:r>
              <a:rPr lang="en-US" sz="1600" dirty="0"/>
              <a:t>. </a:t>
            </a:r>
          </a:p>
          <a:p>
            <a:pPr lvl="1"/>
            <a:endParaRPr lang="en-US" dirty="0"/>
          </a:p>
        </p:txBody>
      </p:sp>
    </p:spTree>
    <p:extLst>
      <p:ext uri="{BB962C8B-B14F-4D97-AF65-F5344CB8AC3E}">
        <p14:creationId xmlns:p14="http://schemas.microsoft.com/office/powerpoint/2010/main" val="313208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1122-016D-426E-B1E1-FFD972B5F722}"/>
              </a:ext>
            </a:extLst>
          </p:cNvPr>
          <p:cNvSpPr>
            <a:spLocks noGrp="1"/>
          </p:cNvSpPr>
          <p:nvPr>
            <p:ph type="title"/>
          </p:nvPr>
        </p:nvSpPr>
        <p:spPr/>
        <p:txBody>
          <a:bodyPr/>
          <a:lstStyle/>
          <a:p>
            <a:r>
              <a:rPr lang="en-US" dirty="0"/>
              <a:t>Bin G Nominal mass Distribution</a:t>
            </a:r>
          </a:p>
        </p:txBody>
      </p:sp>
      <p:graphicFrame>
        <p:nvGraphicFramePr>
          <p:cNvPr id="4" name="Content Placeholder 3">
            <a:extLst>
              <a:ext uri="{FF2B5EF4-FFF2-40B4-BE49-F238E27FC236}">
                <a16:creationId xmlns:a16="http://schemas.microsoft.com/office/drawing/2014/main" id="{19E0FA63-6A27-46C1-BDB5-C0BC966B8B70}"/>
              </a:ext>
            </a:extLst>
          </p:cNvPr>
          <p:cNvGraphicFramePr>
            <a:graphicFrameLocks noGrp="1"/>
          </p:cNvGraphicFramePr>
          <p:nvPr>
            <p:ph idx="1"/>
            <p:extLst>
              <p:ext uri="{D42A27DB-BD31-4B8C-83A1-F6EECF244321}">
                <p14:modId xmlns:p14="http://schemas.microsoft.com/office/powerpoint/2010/main" val="1423846094"/>
              </p:ext>
            </p:extLst>
          </p:nvPr>
        </p:nvGraphicFramePr>
        <p:xfrm>
          <a:off x="254524" y="1498863"/>
          <a:ext cx="8587819" cy="4745552"/>
        </p:xfrm>
        <a:graphic>
          <a:graphicData uri="http://schemas.openxmlformats.org/drawingml/2006/table">
            <a:tbl>
              <a:tblPr/>
              <a:tblGrid>
                <a:gridCol w="1581967">
                  <a:extLst>
                    <a:ext uri="{9D8B030D-6E8A-4147-A177-3AD203B41FA5}">
                      <a16:colId xmlns:a16="http://schemas.microsoft.com/office/drawing/2014/main" val="3066907277"/>
                    </a:ext>
                  </a:extLst>
                </a:gridCol>
                <a:gridCol w="619172">
                  <a:extLst>
                    <a:ext uri="{9D8B030D-6E8A-4147-A177-3AD203B41FA5}">
                      <a16:colId xmlns:a16="http://schemas.microsoft.com/office/drawing/2014/main" val="4160354974"/>
                    </a:ext>
                  </a:extLst>
                </a:gridCol>
                <a:gridCol w="638668">
                  <a:extLst>
                    <a:ext uri="{9D8B030D-6E8A-4147-A177-3AD203B41FA5}">
                      <a16:colId xmlns:a16="http://schemas.microsoft.com/office/drawing/2014/main" val="1851737206"/>
                    </a:ext>
                  </a:extLst>
                </a:gridCol>
                <a:gridCol w="638668">
                  <a:extLst>
                    <a:ext uri="{9D8B030D-6E8A-4147-A177-3AD203B41FA5}">
                      <a16:colId xmlns:a16="http://schemas.microsoft.com/office/drawing/2014/main" val="3999079393"/>
                    </a:ext>
                  </a:extLst>
                </a:gridCol>
                <a:gridCol w="638668">
                  <a:extLst>
                    <a:ext uri="{9D8B030D-6E8A-4147-A177-3AD203B41FA5}">
                      <a16:colId xmlns:a16="http://schemas.microsoft.com/office/drawing/2014/main" val="3049571112"/>
                    </a:ext>
                  </a:extLst>
                </a:gridCol>
                <a:gridCol w="638668">
                  <a:extLst>
                    <a:ext uri="{9D8B030D-6E8A-4147-A177-3AD203B41FA5}">
                      <a16:colId xmlns:a16="http://schemas.microsoft.com/office/drawing/2014/main" val="365482446"/>
                    </a:ext>
                  </a:extLst>
                </a:gridCol>
                <a:gridCol w="638668">
                  <a:extLst>
                    <a:ext uri="{9D8B030D-6E8A-4147-A177-3AD203B41FA5}">
                      <a16:colId xmlns:a16="http://schemas.microsoft.com/office/drawing/2014/main" val="211348682"/>
                    </a:ext>
                  </a:extLst>
                </a:gridCol>
                <a:gridCol w="638668">
                  <a:extLst>
                    <a:ext uri="{9D8B030D-6E8A-4147-A177-3AD203B41FA5}">
                      <a16:colId xmlns:a16="http://schemas.microsoft.com/office/drawing/2014/main" val="1142572933"/>
                    </a:ext>
                  </a:extLst>
                </a:gridCol>
                <a:gridCol w="638668">
                  <a:extLst>
                    <a:ext uri="{9D8B030D-6E8A-4147-A177-3AD203B41FA5}">
                      <a16:colId xmlns:a16="http://schemas.microsoft.com/office/drawing/2014/main" val="1273158419"/>
                    </a:ext>
                  </a:extLst>
                </a:gridCol>
                <a:gridCol w="638668">
                  <a:extLst>
                    <a:ext uri="{9D8B030D-6E8A-4147-A177-3AD203B41FA5}">
                      <a16:colId xmlns:a16="http://schemas.microsoft.com/office/drawing/2014/main" val="3232502010"/>
                    </a:ext>
                  </a:extLst>
                </a:gridCol>
                <a:gridCol w="638668">
                  <a:extLst>
                    <a:ext uri="{9D8B030D-6E8A-4147-A177-3AD203B41FA5}">
                      <a16:colId xmlns:a16="http://schemas.microsoft.com/office/drawing/2014/main" val="2940889254"/>
                    </a:ext>
                  </a:extLst>
                </a:gridCol>
                <a:gridCol w="638668">
                  <a:extLst>
                    <a:ext uri="{9D8B030D-6E8A-4147-A177-3AD203B41FA5}">
                      <a16:colId xmlns:a16="http://schemas.microsoft.com/office/drawing/2014/main" val="2359527715"/>
                    </a:ext>
                  </a:extLst>
                </a:gridCol>
              </a:tblGrid>
              <a:tr h="533204">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Material Type</a:t>
                      </a:r>
                    </a:p>
                    <a:p>
                      <a:pPr marL="0" marR="0" algn="ctr">
                        <a:spcBef>
                          <a:spcPts val="200"/>
                        </a:spcBef>
                        <a:spcAft>
                          <a:spcPts val="0"/>
                        </a:spcAft>
                      </a:pPr>
                      <a:r>
                        <a:rPr lang="en-US" sz="1600" b="1" dirty="0">
                          <a:solidFill>
                            <a:srgbClr val="FFFFFF"/>
                          </a:solidFill>
                          <a:effectLst/>
                          <a:latin typeface="Arial Narrow"/>
                          <a:ea typeface="Times"/>
                          <a:cs typeface="Times New Roman"/>
                        </a:rPr>
                        <a:t>% Total Mass</a:t>
                      </a:r>
                      <a:endParaRPr lang="en-US" sz="1600" dirty="0">
                        <a:effectLst/>
                        <a:latin typeface="Arial Narrow"/>
                        <a:ea typeface="Times"/>
                        <a:cs typeface="Times New Roman"/>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1</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2</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3</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4</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5</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6</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7</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8</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9</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a:spcBef>
                          <a:spcPts val="200"/>
                        </a:spcBef>
                        <a:spcAft>
                          <a:spcPts val="0"/>
                        </a:spcAft>
                      </a:pPr>
                      <a:r>
                        <a:rPr lang="en-US" sz="1600" b="1" dirty="0">
                          <a:solidFill>
                            <a:srgbClr val="FFFFFF"/>
                          </a:solidFill>
                          <a:effectLst/>
                          <a:latin typeface="Arial Narrow"/>
                          <a:ea typeface="Times"/>
                          <a:cs typeface="Times New Roman"/>
                        </a:rPr>
                        <a:t>Bin 10</a:t>
                      </a:r>
                      <a:endParaRPr lang="en-US" sz="1600" dirty="0">
                        <a:effectLst/>
                        <a:latin typeface="Arial Narrow"/>
                        <a:ea typeface="Times"/>
                        <a:cs typeface="Times New Roman"/>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tc>
                  <a:txBody>
                    <a:bodyPr/>
                    <a:lstStyle/>
                    <a:p>
                      <a:pPr marL="0" marR="0" algn="ctr" defTabSz="914400" rtl="0" eaLnBrk="1" latinLnBrk="0" hangingPunct="1">
                        <a:spcBef>
                          <a:spcPts val="200"/>
                        </a:spcBef>
                        <a:spcAft>
                          <a:spcPts val="0"/>
                        </a:spcAft>
                      </a:pPr>
                      <a:r>
                        <a:rPr lang="en-US" sz="1600" b="1" kern="1200" dirty="0">
                          <a:solidFill>
                            <a:srgbClr val="FFFFFF"/>
                          </a:solidFill>
                          <a:effectLst/>
                          <a:latin typeface="Arial Narrow"/>
                          <a:ea typeface="Times"/>
                          <a:cs typeface="Times New Roman"/>
                        </a:rPr>
                        <a:t>Bin G</a:t>
                      </a:r>
                    </a:p>
                  </a:txBody>
                  <a:tcPr marL="68580" marR="68580" marT="0"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C0C0C"/>
                    </a:solidFill>
                  </a:tcPr>
                </a:tc>
                <a:extLst>
                  <a:ext uri="{0D108BD9-81ED-4DB2-BD59-A6C34878D82A}">
                    <a16:rowId xmlns:a16="http://schemas.microsoft.com/office/drawing/2014/main" val="1788987823"/>
                  </a:ext>
                </a:extLst>
              </a:tr>
              <a:tr h="276836">
                <a:tc>
                  <a:txBody>
                    <a:bodyPr/>
                    <a:lstStyle/>
                    <a:p>
                      <a:pPr marL="0" marR="0">
                        <a:spcBef>
                          <a:spcPts val="200"/>
                        </a:spcBef>
                        <a:spcAft>
                          <a:spcPts val="0"/>
                        </a:spcAft>
                      </a:pPr>
                      <a:r>
                        <a:rPr lang="en-US" sz="1600" dirty="0">
                          <a:effectLst/>
                          <a:latin typeface="Arial Narrow"/>
                          <a:ea typeface="Times"/>
                          <a:cs typeface="Times New Roman"/>
                        </a:rPr>
                        <a:t>Standard Concrete</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2.49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5.63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5.81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5.82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4.52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4.66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4.62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5.24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60.78</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28787163"/>
                  </a:ext>
                </a:extLst>
              </a:tr>
              <a:tr h="276836">
                <a:tc>
                  <a:txBody>
                    <a:bodyPr/>
                    <a:lstStyle/>
                    <a:p>
                      <a:pPr marL="0" marR="0">
                        <a:spcBef>
                          <a:spcPts val="200"/>
                        </a:spcBef>
                        <a:spcAft>
                          <a:spcPts val="0"/>
                        </a:spcAft>
                      </a:pPr>
                      <a:r>
                        <a:rPr lang="en-US" sz="1600" dirty="0">
                          <a:effectLst/>
                          <a:latin typeface="Arial Narrow"/>
                          <a:ea typeface="Times"/>
                          <a:cs typeface="Times New Roman"/>
                        </a:rPr>
                        <a:t>Thick Concrete</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3.64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4.63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6.31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7.56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8.1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8.06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7.77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7.51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7.52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35.55</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18929305"/>
                  </a:ext>
                </a:extLst>
              </a:tr>
              <a:tr h="529149">
                <a:tc>
                  <a:txBody>
                    <a:bodyPr/>
                    <a:lstStyle/>
                    <a:p>
                      <a:pPr marL="0" marR="0">
                        <a:spcBef>
                          <a:spcPts val="200"/>
                        </a:spcBef>
                        <a:spcAft>
                          <a:spcPts val="0"/>
                        </a:spcAft>
                      </a:pPr>
                      <a:r>
                        <a:rPr lang="en-US" sz="1600" dirty="0">
                          <a:effectLst/>
                          <a:latin typeface="Arial Narrow"/>
                          <a:ea typeface="Times"/>
                          <a:cs typeface="Times New Roman"/>
                        </a:rPr>
                        <a:t>Wall Rebar</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57.6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29.7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2.00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67019708"/>
                  </a:ext>
                </a:extLst>
              </a:tr>
              <a:tr h="529149">
                <a:tc>
                  <a:txBody>
                    <a:bodyPr/>
                    <a:lstStyle/>
                    <a:p>
                      <a:pPr marL="0" marR="0">
                        <a:spcBef>
                          <a:spcPts val="200"/>
                        </a:spcBef>
                        <a:spcAft>
                          <a:spcPts val="0"/>
                        </a:spcAft>
                      </a:pPr>
                      <a:r>
                        <a:rPr lang="en-US" sz="1600" dirty="0">
                          <a:effectLst/>
                          <a:latin typeface="Arial Narrow"/>
                          <a:ea typeface="Times"/>
                          <a:cs typeface="Times New Roman"/>
                        </a:rPr>
                        <a:t>Composite Roof</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45.6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8.10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3.50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3.20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0.90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1.00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8487565"/>
                  </a:ext>
                </a:extLst>
              </a:tr>
              <a:tr h="418714">
                <a:tc>
                  <a:txBody>
                    <a:bodyPr/>
                    <a:lstStyle/>
                    <a:p>
                      <a:pPr marL="0" marR="0">
                        <a:spcBef>
                          <a:spcPts val="200"/>
                        </a:spcBef>
                        <a:spcAft>
                          <a:spcPts val="0"/>
                        </a:spcAft>
                      </a:pPr>
                      <a:r>
                        <a:rPr lang="en-US" sz="1600" dirty="0">
                          <a:effectLst/>
                          <a:latin typeface="Arial Narrow"/>
                          <a:ea typeface="Times"/>
                          <a:cs typeface="Times New Roman"/>
                        </a:rPr>
                        <a:t>AGBS</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8.00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8.00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20.0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687101651"/>
                  </a:ext>
                </a:extLst>
              </a:tr>
              <a:tr h="418714">
                <a:tc>
                  <a:txBody>
                    <a:bodyPr/>
                    <a:lstStyle/>
                    <a:p>
                      <a:pPr marL="0" marR="0">
                        <a:spcBef>
                          <a:spcPts val="200"/>
                        </a:spcBef>
                        <a:spcAft>
                          <a:spcPts val="0"/>
                        </a:spcAft>
                      </a:pPr>
                      <a:r>
                        <a:rPr lang="en-US" sz="1600" dirty="0">
                          <a:effectLst/>
                          <a:latin typeface="Arial Narrow"/>
                          <a:ea typeface="Times"/>
                          <a:cs typeface="Times New Roman"/>
                        </a:rPr>
                        <a:t>HCT Wall</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2.25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6.00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0.75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70.0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955652474"/>
                  </a:ext>
                </a:extLst>
              </a:tr>
              <a:tr h="418714">
                <a:tc>
                  <a:txBody>
                    <a:bodyPr/>
                    <a:lstStyle/>
                    <a:p>
                      <a:pPr marL="0" marR="0">
                        <a:spcBef>
                          <a:spcPts val="200"/>
                        </a:spcBef>
                        <a:spcAft>
                          <a:spcPts val="0"/>
                        </a:spcAft>
                      </a:pPr>
                      <a:r>
                        <a:rPr lang="en-US" sz="1600" dirty="0">
                          <a:effectLst/>
                          <a:latin typeface="Arial Narrow"/>
                          <a:ea typeface="Times"/>
                          <a:cs typeface="Times New Roman"/>
                        </a:rPr>
                        <a:t>HCT Roof</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6.00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7.50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4.50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70.0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059956333"/>
                  </a:ext>
                </a:extLst>
              </a:tr>
              <a:tr h="418714">
                <a:tc>
                  <a:txBody>
                    <a:bodyPr/>
                    <a:lstStyle/>
                    <a:p>
                      <a:pPr marL="0" marR="0">
                        <a:spcBef>
                          <a:spcPts val="200"/>
                        </a:spcBef>
                        <a:spcAft>
                          <a:spcPts val="0"/>
                        </a:spcAft>
                      </a:pPr>
                      <a:r>
                        <a:rPr lang="en-US" sz="1600" dirty="0">
                          <a:effectLst/>
                          <a:latin typeface="Arial Narrow"/>
                          <a:ea typeface="Times"/>
                          <a:cs typeface="Times New Roman"/>
                        </a:rPr>
                        <a:t>ISO</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8.00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9.00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6.50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2.70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1.40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042592149"/>
                  </a:ext>
                </a:extLst>
              </a:tr>
              <a:tr h="506808">
                <a:tc>
                  <a:txBody>
                    <a:bodyPr/>
                    <a:lstStyle/>
                    <a:p>
                      <a:pPr marL="0" marR="0">
                        <a:spcBef>
                          <a:spcPts val="200"/>
                        </a:spcBef>
                        <a:spcAft>
                          <a:spcPts val="0"/>
                        </a:spcAft>
                      </a:pPr>
                      <a:r>
                        <a:rPr lang="en-US" sz="1600" dirty="0">
                          <a:effectLst/>
                          <a:latin typeface="Arial Narrow"/>
                          <a:ea typeface="Times"/>
                          <a:cs typeface="Times New Roman"/>
                        </a:rPr>
                        <a:t>Ship and Steel ECM</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50.0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9.70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6.30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6.20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3.10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0.50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0.00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81789620"/>
                  </a:ext>
                </a:extLst>
              </a:tr>
              <a:tr h="418714">
                <a:tc>
                  <a:txBody>
                    <a:bodyPr/>
                    <a:lstStyle/>
                    <a:p>
                      <a:pPr marL="0" marR="0">
                        <a:spcBef>
                          <a:spcPts val="200"/>
                        </a:spcBef>
                        <a:spcAft>
                          <a:spcPts val="0"/>
                        </a:spcAft>
                      </a:pPr>
                      <a:r>
                        <a:rPr lang="en-US" sz="1600" dirty="0">
                          <a:effectLst/>
                          <a:latin typeface="Arial Narrow"/>
                          <a:ea typeface="Times"/>
                          <a:cs typeface="Times New Roman"/>
                        </a:rPr>
                        <a:t>PEMB</a:t>
                      </a: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30.6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10.3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200"/>
                        </a:spcBef>
                        <a:spcAft>
                          <a:spcPts val="0"/>
                        </a:spcAft>
                      </a:pPr>
                      <a:r>
                        <a:rPr lang="en-US" sz="1600" dirty="0">
                          <a:effectLst/>
                          <a:latin typeface="Arial Narrow"/>
                          <a:ea typeface="Times"/>
                          <a:cs typeface="Times New Roman"/>
                        </a:rPr>
                        <a:t>8.50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9.90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6.80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5.60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3.10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kern="1200" dirty="0">
                          <a:solidFill>
                            <a:schemeClr val="tx1"/>
                          </a:solidFill>
                          <a:effectLst/>
                          <a:latin typeface="Arial Narrow"/>
                          <a:ea typeface="Times"/>
                          <a:cs typeface="Times New Roman"/>
                        </a:rPr>
                        <a:t>1.40</a:t>
                      </a: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445974817"/>
                  </a:ext>
                </a:extLst>
              </a:tr>
            </a:tbl>
          </a:graphicData>
        </a:graphic>
      </p:graphicFrame>
    </p:spTree>
    <p:extLst>
      <p:ext uri="{BB962C8B-B14F-4D97-AF65-F5344CB8AC3E}">
        <p14:creationId xmlns:p14="http://schemas.microsoft.com/office/powerpoint/2010/main" val="325643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F8A70-7DA3-41A8-99A3-372C9D4F23EF}"/>
              </a:ext>
            </a:extLst>
          </p:cNvPr>
          <p:cNvSpPr>
            <a:spLocks noGrp="1"/>
          </p:cNvSpPr>
          <p:nvPr>
            <p:ph type="title"/>
          </p:nvPr>
        </p:nvSpPr>
        <p:spPr/>
        <p:txBody>
          <a:bodyPr/>
          <a:lstStyle/>
          <a:p>
            <a:r>
              <a:rPr lang="en-US" dirty="0"/>
              <a:t>IMESAFR 2.1 Blocking Debris</a:t>
            </a:r>
          </a:p>
        </p:txBody>
      </p:sp>
      <p:pic>
        <p:nvPicPr>
          <p:cNvPr id="4" name="Content Placeholder 3">
            <a:extLst>
              <a:ext uri="{FF2B5EF4-FFF2-40B4-BE49-F238E27FC236}">
                <a16:creationId xmlns:a16="http://schemas.microsoft.com/office/drawing/2014/main" id="{949CBD50-46EF-4A9D-B517-8AC6F4124D02}"/>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3382" b="11494"/>
          <a:stretch/>
        </p:blipFill>
        <p:spPr>
          <a:xfrm>
            <a:off x="457200" y="1492392"/>
            <a:ext cx="8229600" cy="4636803"/>
          </a:xfrm>
          <a:prstGeom prst="rect">
            <a:avLst/>
          </a:prstGeom>
        </p:spPr>
      </p:pic>
    </p:spTree>
    <p:extLst>
      <p:ext uri="{BB962C8B-B14F-4D97-AF65-F5344CB8AC3E}">
        <p14:creationId xmlns:p14="http://schemas.microsoft.com/office/powerpoint/2010/main" val="3563973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38DAB-0823-4060-B2B6-7D52C1B39F37}"/>
              </a:ext>
            </a:extLst>
          </p:cNvPr>
          <p:cNvSpPr>
            <a:spLocks noGrp="1"/>
          </p:cNvSpPr>
          <p:nvPr>
            <p:ph type="title"/>
          </p:nvPr>
        </p:nvSpPr>
        <p:spPr/>
        <p:txBody>
          <a:bodyPr/>
          <a:lstStyle/>
          <a:p>
            <a:r>
              <a:rPr lang="en-US" dirty="0"/>
              <a:t>Debris Treatment 2.1 vs 2.0</a:t>
            </a:r>
          </a:p>
        </p:txBody>
      </p:sp>
      <p:sp>
        <p:nvSpPr>
          <p:cNvPr id="3" name="Content Placeholder 2">
            <a:extLst>
              <a:ext uri="{FF2B5EF4-FFF2-40B4-BE49-F238E27FC236}">
                <a16:creationId xmlns:a16="http://schemas.microsoft.com/office/drawing/2014/main" id="{90032A36-EC86-4962-9DB0-FA2F227C6873}"/>
              </a:ext>
            </a:extLst>
          </p:cNvPr>
          <p:cNvSpPr>
            <a:spLocks noGrp="1"/>
          </p:cNvSpPr>
          <p:nvPr>
            <p:ph idx="1"/>
          </p:nvPr>
        </p:nvSpPr>
        <p:spPr/>
        <p:txBody>
          <a:bodyPr>
            <a:normAutofit lnSpcReduction="10000"/>
          </a:bodyPr>
          <a:lstStyle/>
          <a:p>
            <a:r>
              <a:rPr lang="en-US" dirty="0"/>
              <a:t>In 2.0 (almost) all debris is potentially lethal ‘at range’</a:t>
            </a:r>
          </a:p>
          <a:p>
            <a:r>
              <a:rPr lang="en-US" dirty="0"/>
              <a:t>In 2.1, Bin G can remove a significant portion of debris from the calculations</a:t>
            </a:r>
          </a:p>
          <a:p>
            <a:pPr marL="0" indent="0">
              <a:buNone/>
            </a:pPr>
            <a:endParaRPr lang="en-US" dirty="0"/>
          </a:p>
          <a:p>
            <a:r>
              <a:rPr lang="en-US" dirty="0"/>
              <a:t>In 2.0, barricades can remove all the low angle, fly through debris but this is always a fixed percent of the horizontal debris (maximum 50%)</a:t>
            </a:r>
          </a:p>
          <a:p>
            <a:pPr lvl="1"/>
            <a:r>
              <a:rPr lang="en-US" dirty="0"/>
              <a:t>Explosives are always considered to be on the floor of the PES</a:t>
            </a:r>
          </a:p>
          <a:p>
            <a:r>
              <a:rPr lang="en-US" dirty="0"/>
              <a:t>In 2.1 the user can use actual positions of inventories, building height vs barricade height, </a:t>
            </a:r>
            <a:r>
              <a:rPr lang="en-US" dirty="0" err="1"/>
              <a:t>etc</a:t>
            </a:r>
            <a:r>
              <a:rPr lang="en-US" dirty="0"/>
              <a:t> to also remove a realistic percentage of the low angle side impact component of horizontal debris</a:t>
            </a:r>
          </a:p>
          <a:p>
            <a:endParaRPr lang="en-US" dirty="0"/>
          </a:p>
          <a:p>
            <a:r>
              <a:rPr lang="en-US" dirty="0"/>
              <a:t>In 2.0, vertical debris cannot be blocked by barricades</a:t>
            </a:r>
          </a:p>
          <a:p>
            <a:r>
              <a:rPr lang="en-US" dirty="0"/>
              <a:t>In 2.1, a supplemental KE value can be entered which acts as a primary blockage of vertical debris</a:t>
            </a:r>
          </a:p>
        </p:txBody>
      </p:sp>
    </p:spTree>
    <p:extLst>
      <p:ext uri="{BB962C8B-B14F-4D97-AF65-F5344CB8AC3E}">
        <p14:creationId xmlns:p14="http://schemas.microsoft.com/office/powerpoint/2010/main" val="298467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9582C-C434-4F1F-A52B-7F07DC265DC0}"/>
              </a:ext>
            </a:extLst>
          </p:cNvPr>
          <p:cNvSpPr>
            <a:spLocks noGrp="1"/>
          </p:cNvSpPr>
          <p:nvPr>
            <p:ph type="title"/>
          </p:nvPr>
        </p:nvSpPr>
        <p:spPr/>
        <p:txBody>
          <a:bodyPr/>
          <a:lstStyle/>
          <a:p>
            <a:r>
              <a:rPr lang="en-US" dirty="0"/>
              <a:t>Path Forward: </a:t>
            </a:r>
            <a:r>
              <a:rPr lang="en-US" dirty="0" err="1"/>
              <a:t>Imesafr</a:t>
            </a:r>
            <a:r>
              <a:rPr lang="en-US" dirty="0"/>
              <a:t> 3.0</a:t>
            </a:r>
          </a:p>
        </p:txBody>
      </p:sp>
      <p:sp>
        <p:nvSpPr>
          <p:cNvPr id="3" name="Content Placeholder 2">
            <a:extLst>
              <a:ext uri="{FF2B5EF4-FFF2-40B4-BE49-F238E27FC236}">
                <a16:creationId xmlns:a16="http://schemas.microsoft.com/office/drawing/2014/main" id="{827CB778-ED2D-4C5C-A232-6CD1FFBD78B4}"/>
              </a:ext>
            </a:extLst>
          </p:cNvPr>
          <p:cNvSpPr>
            <a:spLocks noGrp="1"/>
          </p:cNvSpPr>
          <p:nvPr>
            <p:ph idx="1"/>
          </p:nvPr>
        </p:nvSpPr>
        <p:spPr/>
        <p:txBody>
          <a:bodyPr>
            <a:normAutofit/>
          </a:bodyPr>
          <a:lstStyle/>
          <a:p>
            <a:r>
              <a:rPr lang="en-US" sz="2400" dirty="0"/>
              <a:t>A final decision on ‘2.2’ or 3.0 has not been taken</a:t>
            </a:r>
          </a:p>
          <a:p>
            <a:pPr lvl="1"/>
            <a:r>
              <a:rPr lang="en-US" sz="2200" dirty="0"/>
              <a:t>IMESAFR 2.x would be an upgrade of 2.1</a:t>
            </a:r>
          </a:p>
          <a:p>
            <a:pPr lvl="2"/>
            <a:r>
              <a:rPr lang="en-US" sz="2000" dirty="0"/>
              <a:t>There were many features/potential improvements for 2.0 that were not implemented in 2.1</a:t>
            </a:r>
          </a:p>
          <a:p>
            <a:pPr lvl="3"/>
            <a:r>
              <a:rPr lang="en-US" sz="1800" dirty="0"/>
              <a:t>None would be as impactful as, e.g., Bin G or treatment of horizontal debris</a:t>
            </a:r>
          </a:p>
          <a:p>
            <a:pPr lvl="2"/>
            <a:r>
              <a:rPr lang="en-US" sz="2000" dirty="0"/>
              <a:t>Some improvements from 2.0 to 2.1 were only partially implemented, e.g., frangible walls/roofs</a:t>
            </a:r>
          </a:p>
          <a:p>
            <a:pPr lvl="2"/>
            <a:r>
              <a:rPr lang="en-US" sz="2000" dirty="0"/>
              <a:t>Some potential improvements to 2.1 have been identified since release</a:t>
            </a:r>
          </a:p>
          <a:p>
            <a:pPr lvl="1"/>
            <a:r>
              <a:rPr lang="en-US" sz="2200" dirty="0"/>
              <a:t>IMESAFR 3.0 would include all of the above plus, potentially topography/3D capability, e.g. debris, like golf balls, goes further downhill than uphill</a:t>
            </a:r>
          </a:p>
          <a:p>
            <a:pPr lvl="1"/>
            <a:endParaRPr lang="en-US" sz="2200" dirty="0"/>
          </a:p>
        </p:txBody>
      </p:sp>
    </p:spTree>
    <p:extLst>
      <p:ext uri="{BB962C8B-B14F-4D97-AF65-F5344CB8AC3E}">
        <p14:creationId xmlns:p14="http://schemas.microsoft.com/office/powerpoint/2010/main" val="2367573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906A9-3610-4839-8B83-D695153576AE}"/>
              </a:ext>
            </a:extLst>
          </p:cNvPr>
          <p:cNvSpPr>
            <a:spLocks noGrp="1"/>
          </p:cNvSpPr>
          <p:nvPr>
            <p:ph type="title"/>
          </p:nvPr>
        </p:nvSpPr>
        <p:spPr/>
        <p:txBody>
          <a:bodyPr/>
          <a:lstStyle/>
          <a:p>
            <a:r>
              <a:rPr lang="en-US" dirty="0"/>
              <a:t>Numerical Risk Criteria</a:t>
            </a:r>
          </a:p>
        </p:txBody>
      </p:sp>
      <p:sp>
        <p:nvSpPr>
          <p:cNvPr id="3" name="Content Placeholder 2">
            <a:extLst>
              <a:ext uri="{FF2B5EF4-FFF2-40B4-BE49-F238E27FC236}">
                <a16:creationId xmlns:a16="http://schemas.microsoft.com/office/drawing/2014/main" id="{5E62FE6E-B39B-4D49-AE1E-023512927557}"/>
              </a:ext>
            </a:extLst>
          </p:cNvPr>
          <p:cNvSpPr>
            <a:spLocks noGrp="1"/>
          </p:cNvSpPr>
          <p:nvPr>
            <p:ph idx="1"/>
          </p:nvPr>
        </p:nvSpPr>
        <p:spPr/>
        <p:txBody>
          <a:bodyPr>
            <a:normAutofit fontScale="92500" lnSpcReduction="10000"/>
          </a:bodyPr>
          <a:lstStyle/>
          <a:p>
            <a:r>
              <a:rPr lang="en-US" dirty="0"/>
              <a:t>Just like Q/D, QRA requires a pass/fail (possibly with shades of grey) standard</a:t>
            </a:r>
          </a:p>
          <a:p>
            <a:pPr lvl="1"/>
            <a:r>
              <a:rPr lang="en-US" dirty="0"/>
              <a:t>Three level paradigms, e.g. Pass/ALARP/Fail, are recognized </a:t>
            </a:r>
          </a:p>
          <a:p>
            <a:r>
              <a:rPr lang="en-US" dirty="0"/>
              <a:t>There is a growing consensus around the pass/fail for public being</a:t>
            </a:r>
          </a:p>
          <a:p>
            <a:pPr lvl="1"/>
            <a:r>
              <a:rPr lang="en-US" dirty="0"/>
              <a:t>Annual Individual Risk 1 E-06</a:t>
            </a:r>
          </a:p>
          <a:p>
            <a:pPr lvl="1"/>
            <a:r>
              <a:rPr lang="en-US" dirty="0"/>
              <a:t>Annual Group Risk 1 E-05</a:t>
            </a:r>
          </a:p>
          <a:p>
            <a:r>
              <a:rPr lang="en-US" dirty="0"/>
              <a:t>Catastrophic Risk Aversion criteria are not widely published/used</a:t>
            </a:r>
          </a:p>
          <a:p>
            <a:r>
              <a:rPr lang="en-US" dirty="0"/>
              <a:t>The IME proposed the above individual risk level to the ATF and the ISP recommended a three level group risk system (1 E-04 to 1 E-05 as a “Maybe Region”)</a:t>
            </a:r>
          </a:p>
          <a:p>
            <a:r>
              <a:rPr lang="en-US" dirty="0"/>
              <a:t>The ATF requested an external review of the P</a:t>
            </a:r>
            <a:r>
              <a:rPr lang="en-US" sz="1800" baseline="-25000" dirty="0"/>
              <a:t>e</a:t>
            </a:r>
            <a:r>
              <a:rPr lang="en-US" dirty="0"/>
              <a:t> methodology </a:t>
            </a:r>
          </a:p>
          <a:p>
            <a:pPr lvl="1"/>
            <a:r>
              <a:rPr lang="en-US" dirty="0"/>
              <a:t>This has been completed and the ISP has developed a response document</a:t>
            </a:r>
          </a:p>
          <a:p>
            <a:pPr lvl="1"/>
            <a:r>
              <a:rPr lang="en-US" dirty="0"/>
              <a:t>The peer review determined the methodology to be sound</a:t>
            </a:r>
          </a:p>
          <a:p>
            <a:r>
              <a:rPr lang="en-US" dirty="0"/>
              <a:t>During the review of license limits for the Port of Halifax, ERD and the IME discussed numerical risk criteria (as in the IME Guidelines) and these criteria are in the draft ERD Guidelines</a:t>
            </a:r>
          </a:p>
        </p:txBody>
      </p:sp>
    </p:spTree>
    <p:extLst>
      <p:ext uri="{BB962C8B-B14F-4D97-AF65-F5344CB8AC3E}">
        <p14:creationId xmlns:p14="http://schemas.microsoft.com/office/powerpoint/2010/main" val="2141612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CB91C-A068-4796-B1EC-1A26BB6D2809}"/>
              </a:ext>
            </a:extLst>
          </p:cNvPr>
          <p:cNvSpPr>
            <a:spLocks noGrp="1"/>
          </p:cNvSpPr>
          <p:nvPr>
            <p:ph type="title"/>
          </p:nvPr>
        </p:nvSpPr>
        <p:spPr/>
        <p:txBody>
          <a:bodyPr/>
          <a:lstStyle/>
          <a:p>
            <a:r>
              <a:rPr lang="en-US" dirty="0"/>
              <a:t>IMESAFR Science Panel</a:t>
            </a:r>
          </a:p>
        </p:txBody>
      </p:sp>
      <p:sp>
        <p:nvSpPr>
          <p:cNvPr id="3" name="Content Placeholder 2">
            <a:extLst>
              <a:ext uri="{FF2B5EF4-FFF2-40B4-BE49-F238E27FC236}">
                <a16:creationId xmlns:a16="http://schemas.microsoft.com/office/drawing/2014/main" id="{3FC5DE5B-8A00-4815-B43C-08F7BACA954C}"/>
              </a:ext>
            </a:extLst>
          </p:cNvPr>
          <p:cNvSpPr>
            <a:spLocks noGrp="1"/>
          </p:cNvSpPr>
          <p:nvPr>
            <p:ph idx="1"/>
          </p:nvPr>
        </p:nvSpPr>
        <p:spPr>
          <a:xfrm>
            <a:off x="457200" y="1276793"/>
            <a:ext cx="8229600" cy="4902535"/>
          </a:xfrm>
        </p:spPr>
        <p:txBody>
          <a:bodyPr/>
          <a:lstStyle/>
          <a:p>
            <a:r>
              <a:rPr lang="en-US" dirty="0"/>
              <a:t>ISP was founded at the request of and funding from the ATF</a:t>
            </a:r>
          </a:p>
          <a:p>
            <a:pPr lvl="1"/>
            <a:r>
              <a:rPr lang="en-US" dirty="0"/>
              <a:t>The desire was to mirror the Science Panel role for the DDESB (SAFER) for commercial explosives</a:t>
            </a:r>
          </a:p>
          <a:p>
            <a:pPr lvl="1"/>
            <a:r>
              <a:rPr lang="en-US" dirty="0"/>
              <a:t>The ISP is made up of people from IME member companies, APT employees, regulators, and outside experts</a:t>
            </a:r>
          </a:p>
          <a:p>
            <a:pPr lvl="1"/>
            <a:r>
              <a:rPr lang="en-US" dirty="0"/>
              <a:t>The two components of that role are</a:t>
            </a:r>
          </a:p>
          <a:p>
            <a:pPr lvl="2"/>
            <a:r>
              <a:rPr lang="en-US" dirty="0"/>
              <a:t>Identify potential improvements to IMESAFR </a:t>
            </a:r>
          </a:p>
          <a:p>
            <a:pPr lvl="2"/>
            <a:r>
              <a:rPr lang="en-US" dirty="0"/>
              <a:t>Provide technical evidence to support any proposed changes/additions</a:t>
            </a:r>
          </a:p>
          <a:p>
            <a:pPr lvl="3"/>
            <a:r>
              <a:rPr lang="en-US" dirty="0"/>
              <a:t>This is particularly true when the proposed change will reduce conservatism </a:t>
            </a:r>
          </a:p>
          <a:p>
            <a:pPr lvl="1"/>
            <a:r>
              <a:rPr lang="en-US" dirty="0"/>
              <a:t>The ISP has provided significant benefit to/improvement of IMESAFR</a:t>
            </a:r>
          </a:p>
          <a:p>
            <a:pPr lvl="2"/>
            <a:r>
              <a:rPr lang="en-US" dirty="0"/>
              <a:t>Recommendation to add Bin G to v2.1</a:t>
            </a:r>
          </a:p>
          <a:p>
            <a:pPr lvl="2"/>
            <a:r>
              <a:rPr lang="en-US" dirty="0"/>
              <a:t>Recommendation to add more debris blockage to v2.1</a:t>
            </a:r>
          </a:p>
          <a:p>
            <a:pPr lvl="2"/>
            <a:r>
              <a:rPr lang="en-US" dirty="0"/>
              <a:t>Review of Event Frequencies (almost complete)</a:t>
            </a:r>
          </a:p>
          <a:p>
            <a:pPr lvl="2"/>
            <a:r>
              <a:rPr lang="en-US" dirty="0"/>
              <a:t>Currently reviewing the Uncertainty term</a:t>
            </a:r>
          </a:p>
          <a:p>
            <a:pPr lvl="2"/>
            <a:r>
              <a:rPr lang="en-US" dirty="0"/>
              <a:t>Will add more subjects, e.g. frangible walls </a:t>
            </a:r>
          </a:p>
          <a:p>
            <a:pPr lvl="1"/>
            <a:r>
              <a:rPr lang="en-US" dirty="0"/>
              <a:t>The ISP provides support for any tests</a:t>
            </a:r>
          </a:p>
          <a:p>
            <a:pPr marL="403225" lvl="2" indent="0">
              <a:buNone/>
            </a:pPr>
            <a:endParaRPr lang="en-US" dirty="0"/>
          </a:p>
        </p:txBody>
      </p:sp>
    </p:spTree>
    <p:extLst>
      <p:ext uri="{BB962C8B-B14F-4D97-AF65-F5344CB8AC3E}">
        <p14:creationId xmlns:p14="http://schemas.microsoft.com/office/powerpoint/2010/main" val="829506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A60EF-56E3-4B55-9463-A48FE79B312F}"/>
              </a:ext>
            </a:extLst>
          </p:cNvPr>
          <p:cNvSpPr>
            <a:spLocks noGrp="1"/>
          </p:cNvSpPr>
          <p:nvPr>
            <p:ph type="title"/>
          </p:nvPr>
        </p:nvSpPr>
        <p:spPr/>
        <p:txBody>
          <a:bodyPr/>
          <a:lstStyle/>
          <a:p>
            <a:r>
              <a:rPr lang="en-US" dirty="0"/>
              <a:t>Test Program</a:t>
            </a:r>
          </a:p>
        </p:txBody>
      </p:sp>
      <p:sp>
        <p:nvSpPr>
          <p:cNvPr id="3" name="Content Placeholder 2">
            <a:extLst>
              <a:ext uri="{FF2B5EF4-FFF2-40B4-BE49-F238E27FC236}">
                <a16:creationId xmlns:a16="http://schemas.microsoft.com/office/drawing/2014/main" id="{DC6665B3-0327-46F3-9F13-B56D90E9F6A8}"/>
              </a:ext>
            </a:extLst>
          </p:cNvPr>
          <p:cNvSpPr>
            <a:spLocks noGrp="1"/>
          </p:cNvSpPr>
          <p:nvPr>
            <p:ph idx="1"/>
          </p:nvPr>
        </p:nvSpPr>
        <p:spPr>
          <a:xfrm>
            <a:off x="457200" y="1276793"/>
            <a:ext cx="8229600" cy="4902535"/>
          </a:xfrm>
        </p:spPr>
        <p:txBody>
          <a:bodyPr>
            <a:normAutofit lnSpcReduction="10000"/>
          </a:bodyPr>
          <a:lstStyle/>
          <a:p>
            <a:r>
              <a:rPr lang="en-US" dirty="0"/>
              <a:t>Whenever possible, the IMESAFR algorithms are either based on large scale test data or validated by such data</a:t>
            </a:r>
          </a:p>
          <a:p>
            <a:r>
              <a:rPr lang="en-US" dirty="0"/>
              <a:t>The Development Team put together a Maturity Matrix several years ago, which has been reviewed since</a:t>
            </a:r>
          </a:p>
          <a:p>
            <a:pPr lvl="1"/>
            <a:r>
              <a:rPr lang="en-US" dirty="0"/>
              <a:t>The Matrix shows what parts of the program are well supported by test data and where the bigger or more critical gaps are</a:t>
            </a:r>
          </a:p>
          <a:p>
            <a:pPr lvl="1"/>
            <a:r>
              <a:rPr lang="en-US" dirty="0"/>
              <a:t>From this a desired test program is generated (which is not a synonym for carried out)</a:t>
            </a:r>
          </a:p>
          <a:p>
            <a:pPr lvl="2"/>
            <a:r>
              <a:rPr lang="en-US" dirty="0"/>
              <a:t>Large scale tests are expensive and difficult to organize and carry out</a:t>
            </a:r>
          </a:p>
          <a:p>
            <a:pPr lvl="1"/>
            <a:r>
              <a:rPr lang="en-US" dirty="0"/>
              <a:t>The assistance of the ATF on the ISP is hugely beneficial</a:t>
            </a:r>
          </a:p>
          <a:p>
            <a:r>
              <a:rPr lang="en-US" dirty="0"/>
              <a:t>The current test program includes:</a:t>
            </a:r>
          </a:p>
          <a:p>
            <a:pPr lvl="1"/>
            <a:r>
              <a:rPr lang="en-US" dirty="0"/>
              <a:t>Iron Warrior IV (completed, IME ‘piggyback’)</a:t>
            </a:r>
          </a:p>
          <a:p>
            <a:pPr lvl="1"/>
            <a:r>
              <a:rPr lang="en-US" dirty="0"/>
              <a:t>AN Railcar (test carried out/data being analyzed, IME ‘piggyback’)</a:t>
            </a:r>
          </a:p>
          <a:p>
            <a:pPr lvl="1"/>
            <a:r>
              <a:rPr lang="en-US" dirty="0"/>
              <a:t>Overhead silo (blasting agent, ATF/IME, 2019(?))</a:t>
            </a:r>
          </a:p>
          <a:p>
            <a:pPr lvl="1"/>
            <a:r>
              <a:rPr lang="en-US" dirty="0"/>
              <a:t>Perforating guns (IME, 2019(?))</a:t>
            </a:r>
          </a:p>
          <a:p>
            <a:pPr lvl="1"/>
            <a:r>
              <a:rPr lang="en-US" dirty="0"/>
              <a:t>ATF Magazines (relatively small quantities in relatively </a:t>
            </a:r>
            <a:r>
              <a:rPr lang="en-US"/>
              <a:t>small magazines)</a:t>
            </a:r>
            <a:endParaRPr lang="en-US" dirty="0"/>
          </a:p>
          <a:p>
            <a:pPr lvl="1"/>
            <a:endParaRPr lang="en-US" dirty="0"/>
          </a:p>
          <a:p>
            <a:pPr lvl="1"/>
            <a:endParaRPr lang="en-US" dirty="0"/>
          </a:p>
        </p:txBody>
      </p:sp>
    </p:spTree>
    <p:extLst>
      <p:ext uri="{BB962C8B-B14F-4D97-AF65-F5344CB8AC3E}">
        <p14:creationId xmlns:p14="http://schemas.microsoft.com/office/powerpoint/2010/main" val="361806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a:t>
            </a:r>
          </a:p>
        </p:txBody>
      </p:sp>
      <p:sp>
        <p:nvSpPr>
          <p:cNvPr id="3" name="Content Placeholder 2"/>
          <p:cNvSpPr>
            <a:spLocks noGrp="1"/>
          </p:cNvSpPr>
          <p:nvPr>
            <p:ph idx="1"/>
          </p:nvPr>
        </p:nvSpPr>
        <p:spPr/>
        <p:txBody>
          <a:bodyPr>
            <a:normAutofit lnSpcReduction="10000"/>
          </a:bodyPr>
          <a:lstStyle/>
          <a:p>
            <a:r>
              <a:rPr lang="en-US" dirty="0">
                <a:solidFill>
                  <a:schemeClr val="tx1"/>
                </a:solidFill>
              </a:rPr>
              <a:t>Regulatory Overview</a:t>
            </a:r>
          </a:p>
          <a:p>
            <a:pPr lvl="1"/>
            <a:r>
              <a:rPr lang="en-US" dirty="0">
                <a:solidFill>
                  <a:schemeClr val="tx1"/>
                </a:solidFill>
              </a:rPr>
              <a:t>Canada/ERD</a:t>
            </a:r>
          </a:p>
          <a:p>
            <a:pPr lvl="1"/>
            <a:r>
              <a:rPr lang="en-US" dirty="0">
                <a:solidFill>
                  <a:schemeClr val="tx1"/>
                </a:solidFill>
              </a:rPr>
              <a:t>Ports</a:t>
            </a:r>
          </a:p>
          <a:p>
            <a:pPr lvl="1"/>
            <a:r>
              <a:rPr lang="en-US" dirty="0">
                <a:solidFill>
                  <a:schemeClr val="tx1"/>
                </a:solidFill>
              </a:rPr>
              <a:t>CAF</a:t>
            </a:r>
          </a:p>
          <a:p>
            <a:pPr marL="233362" lvl="1" indent="0">
              <a:buNone/>
            </a:pPr>
            <a:endParaRPr lang="en-US" dirty="0">
              <a:solidFill>
                <a:schemeClr val="tx1"/>
              </a:solidFill>
            </a:endParaRPr>
          </a:p>
          <a:p>
            <a:r>
              <a:rPr lang="en-US" dirty="0">
                <a:solidFill>
                  <a:schemeClr val="tx1"/>
                </a:solidFill>
              </a:rPr>
              <a:t>IMESAFR 2.1 Update</a:t>
            </a:r>
          </a:p>
          <a:p>
            <a:pPr lvl="1"/>
            <a:r>
              <a:rPr lang="en-US" dirty="0">
                <a:solidFill>
                  <a:schemeClr val="tx1"/>
                </a:solidFill>
              </a:rPr>
              <a:t>AN Module</a:t>
            </a:r>
          </a:p>
          <a:p>
            <a:pPr lvl="1"/>
            <a:r>
              <a:rPr lang="en-US" dirty="0">
                <a:solidFill>
                  <a:schemeClr val="tx1"/>
                </a:solidFill>
              </a:rPr>
              <a:t>IMESAFR v2.1</a:t>
            </a:r>
          </a:p>
          <a:p>
            <a:pPr marL="233362" lvl="1" indent="0">
              <a:buNone/>
            </a:pPr>
            <a:endParaRPr lang="en-US" dirty="0">
              <a:solidFill>
                <a:schemeClr val="tx1"/>
              </a:solidFill>
            </a:endParaRPr>
          </a:p>
          <a:p>
            <a:r>
              <a:rPr lang="en-US" dirty="0">
                <a:solidFill>
                  <a:schemeClr val="tx1"/>
                </a:solidFill>
              </a:rPr>
              <a:t>Path Forward</a:t>
            </a:r>
          </a:p>
          <a:p>
            <a:pPr lvl="1"/>
            <a:r>
              <a:rPr lang="en-US" dirty="0">
                <a:solidFill>
                  <a:schemeClr val="tx1"/>
                </a:solidFill>
              </a:rPr>
              <a:t>IMESAFR 3.0</a:t>
            </a:r>
          </a:p>
          <a:p>
            <a:pPr lvl="1"/>
            <a:r>
              <a:rPr lang="en-US" dirty="0">
                <a:solidFill>
                  <a:schemeClr val="tx1"/>
                </a:solidFill>
              </a:rPr>
              <a:t>Numerical Criteria</a:t>
            </a:r>
          </a:p>
          <a:p>
            <a:pPr lvl="1"/>
            <a:r>
              <a:rPr lang="en-US" dirty="0">
                <a:solidFill>
                  <a:schemeClr val="tx1"/>
                </a:solidFill>
              </a:rPr>
              <a:t>ISP</a:t>
            </a:r>
          </a:p>
          <a:p>
            <a:pPr lvl="1"/>
            <a:r>
              <a:rPr lang="en-US" dirty="0">
                <a:solidFill>
                  <a:schemeClr val="tx1"/>
                </a:solidFill>
              </a:rPr>
              <a:t>Proposed Test Program</a:t>
            </a:r>
          </a:p>
        </p:txBody>
      </p:sp>
    </p:spTree>
    <p:extLst>
      <p:ext uri="{BB962C8B-B14F-4D97-AF65-F5344CB8AC3E}">
        <p14:creationId xmlns:p14="http://schemas.microsoft.com/office/powerpoint/2010/main" val="2728478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9BFFA-015C-4ECF-86B6-7BCEB8D4A3DA}"/>
              </a:ext>
            </a:extLst>
          </p:cNvPr>
          <p:cNvSpPr>
            <a:spLocks noGrp="1"/>
          </p:cNvSpPr>
          <p:nvPr>
            <p:ph type="title"/>
          </p:nvPr>
        </p:nvSpPr>
        <p:spPr/>
        <p:txBody>
          <a:bodyPr/>
          <a:lstStyle/>
          <a:p>
            <a:r>
              <a:rPr lang="en-US" dirty="0"/>
              <a:t>Regulatory Overview</a:t>
            </a:r>
          </a:p>
        </p:txBody>
      </p:sp>
      <p:sp>
        <p:nvSpPr>
          <p:cNvPr id="3" name="Content Placeholder 2">
            <a:extLst>
              <a:ext uri="{FF2B5EF4-FFF2-40B4-BE49-F238E27FC236}">
                <a16:creationId xmlns:a16="http://schemas.microsoft.com/office/drawing/2014/main" id="{BEEBA83F-3B03-4A3E-8ACE-4327830A7CB5}"/>
              </a:ext>
            </a:extLst>
          </p:cNvPr>
          <p:cNvSpPr>
            <a:spLocks noGrp="1"/>
          </p:cNvSpPr>
          <p:nvPr>
            <p:ph idx="1"/>
          </p:nvPr>
        </p:nvSpPr>
        <p:spPr/>
        <p:txBody>
          <a:bodyPr>
            <a:normAutofit lnSpcReduction="10000"/>
          </a:bodyPr>
          <a:lstStyle/>
          <a:p>
            <a:r>
              <a:rPr lang="en-US" sz="2400" dirty="0"/>
              <a:t>Canada/ERD</a:t>
            </a:r>
          </a:p>
          <a:p>
            <a:pPr lvl="1"/>
            <a:r>
              <a:rPr lang="en-US" sz="2000" dirty="0"/>
              <a:t>IMESAFR was developed by a US organization with a US focus, but not exclusively so</a:t>
            </a:r>
          </a:p>
          <a:p>
            <a:pPr lvl="2"/>
            <a:r>
              <a:rPr lang="en-US" sz="1800" dirty="0"/>
              <a:t>Other regulators recognized the potential for such a QRA tool </a:t>
            </a:r>
          </a:p>
          <a:p>
            <a:pPr lvl="2"/>
            <a:r>
              <a:rPr lang="en-US" sz="1800" dirty="0"/>
              <a:t>Acceptance/Interest was particularly strong in Canada, Australia, and Europe</a:t>
            </a:r>
          </a:p>
          <a:p>
            <a:pPr lvl="1"/>
            <a:r>
              <a:rPr lang="en-US" sz="2000" dirty="0"/>
              <a:t>Canada was particularly proactive/active and had two people (one from each of ERD and CERL) on the IMESAFR Development Team from the start</a:t>
            </a:r>
          </a:p>
          <a:p>
            <a:pPr lvl="1"/>
            <a:r>
              <a:rPr lang="en-US" sz="2000" dirty="0"/>
              <a:t>ERD was accepting QRAs for specific specialist applications, e.g., highway twinning, prior to the development of IMESAFR</a:t>
            </a:r>
          </a:p>
          <a:p>
            <a:pPr lvl="2"/>
            <a:r>
              <a:rPr lang="en-US" sz="1800" dirty="0"/>
              <a:t>This was limited for both company and regulator by the limited capability for estimating consequences</a:t>
            </a:r>
          </a:p>
          <a:p>
            <a:pPr lvl="2"/>
            <a:r>
              <a:rPr lang="en-US" sz="1800" dirty="0"/>
              <a:t>ERD saw IMESAFR as a critical tool in improving, especially, the consequence side of QRAs</a:t>
            </a:r>
          </a:p>
          <a:p>
            <a:pPr lvl="1"/>
            <a:endParaRPr lang="en-US" sz="2000" dirty="0"/>
          </a:p>
          <a:p>
            <a:pPr lvl="1"/>
            <a:endParaRPr lang="en-US" dirty="0"/>
          </a:p>
        </p:txBody>
      </p:sp>
    </p:spTree>
    <p:extLst>
      <p:ext uri="{BB962C8B-B14F-4D97-AF65-F5344CB8AC3E}">
        <p14:creationId xmlns:p14="http://schemas.microsoft.com/office/powerpoint/2010/main" val="1666003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CBD08-BEBC-49E6-9409-A68C10D6E52F}"/>
              </a:ext>
            </a:extLst>
          </p:cNvPr>
          <p:cNvSpPr>
            <a:spLocks noGrp="1"/>
          </p:cNvSpPr>
          <p:nvPr>
            <p:ph type="title"/>
          </p:nvPr>
        </p:nvSpPr>
        <p:spPr/>
        <p:txBody>
          <a:bodyPr/>
          <a:lstStyle/>
          <a:p>
            <a:r>
              <a:rPr lang="en-US" dirty="0"/>
              <a:t>Regulatory Overview</a:t>
            </a:r>
          </a:p>
        </p:txBody>
      </p:sp>
      <p:sp>
        <p:nvSpPr>
          <p:cNvPr id="3" name="Content Placeholder 2">
            <a:extLst>
              <a:ext uri="{FF2B5EF4-FFF2-40B4-BE49-F238E27FC236}">
                <a16:creationId xmlns:a16="http://schemas.microsoft.com/office/drawing/2014/main" id="{8AC4E42F-F7F1-4609-909C-23BE93A04A4A}"/>
              </a:ext>
            </a:extLst>
          </p:cNvPr>
          <p:cNvSpPr>
            <a:spLocks noGrp="1"/>
          </p:cNvSpPr>
          <p:nvPr>
            <p:ph idx="1"/>
          </p:nvPr>
        </p:nvSpPr>
        <p:spPr/>
        <p:txBody>
          <a:bodyPr/>
          <a:lstStyle/>
          <a:p>
            <a:pPr lvl="1"/>
            <a:r>
              <a:rPr lang="en-US" sz="2000" dirty="0"/>
              <a:t>ERD quotes IMESAFR in both regulations and guidelines as an acceptable QRA tool</a:t>
            </a:r>
          </a:p>
          <a:p>
            <a:pPr lvl="1"/>
            <a:r>
              <a:rPr lang="en-US" sz="2000" dirty="0"/>
              <a:t>ERD also mandates the use of IMESAFR – or equivalent – for some applications for QD derogations (the equivalent of ATF variances)</a:t>
            </a:r>
          </a:p>
          <a:p>
            <a:pPr lvl="1"/>
            <a:r>
              <a:rPr lang="en-US" sz="2000" dirty="0"/>
              <a:t>Both CERL and ERD have trained people and use IMESAFR internally </a:t>
            </a:r>
          </a:p>
          <a:p>
            <a:pPr lvl="2"/>
            <a:r>
              <a:rPr lang="en-US" sz="1800" dirty="0"/>
              <a:t>There is also support in </a:t>
            </a:r>
            <a:r>
              <a:rPr lang="en-US" sz="1800" dirty="0" err="1"/>
              <a:t>NRCan</a:t>
            </a:r>
            <a:r>
              <a:rPr lang="en-US" sz="1800" dirty="0"/>
              <a:t> and the Government for QRA/IMESAFR</a:t>
            </a:r>
          </a:p>
          <a:p>
            <a:r>
              <a:rPr lang="en-US" sz="2200" dirty="0"/>
              <a:t>Ports</a:t>
            </a:r>
          </a:p>
          <a:p>
            <a:pPr lvl="1"/>
            <a:r>
              <a:rPr lang="en-US" sz="2000" dirty="0"/>
              <a:t>License limits for Ports has become a topic of significant interest in both Canada (Halifax, Montreal) and the US  </a:t>
            </a:r>
          </a:p>
          <a:p>
            <a:pPr lvl="2"/>
            <a:r>
              <a:rPr lang="en-US" sz="1800" dirty="0"/>
              <a:t>ERD has generated draft guidelines for QRAs for Ports and wharves</a:t>
            </a:r>
          </a:p>
          <a:p>
            <a:pPr lvl="3"/>
            <a:r>
              <a:rPr lang="en-US" sz="1600" dirty="0"/>
              <a:t>These reference both IME Guidelines for port QRAs and IMESAFR as a tool</a:t>
            </a:r>
          </a:p>
          <a:p>
            <a:pPr lvl="3"/>
            <a:r>
              <a:rPr lang="en-US" sz="1600" dirty="0"/>
              <a:t>Numerical risk criteria are also quoted</a:t>
            </a:r>
          </a:p>
          <a:p>
            <a:pPr lvl="1"/>
            <a:endParaRPr lang="en-US" sz="2000" dirty="0"/>
          </a:p>
          <a:p>
            <a:endParaRPr lang="en-US" dirty="0"/>
          </a:p>
        </p:txBody>
      </p:sp>
    </p:spTree>
    <p:extLst>
      <p:ext uri="{BB962C8B-B14F-4D97-AF65-F5344CB8AC3E}">
        <p14:creationId xmlns:p14="http://schemas.microsoft.com/office/powerpoint/2010/main" val="3407076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B99EA-F904-4145-9E51-5E9A7104E228}"/>
              </a:ext>
            </a:extLst>
          </p:cNvPr>
          <p:cNvSpPr>
            <a:spLocks noGrp="1"/>
          </p:cNvSpPr>
          <p:nvPr>
            <p:ph type="title"/>
          </p:nvPr>
        </p:nvSpPr>
        <p:spPr/>
        <p:txBody>
          <a:bodyPr/>
          <a:lstStyle/>
          <a:p>
            <a:r>
              <a:rPr lang="en-US" dirty="0"/>
              <a:t>Regulatory Overview</a:t>
            </a:r>
          </a:p>
        </p:txBody>
      </p:sp>
      <p:sp>
        <p:nvSpPr>
          <p:cNvPr id="3" name="Content Placeholder 2">
            <a:extLst>
              <a:ext uri="{FF2B5EF4-FFF2-40B4-BE49-F238E27FC236}">
                <a16:creationId xmlns:a16="http://schemas.microsoft.com/office/drawing/2014/main" id="{EAF37B71-2BA8-449F-AE69-ADF57697E623}"/>
              </a:ext>
            </a:extLst>
          </p:cNvPr>
          <p:cNvSpPr>
            <a:spLocks noGrp="1"/>
          </p:cNvSpPr>
          <p:nvPr>
            <p:ph idx="1"/>
          </p:nvPr>
        </p:nvSpPr>
        <p:spPr/>
        <p:txBody>
          <a:bodyPr/>
          <a:lstStyle/>
          <a:p>
            <a:pPr lvl="1"/>
            <a:r>
              <a:rPr lang="en-US" sz="2000" dirty="0"/>
              <a:t>QRA and IMESAFR as a QRA tool are broadly accepted by the Canadian explosives regulatory agencies</a:t>
            </a:r>
          </a:p>
          <a:p>
            <a:pPr lvl="2"/>
            <a:r>
              <a:rPr lang="en-US" sz="1800" dirty="0"/>
              <a:t>The initial definition of acceptable risk criteria is particularly promising</a:t>
            </a:r>
          </a:p>
          <a:p>
            <a:r>
              <a:rPr lang="en-US" sz="2200" dirty="0"/>
              <a:t>CAF</a:t>
            </a:r>
          </a:p>
          <a:p>
            <a:pPr lvl="1"/>
            <a:r>
              <a:rPr lang="en-US" sz="2000" dirty="0"/>
              <a:t>The Canadian Armed Forces (CAF) were interested in the adoption of a quantified risk assessment tool </a:t>
            </a:r>
          </a:p>
          <a:p>
            <a:pPr lvl="2"/>
            <a:r>
              <a:rPr lang="en-US" sz="1800" dirty="0"/>
              <a:t>Reviewed the potential of IMESAFR and are now using IMESAFR as part of their Ammunition and Explosives Risk Assessment Safety Case (AERASC) process</a:t>
            </a:r>
          </a:p>
          <a:p>
            <a:pPr lvl="2"/>
            <a:r>
              <a:rPr lang="en-US" sz="1800" dirty="0"/>
              <a:t> Several members of the CAF were trained at the April 2018 course in Ottawa</a:t>
            </a:r>
          </a:p>
          <a:p>
            <a:pPr lvl="2"/>
            <a:r>
              <a:rPr lang="en-US" sz="1800" dirty="0"/>
              <a:t>The CAF have been asked to provide a nominee for the IMESAFR Development Team and possibly the ISP</a:t>
            </a:r>
          </a:p>
          <a:p>
            <a:pPr lvl="1"/>
            <a:endParaRPr lang="en-US" dirty="0"/>
          </a:p>
        </p:txBody>
      </p:sp>
    </p:spTree>
    <p:extLst>
      <p:ext uri="{BB962C8B-B14F-4D97-AF65-F5344CB8AC3E}">
        <p14:creationId xmlns:p14="http://schemas.microsoft.com/office/powerpoint/2010/main" val="1224480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F6BC2-C2B2-4F9F-B2F3-624E09458BD3}"/>
              </a:ext>
            </a:extLst>
          </p:cNvPr>
          <p:cNvSpPr>
            <a:spLocks noGrp="1"/>
          </p:cNvSpPr>
          <p:nvPr>
            <p:ph type="title"/>
          </p:nvPr>
        </p:nvSpPr>
        <p:spPr/>
        <p:txBody>
          <a:bodyPr/>
          <a:lstStyle/>
          <a:p>
            <a:r>
              <a:rPr lang="en-US" dirty="0"/>
              <a:t>AN Module</a:t>
            </a:r>
          </a:p>
        </p:txBody>
      </p:sp>
      <p:sp>
        <p:nvSpPr>
          <p:cNvPr id="3" name="Content Placeholder 2">
            <a:extLst>
              <a:ext uri="{FF2B5EF4-FFF2-40B4-BE49-F238E27FC236}">
                <a16:creationId xmlns:a16="http://schemas.microsoft.com/office/drawing/2014/main" id="{3FB370F2-9226-4548-8481-C82A4D4FD199}"/>
              </a:ext>
            </a:extLst>
          </p:cNvPr>
          <p:cNvSpPr>
            <a:spLocks noGrp="1"/>
          </p:cNvSpPr>
          <p:nvPr>
            <p:ph idx="1"/>
          </p:nvPr>
        </p:nvSpPr>
        <p:spPr/>
        <p:txBody>
          <a:bodyPr>
            <a:normAutofit fontScale="92500"/>
          </a:bodyPr>
          <a:lstStyle/>
          <a:p>
            <a:r>
              <a:rPr lang="en-US" dirty="0"/>
              <a:t>The AN Module was developed by APT for the IME with the assistance of the (IME) AN Working Group and the IMESAFR Development Team</a:t>
            </a:r>
          </a:p>
          <a:p>
            <a:pPr lvl="1"/>
            <a:r>
              <a:rPr lang="en-US" dirty="0"/>
              <a:t>IMESAFR already had the capability to model AN explosions but used the normal ‘TNT engine’ to do so</a:t>
            </a:r>
          </a:p>
          <a:p>
            <a:pPr lvl="2"/>
            <a:r>
              <a:rPr lang="en-US" dirty="0"/>
              <a:t>The IME community felt that the TNT engine was very conservative compared to reality, i.e. AN explosions would be much less efficient/energetic than the TNT model would predict</a:t>
            </a:r>
          </a:p>
          <a:p>
            <a:pPr lvl="1"/>
            <a:r>
              <a:rPr lang="en-US" dirty="0"/>
              <a:t>The main thrust of the AN Module development was in the generation of an ‘AN Engine’ to model the explosions </a:t>
            </a:r>
          </a:p>
          <a:p>
            <a:pPr lvl="1"/>
            <a:r>
              <a:rPr lang="en-US" dirty="0"/>
              <a:t>As well, two new </a:t>
            </a:r>
            <a:r>
              <a:rPr lang="en-US" dirty="0">
                <a:solidFill>
                  <a:schemeClr val="tx1"/>
                </a:solidFill>
              </a:rPr>
              <a:t>P</a:t>
            </a:r>
            <a:r>
              <a:rPr lang="en-US" dirty="0"/>
              <a:t>ES Types (railcar and overhead silo) were developed to be included with the AN Module </a:t>
            </a:r>
          </a:p>
          <a:p>
            <a:pPr lvl="2"/>
            <a:r>
              <a:rPr lang="en-US" dirty="0"/>
              <a:t>The overhead silo will also work with Class 1 materials and the TNT engine (as will railcars but not a probable PES for anything except AN)</a:t>
            </a:r>
          </a:p>
          <a:p>
            <a:pPr lvl="1"/>
            <a:r>
              <a:rPr lang="en-US" dirty="0"/>
              <a:t>The AN explosion waveform was generated using experimental data from member companies and what was available from government/military sources</a:t>
            </a:r>
          </a:p>
          <a:p>
            <a:pPr lvl="2"/>
            <a:r>
              <a:rPr lang="en-US" dirty="0"/>
              <a:t>The rest was ‘filled in’ using best physics and engineering models</a:t>
            </a:r>
          </a:p>
          <a:p>
            <a:pPr lvl="1"/>
            <a:endParaRPr lang="en-US" dirty="0"/>
          </a:p>
        </p:txBody>
      </p:sp>
    </p:spTree>
    <p:extLst>
      <p:ext uri="{BB962C8B-B14F-4D97-AF65-F5344CB8AC3E}">
        <p14:creationId xmlns:p14="http://schemas.microsoft.com/office/powerpoint/2010/main" val="3834063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2241F-2A82-4831-95F7-A3ECA9C3C4A9}"/>
              </a:ext>
            </a:extLst>
          </p:cNvPr>
          <p:cNvSpPr>
            <a:spLocks noGrp="1"/>
          </p:cNvSpPr>
          <p:nvPr>
            <p:ph type="title"/>
          </p:nvPr>
        </p:nvSpPr>
        <p:spPr/>
        <p:txBody>
          <a:bodyPr/>
          <a:lstStyle/>
          <a:p>
            <a:r>
              <a:rPr lang="en-US" dirty="0"/>
              <a:t>AN Module</a:t>
            </a:r>
          </a:p>
        </p:txBody>
      </p:sp>
      <p:sp>
        <p:nvSpPr>
          <p:cNvPr id="3" name="Content Placeholder 2">
            <a:extLst>
              <a:ext uri="{FF2B5EF4-FFF2-40B4-BE49-F238E27FC236}">
                <a16:creationId xmlns:a16="http://schemas.microsoft.com/office/drawing/2014/main" id="{F2A4903C-B81C-406B-8047-4DF02E8EFFBC}"/>
              </a:ext>
            </a:extLst>
          </p:cNvPr>
          <p:cNvSpPr>
            <a:spLocks noGrp="1"/>
          </p:cNvSpPr>
          <p:nvPr>
            <p:ph idx="1"/>
          </p:nvPr>
        </p:nvSpPr>
        <p:spPr/>
        <p:txBody>
          <a:bodyPr/>
          <a:lstStyle/>
          <a:p>
            <a:r>
              <a:rPr lang="en-US" dirty="0"/>
              <a:t>What is different? (Everything)</a:t>
            </a:r>
          </a:p>
          <a:p>
            <a:pPr lvl="1"/>
            <a:r>
              <a:rPr lang="en-US" dirty="0"/>
              <a:t>Initial explosion</a:t>
            </a:r>
          </a:p>
          <a:p>
            <a:pPr lvl="2"/>
            <a:r>
              <a:rPr lang="en-US" dirty="0"/>
              <a:t>Energy as per SAFEX Storage of TGAN Guidelines</a:t>
            </a:r>
          </a:p>
          <a:p>
            <a:pPr lvl="2"/>
            <a:r>
              <a:rPr lang="en-US" dirty="0"/>
              <a:t>Thermal, Pressure and Impulse terms </a:t>
            </a:r>
          </a:p>
          <a:p>
            <a:pPr lvl="1"/>
            <a:r>
              <a:rPr lang="en-US" dirty="0"/>
              <a:t>Interaction with the PES</a:t>
            </a:r>
          </a:p>
          <a:p>
            <a:pPr lvl="2"/>
            <a:r>
              <a:rPr lang="en-US" dirty="0"/>
              <a:t>Break up of PES, velocity and throw distance of debris</a:t>
            </a:r>
          </a:p>
          <a:p>
            <a:pPr lvl="1"/>
            <a:r>
              <a:rPr lang="en-US" dirty="0"/>
              <a:t>Interaction with ES (due mainly to different P and I)</a:t>
            </a:r>
          </a:p>
          <a:p>
            <a:pPr lvl="1"/>
            <a:r>
              <a:rPr lang="en-US" dirty="0"/>
              <a:t>Interaction with population(s) at risk</a:t>
            </a:r>
          </a:p>
          <a:p>
            <a:r>
              <a:rPr lang="en-US" dirty="0"/>
              <a:t>As would be expected, the TNT engine is more conservative than the AN engine at most PES/ES combinations at most distances</a:t>
            </a:r>
          </a:p>
          <a:p>
            <a:r>
              <a:rPr lang="en-US" dirty="0"/>
              <a:t>As might not be expected, for some combinations the AN engine will return higher risk numbers at significant distances (where the individual risk is already below 1 E-08)</a:t>
            </a:r>
          </a:p>
          <a:p>
            <a:pPr lvl="1"/>
            <a:r>
              <a:rPr lang="en-US" dirty="0"/>
              <a:t>An example of the famous long tail of AN/ANFO explosions?</a:t>
            </a:r>
          </a:p>
        </p:txBody>
      </p:sp>
    </p:spTree>
    <p:extLst>
      <p:ext uri="{BB962C8B-B14F-4D97-AF65-F5344CB8AC3E}">
        <p14:creationId xmlns:p14="http://schemas.microsoft.com/office/powerpoint/2010/main" val="2500973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A7802-B232-45E6-8B38-A4802921BE7A}"/>
              </a:ext>
            </a:extLst>
          </p:cNvPr>
          <p:cNvSpPr>
            <a:spLocks noGrp="1"/>
          </p:cNvSpPr>
          <p:nvPr>
            <p:ph type="title"/>
          </p:nvPr>
        </p:nvSpPr>
        <p:spPr/>
        <p:txBody>
          <a:bodyPr/>
          <a:lstStyle/>
          <a:p>
            <a:r>
              <a:rPr lang="en-US" dirty="0"/>
              <a:t>IMESAFR v2.1</a:t>
            </a:r>
          </a:p>
        </p:txBody>
      </p:sp>
      <p:sp>
        <p:nvSpPr>
          <p:cNvPr id="3" name="Content Placeholder 2">
            <a:extLst>
              <a:ext uri="{FF2B5EF4-FFF2-40B4-BE49-F238E27FC236}">
                <a16:creationId xmlns:a16="http://schemas.microsoft.com/office/drawing/2014/main" id="{61638F28-0147-4853-8DAB-0C04F43EFC40}"/>
              </a:ext>
            </a:extLst>
          </p:cNvPr>
          <p:cNvSpPr>
            <a:spLocks noGrp="1"/>
          </p:cNvSpPr>
          <p:nvPr>
            <p:ph idx="1"/>
          </p:nvPr>
        </p:nvSpPr>
        <p:spPr/>
        <p:txBody>
          <a:bodyPr/>
          <a:lstStyle/>
          <a:p>
            <a:r>
              <a:rPr lang="en-US" dirty="0"/>
              <a:t>IMESAFR v2.1 is available as a ‘finished’ version, although work is continuing on it and updates are released periodically</a:t>
            </a:r>
          </a:p>
          <a:p>
            <a:r>
              <a:rPr lang="en-US" dirty="0"/>
              <a:t>There was a delay in the original release due to the version of Java underlying v2.0 no longer being available. which forced the complete recoding of the entire program, not just the upgrade parts</a:t>
            </a:r>
          </a:p>
          <a:p>
            <a:pPr lvl="1"/>
            <a:r>
              <a:rPr lang="en-US" dirty="0"/>
              <a:t>IMESAFR 2.1 looks different than 2.0 but works exactly the same for the unchanged portions of the program</a:t>
            </a:r>
          </a:p>
          <a:p>
            <a:r>
              <a:rPr lang="en-US" dirty="0"/>
              <a:t>IMESAFR 2.1 is a significant upgrade based on input/feedback from</a:t>
            </a:r>
          </a:p>
          <a:p>
            <a:pPr lvl="1"/>
            <a:r>
              <a:rPr lang="en-US" dirty="0"/>
              <a:t>The user community</a:t>
            </a:r>
          </a:p>
          <a:p>
            <a:pPr lvl="1"/>
            <a:r>
              <a:rPr lang="en-US" dirty="0"/>
              <a:t>The Development Team</a:t>
            </a:r>
          </a:p>
          <a:p>
            <a:pPr lvl="1"/>
            <a:r>
              <a:rPr lang="en-US" dirty="0"/>
              <a:t>The ISP (IMESAFR Science Panel)</a:t>
            </a:r>
          </a:p>
          <a:p>
            <a:r>
              <a:rPr lang="en-US" dirty="0"/>
              <a:t>The Development Team prioritized the (long) list of potential upgrades and recommended the list of upgrades/new features to be included</a:t>
            </a:r>
          </a:p>
          <a:p>
            <a:pPr lvl="1"/>
            <a:r>
              <a:rPr lang="en-US" dirty="0"/>
              <a:t>Accepted by the IMESAFR Subcommittee, Tech Committee, SC/</a:t>
            </a:r>
            <a:r>
              <a:rPr lang="en-US" dirty="0" err="1"/>
              <a:t>BoG</a:t>
            </a:r>
            <a:endParaRPr lang="en-US" dirty="0"/>
          </a:p>
        </p:txBody>
      </p:sp>
    </p:spTree>
    <p:extLst>
      <p:ext uri="{BB962C8B-B14F-4D97-AF65-F5344CB8AC3E}">
        <p14:creationId xmlns:p14="http://schemas.microsoft.com/office/powerpoint/2010/main" val="3250884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D89E9-F793-49B5-9D7E-54DC0C78A89D}"/>
              </a:ext>
            </a:extLst>
          </p:cNvPr>
          <p:cNvSpPr>
            <a:spLocks noGrp="1"/>
          </p:cNvSpPr>
          <p:nvPr>
            <p:ph type="title"/>
          </p:nvPr>
        </p:nvSpPr>
        <p:spPr/>
        <p:txBody>
          <a:bodyPr/>
          <a:lstStyle/>
          <a:p>
            <a:r>
              <a:rPr lang="en-US" dirty="0"/>
              <a:t>IMESAFR 2.1</a:t>
            </a:r>
          </a:p>
        </p:txBody>
      </p:sp>
      <p:sp>
        <p:nvSpPr>
          <p:cNvPr id="3" name="Content Placeholder 2">
            <a:extLst>
              <a:ext uri="{FF2B5EF4-FFF2-40B4-BE49-F238E27FC236}">
                <a16:creationId xmlns:a16="http://schemas.microsoft.com/office/drawing/2014/main" id="{E6258ED8-C381-423D-9D7B-1898ABB5E276}"/>
              </a:ext>
            </a:extLst>
          </p:cNvPr>
          <p:cNvSpPr>
            <a:spLocks noGrp="1"/>
          </p:cNvSpPr>
          <p:nvPr>
            <p:ph idx="1"/>
          </p:nvPr>
        </p:nvSpPr>
        <p:spPr/>
        <p:txBody>
          <a:bodyPr>
            <a:normAutofit fontScale="85000" lnSpcReduction="20000"/>
          </a:bodyPr>
          <a:lstStyle/>
          <a:p>
            <a:r>
              <a:rPr lang="en-US" sz="2800" dirty="0"/>
              <a:t>New features (GUI, </a:t>
            </a:r>
            <a:r>
              <a:rPr lang="en-US" sz="2800" dirty="0" err="1"/>
              <a:t>etc</a:t>
            </a:r>
            <a:r>
              <a:rPr lang="en-US" sz="2800" dirty="0"/>
              <a:t>)</a:t>
            </a:r>
          </a:p>
          <a:p>
            <a:pPr lvl="1"/>
            <a:r>
              <a:rPr lang="en-US" dirty="0"/>
              <a:t>Ability to treat a PES as an ES </a:t>
            </a:r>
          </a:p>
          <a:p>
            <a:pPr lvl="1"/>
            <a:r>
              <a:rPr lang="en-US" dirty="0"/>
              <a:t>Auto save functionality</a:t>
            </a:r>
          </a:p>
          <a:p>
            <a:pPr lvl="1"/>
            <a:r>
              <a:rPr lang="en-US" dirty="0"/>
              <a:t>Undo button* </a:t>
            </a:r>
          </a:p>
          <a:p>
            <a:pPr lvl="1"/>
            <a:r>
              <a:rPr lang="en-US" dirty="0"/>
              <a:t>Allow PTR labels to be moved </a:t>
            </a:r>
          </a:p>
          <a:p>
            <a:pPr lvl="1"/>
            <a:r>
              <a:rPr lang="en-US" dirty="0"/>
              <a:t>Ability to have risk contours based on pre-defined ESs</a:t>
            </a:r>
          </a:p>
          <a:p>
            <a:pPr lvl="1"/>
            <a:r>
              <a:rPr lang="en-US" dirty="0"/>
              <a:t>Note fields for PESs and ESs</a:t>
            </a:r>
          </a:p>
          <a:p>
            <a:pPr lvl="1"/>
            <a:r>
              <a:rPr lang="en-US" dirty="0"/>
              <a:t>Barricade on and off switch</a:t>
            </a:r>
          </a:p>
          <a:p>
            <a:pPr lvl="1"/>
            <a:r>
              <a:rPr lang="en-US" dirty="0"/>
              <a:t>Ability to conduct parametric studies </a:t>
            </a:r>
          </a:p>
          <a:p>
            <a:pPr lvl="1"/>
            <a:r>
              <a:rPr lang="en-US" dirty="0"/>
              <a:t>Option to have a visual indicator that an ES is affected by a PES*</a:t>
            </a:r>
          </a:p>
          <a:p>
            <a:pPr lvl="1"/>
            <a:r>
              <a:rPr lang="en-US" dirty="0"/>
              <a:t>User-defined risk color coding </a:t>
            </a:r>
          </a:p>
          <a:p>
            <a:pPr lvl="1"/>
            <a:r>
              <a:rPr lang="en-US" dirty="0"/>
              <a:t>Zoom/pan to a specific structure so that a structure can quickly and easily to centered </a:t>
            </a:r>
          </a:p>
          <a:p>
            <a:pPr lvl="1"/>
            <a:r>
              <a:rPr lang="en-US" dirty="0"/>
              <a:t>Added more keyboard command shortcuts </a:t>
            </a:r>
          </a:p>
          <a:p>
            <a:pPr lvl="1"/>
            <a:r>
              <a:rPr lang="en-US" dirty="0"/>
              <a:t>IMESAFR will remember window size and position on opening the application </a:t>
            </a:r>
          </a:p>
          <a:p>
            <a:pPr lvl="1"/>
            <a:r>
              <a:rPr lang="en-US" dirty="0"/>
              <a:t>Multiple updates to reports </a:t>
            </a:r>
          </a:p>
          <a:p>
            <a:pPr lvl="1"/>
            <a:r>
              <a:rPr lang="en-US" dirty="0"/>
              <a:t>Ability to generate ATF plot maps*</a:t>
            </a:r>
          </a:p>
          <a:p>
            <a:pPr lvl="1"/>
            <a:r>
              <a:rPr lang="en-US" dirty="0"/>
              <a:t>Ability to import user-defined PES and ES types </a:t>
            </a:r>
          </a:p>
          <a:p>
            <a:pPr lvl="1"/>
            <a:r>
              <a:rPr lang="en-US" dirty="0"/>
              <a:t>User-defined pressure arcs </a:t>
            </a:r>
          </a:p>
          <a:p>
            <a:pPr marL="230187" lvl="1" indent="0">
              <a:buNone/>
            </a:pPr>
            <a:r>
              <a:rPr lang="en-US" dirty="0"/>
              <a:t>*</a:t>
            </a:r>
            <a:r>
              <a:rPr lang="en-US" sz="2100" dirty="0"/>
              <a:t>These features will be included in future updates</a:t>
            </a:r>
          </a:p>
          <a:p>
            <a:endParaRPr lang="en-US" dirty="0"/>
          </a:p>
        </p:txBody>
      </p:sp>
    </p:spTree>
    <p:extLst>
      <p:ext uri="{BB962C8B-B14F-4D97-AF65-F5344CB8AC3E}">
        <p14:creationId xmlns:p14="http://schemas.microsoft.com/office/powerpoint/2010/main" val="3023167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5">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44172</TotalTime>
  <Words>2198</Words>
  <Application>Microsoft Office PowerPoint</Application>
  <PresentationFormat>On-screen Show (4:3)</PresentationFormat>
  <Paragraphs>312</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Narrow</vt:lpstr>
      <vt:lpstr>Calibri</vt:lpstr>
      <vt:lpstr>Times</vt:lpstr>
      <vt:lpstr>Times New Roman</vt:lpstr>
      <vt:lpstr>Verdana</vt:lpstr>
      <vt:lpstr>Wingdings</vt:lpstr>
      <vt:lpstr>Wingdings 3</vt:lpstr>
      <vt:lpstr>Office Theme</vt:lpstr>
      <vt:lpstr>IMESAFR 2.1 and AN Module Overview</vt:lpstr>
      <vt:lpstr>Topics</vt:lpstr>
      <vt:lpstr>Regulatory Overview</vt:lpstr>
      <vt:lpstr>Regulatory Overview</vt:lpstr>
      <vt:lpstr>Regulatory Overview</vt:lpstr>
      <vt:lpstr>AN Module</vt:lpstr>
      <vt:lpstr>AN Module</vt:lpstr>
      <vt:lpstr>IMESAFR v2.1</vt:lpstr>
      <vt:lpstr>IMESAFR 2.1</vt:lpstr>
      <vt:lpstr>IMESAFR 2.1</vt:lpstr>
      <vt:lpstr>IMESAFR Bin G</vt:lpstr>
      <vt:lpstr>Bin G Nominal mass Distribution</vt:lpstr>
      <vt:lpstr>IMESAFR 2.1 Blocking Debris</vt:lpstr>
      <vt:lpstr>Debris Treatment 2.1 vs 2.0</vt:lpstr>
      <vt:lpstr>Path Forward: Imesafr 3.0</vt:lpstr>
      <vt:lpstr>Numerical Risk Criteria</vt:lpstr>
      <vt:lpstr>IMESAFR Science Panel</vt:lpstr>
      <vt:lpstr>Test Program</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French</dc:creator>
  <cp:lastModifiedBy>Heather French</cp:lastModifiedBy>
  <cp:revision>360</cp:revision>
  <cp:lastPrinted>2017-02-28T15:12:13Z</cp:lastPrinted>
  <dcterms:created xsi:type="dcterms:W3CDTF">2012-10-23T19:52:21Z</dcterms:created>
  <dcterms:modified xsi:type="dcterms:W3CDTF">2018-11-12T19:56:07Z</dcterms:modified>
</cp:coreProperties>
</file>