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86" r:id="rId4"/>
    <p:sldId id="287" r:id="rId5"/>
    <p:sldId id="289" r:id="rId6"/>
    <p:sldId id="290" r:id="rId7"/>
    <p:sldId id="292" r:id="rId8"/>
    <p:sldId id="293" r:id="rId9"/>
    <p:sldId id="294" r:id="rId10"/>
    <p:sldId id="295" r:id="rId11"/>
    <p:sldId id="297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25E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0516" autoAdjust="0"/>
  </p:normalViewPr>
  <p:slideViewPr>
    <p:cSldViewPr snapToGrid="0" snapToObjects="1">
      <p:cViewPr varScale="1">
        <p:scale>
          <a:sx n="51" d="100"/>
          <a:sy n="51" d="100"/>
        </p:scale>
        <p:origin x="60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772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3E9C7-DB6A-4685-9865-E594D412B77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FBD16F-148E-4D56-8A7E-41D64C8E71C7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400" dirty="0" smtClean="0">
              <a:latin typeface="+mj-lt"/>
            </a:rPr>
            <a:t>GOC Regulatory Modernization</a:t>
          </a:r>
          <a:endParaRPr lang="en-US" sz="1400" dirty="0">
            <a:latin typeface="+mj-lt"/>
          </a:endParaRPr>
        </a:p>
      </dgm:t>
    </dgm:pt>
    <dgm:pt modelId="{08A48EDA-0D68-4F48-96DD-1CA698A104BD}" type="parTrans" cxnId="{2B1615C5-CDCF-464E-86AB-EDDE676CBC51}">
      <dgm:prSet/>
      <dgm:spPr/>
      <dgm:t>
        <a:bodyPr/>
        <a:lstStyle/>
        <a:p>
          <a:endParaRPr lang="en-US"/>
        </a:p>
      </dgm:t>
    </dgm:pt>
    <dgm:pt modelId="{47E0D78E-3FCD-47C2-A29A-05F5902250B9}" type="sibTrans" cxnId="{2B1615C5-CDCF-464E-86AB-EDDE676CBC51}">
      <dgm:prSet/>
      <dgm:spPr/>
      <dgm:t>
        <a:bodyPr/>
        <a:lstStyle/>
        <a:p>
          <a:endParaRPr lang="en-US"/>
        </a:p>
      </dgm:t>
    </dgm:pt>
    <dgm:pt modelId="{F57A1CC8-CB6F-4389-A3E0-CE49FA4F83F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dirty="0" smtClean="0">
              <a:latin typeface="+mj-lt"/>
            </a:rPr>
            <a:t>Lessons Learned</a:t>
          </a:r>
          <a:endParaRPr lang="en-US" sz="1400" dirty="0">
            <a:latin typeface="+mj-lt"/>
          </a:endParaRPr>
        </a:p>
      </dgm:t>
    </dgm:pt>
    <dgm:pt modelId="{C9F3F13E-15EA-4C6A-BF25-5BA0BE81D12E}" type="parTrans" cxnId="{672F57B3-FA33-451C-A8DC-839FE666C0B7}">
      <dgm:prSet/>
      <dgm:spPr/>
      <dgm:t>
        <a:bodyPr/>
        <a:lstStyle/>
        <a:p>
          <a:endParaRPr lang="en-US"/>
        </a:p>
      </dgm:t>
    </dgm:pt>
    <dgm:pt modelId="{0E1DFD75-0257-4F22-A510-9C78F50449CB}" type="sibTrans" cxnId="{672F57B3-FA33-451C-A8DC-839FE666C0B7}">
      <dgm:prSet/>
      <dgm:spPr/>
      <dgm:t>
        <a:bodyPr/>
        <a:lstStyle/>
        <a:p>
          <a:endParaRPr lang="en-US"/>
        </a:p>
      </dgm:t>
    </dgm:pt>
    <dgm:pt modelId="{039CDF11-247B-4D3C-A43F-3A8F78B8D9AF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dirty="0" smtClean="0">
              <a:latin typeface="+mj-lt"/>
            </a:rPr>
            <a:t>COVID-19</a:t>
          </a:r>
          <a:endParaRPr lang="en-US" sz="1400" dirty="0">
            <a:latin typeface="+mj-lt"/>
          </a:endParaRPr>
        </a:p>
      </dgm:t>
    </dgm:pt>
    <dgm:pt modelId="{A14087F0-7527-4E0B-9F22-FA3229839382}" type="parTrans" cxnId="{4C06A9A1-7A8D-4227-9754-8C14FAFA7D8D}">
      <dgm:prSet/>
      <dgm:spPr/>
      <dgm:t>
        <a:bodyPr/>
        <a:lstStyle/>
        <a:p>
          <a:endParaRPr lang="en-US"/>
        </a:p>
      </dgm:t>
    </dgm:pt>
    <dgm:pt modelId="{EA35D9AB-F967-41FE-AC2D-E2773E9E5C8F}" type="sibTrans" cxnId="{4C06A9A1-7A8D-4227-9754-8C14FAFA7D8D}">
      <dgm:prSet/>
      <dgm:spPr/>
      <dgm:t>
        <a:bodyPr/>
        <a:lstStyle/>
        <a:p>
          <a:endParaRPr lang="en-US"/>
        </a:p>
      </dgm:t>
    </dgm:pt>
    <dgm:pt modelId="{5C3189E2-181E-4B8C-9A7C-072DB5425195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>
              <a:latin typeface="+mj-lt"/>
            </a:rPr>
            <a:t>Accidents and Incidents</a:t>
          </a:r>
          <a:endParaRPr lang="en-US" sz="1400" dirty="0">
            <a:latin typeface="+mj-lt"/>
          </a:endParaRPr>
        </a:p>
      </dgm:t>
    </dgm:pt>
    <dgm:pt modelId="{FD2A62C2-5200-4548-966E-12C22CB19DBB}" type="parTrans" cxnId="{BCC1F959-7B23-470A-B26E-2BCC30CEBFB6}">
      <dgm:prSet/>
      <dgm:spPr/>
      <dgm:t>
        <a:bodyPr/>
        <a:lstStyle/>
        <a:p>
          <a:endParaRPr lang="en-US"/>
        </a:p>
      </dgm:t>
    </dgm:pt>
    <dgm:pt modelId="{35FAD6CD-E170-476B-9D4D-4383F2EFE4BD}" type="sibTrans" cxnId="{BCC1F959-7B23-470A-B26E-2BCC30CEBFB6}">
      <dgm:prSet/>
      <dgm:spPr/>
      <dgm:t>
        <a:bodyPr/>
        <a:lstStyle/>
        <a:p>
          <a:endParaRPr lang="en-US"/>
        </a:p>
      </dgm:t>
    </dgm:pt>
    <dgm:pt modelId="{9C291592-4A1D-429F-9834-9BCCE5BC32F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 smtClean="0">
              <a:latin typeface="+mj-lt"/>
            </a:rPr>
            <a:t>Regulatory Life Cycle</a:t>
          </a:r>
          <a:endParaRPr lang="en-US" sz="1400" dirty="0">
            <a:latin typeface="+mj-lt"/>
          </a:endParaRPr>
        </a:p>
      </dgm:t>
    </dgm:pt>
    <dgm:pt modelId="{38852E19-B6F5-43FC-BE8E-996C885CC462}" type="parTrans" cxnId="{E7B836BE-D92B-449D-A12B-66DE8EB86A38}">
      <dgm:prSet/>
      <dgm:spPr/>
      <dgm:t>
        <a:bodyPr/>
        <a:lstStyle/>
        <a:p>
          <a:endParaRPr lang="en-US"/>
        </a:p>
      </dgm:t>
    </dgm:pt>
    <dgm:pt modelId="{3427CAA3-E826-4EBB-A258-416055339FA9}" type="sibTrans" cxnId="{E7B836BE-D92B-449D-A12B-66DE8EB86A38}">
      <dgm:prSet/>
      <dgm:spPr/>
      <dgm:t>
        <a:bodyPr/>
        <a:lstStyle/>
        <a:p>
          <a:endParaRPr lang="en-US"/>
        </a:p>
      </dgm:t>
    </dgm:pt>
    <dgm:pt modelId="{3BAC11CD-9686-4A31-9A55-21A3BE251731}" type="pres">
      <dgm:prSet presAssocID="{BDB3E9C7-DB6A-4685-9865-E594D412B7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DC0914-EC01-42F8-8C25-1B31B4FC72E6}" type="pres">
      <dgm:prSet presAssocID="{91FBD16F-148E-4D56-8A7E-41D64C8E71C7}" presName="node" presStyleLbl="node1" presStyleIdx="0" presStyleCnt="5" custScaleX="118679" custScaleY="90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2E4F3-A656-45CD-AF43-747EEEF194AA}" type="pres">
      <dgm:prSet presAssocID="{91FBD16F-148E-4D56-8A7E-41D64C8E71C7}" presName="spNode" presStyleCnt="0"/>
      <dgm:spPr/>
    </dgm:pt>
    <dgm:pt modelId="{1F0E6CB8-3B9B-474C-B01B-DB6551BACB09}" type="pres">
      <dgm:prSet presAssocID="{47E0D78E-3FCD-47C2-A29A-05F5902250B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C1F856BC-189F-4F57-978A-CCCDDD125E62}" type="pres">
      <dgm:prSet presAssocID="{F57A1CC8-CB6F-4389-A3E0-CE49FA4F83F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26901-5F14-425C-A9E7-7048FF8FB45A}" type="pres">
      <dgm:prSet presAssocID="{F57A1CC8-CB6F-4389-A3E0-CE49FA4F83F7}" presName="spNode" presStyleCnt="0"/>
      <dgm:spPr/>
    </dgm:pt>
    <dgm:pt modelId="{3129703D-680E-4122-9F38-3E4D4EA5A9B9}" type="pres">
      <dgm:prSet presAssocID="{0E1DFD75-0257-4F22-A510-9C78F50449C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29DAAD0E-63FD-41D7-A6C3-39915A08086C}" type="pres">
      <dgm:prSet presAssocID="{039CDF11-247B-4D3C-A43F-3A8F78B8D9A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0E053-ABF8-468C-9FB7-BB8869833EC4}" type="pres">
      <dgm:prSet presAssocID="{039CDF11-247B-4D3C-A43F-3A8F78B8D9AF}" presName="spNode" presStyleCnt="0"/>
      <dgm:spPr/>
    </dgm:pt>
    <dgm:pt modelId="{E5D9816A-ED30-43D7-A572-DF2DE6DE2705}" type="pres">
      <dgm:prSet presAssocID="{EA35D9AB-F967-41FE-AC2D-E2773E9E5C8F}" presName="sibTrans" presStyleLbl="sibTrans1D1" presStyleIdx="2" presStyleCnt="5"/>
      <dgm:spPr/>
      <dgm:t>
        <a:bodyPr/>
        <a:lstStyle/>
        <a:p>
          <a:endParaRPr lang="en-US"/>
        </a:p>
      </dgm:t>
    </dgm:pt>
    <dgm:pt modelId="{1FDEE19F-3652-40DE-85FB-27D58B214ADD}" type="pres">
      <dgm:prSet presAssocID="{5C3189E2-181E-4B8C-9A7C-072DB542519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77A40-2C8A-476F-9D0B-A60DB5537FE2}" type="pres">
      <dgm:prSet presAssocID="{5C3189E2-181E-4B8C-9A7C-072DB5425195}" presName="spNode" presStyleCnt="0"/>
      <dgm:spPr/>
    </dgm:pt>
    <dgm:pt modelId="{0D89ABAF-F891-4D8F-BD86-EEDCE1803559}" type="pres">
      <dgm:prSet presAssocID="{35FAD6CD-E170-476B-9D4D-4383F2EFE4B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DAD3E726-22D1-455F-BBFA-D2D377B6D919}" type="pres">
      <dgm:prSet presAssocID="{9C291592-4A1D-429F-9834-9BCCE5BC32F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FB14A-1F44-4A9E-AE00-F2045F35FBB7}" type="pres">
      <dgm:prSet presAssocID="{9C291592-4A1D-429F-9834-9BCCE5BC32F9}" presName="spNode" presStyleCnt="0"/>
      <dgm:spPr/>
    </dgm:pt>
    <dgm:pt modelId="{E485B4EE-134A-4DFD-83AE-96BCFAEC05A4}" type="pres">
      <dgm:prSet presAssocID="{3427CAA3-E826-4EBB-A258-416055339FA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7B836BE-D92B-449D-A12B-66DE8EB86A38}" srcId="{BDB3E9C7-DB6A-4685-9865-E594D412B778}" destId="{9C291592-4A1D-429F-9834-9BCCE5BC32F9}" srcOrd="4" destOrd="0" parTransId="{38852E19-B6F5-43FC-BE8E-996C885CC462}" sibTransId="{3427CAA3-E826-4EBB-A258-416055339FA9}"/>
    <dgm:cxn modelId="{28729958-F368-46F6-9B96-6756126246BD}" type="presOf" srcId="{3427CAA3-E826-4EBB-A258-416055339FA9}" destId="{E485B4EE-134A-4DFD-83AE-96BCFAEC05A4}" srcOrd="0" destOrd="0" presId="urn:microsoft.com/office/officeart/2005/8/layout/cycle6"/>
    <dgm:cxn modelId="{9F1C7DA8-9BB0-4097-80B0-090FB619CB23}" type="presOf" srcId="{5C3189E2-181E-4B8C-9A7C-072DB5425195}" destId="{1FDEE19F-3652-40DE-85FB-27D58B214ADD}" srcOrd="0" destOrd="0" presId="urn:microsoft.com/office/officeart/2005/8/layout/cycle6"/>
    <dgm:cxn modelId="{BFF1E01F-6082-438A-BB8D-80DD783D49F7}" type="presOf" srcId="{35FAD6CD-E170-476B-9D4D-4383F2EFE4BD}" destId="{0D89ABAF-F891-4D8F-BD86-EEDCE1803559}" srcOrd="0" destOrd="0" presId="urn:microsoft.com/office/officeart/2005/8/layout/cycle6"/>
    <dgm:cxn modelId="{A140F5F2-B1F2-42FE-A958-4F8D1CF9C81E}" type="presOf" srcId="{47E0D78E-3FCD-47C2-A29A-05F5902250B9}" destId="{1F0E6CB8-3B9B-474C-B01B-DB6551BACB09}" srcOrd="0" destOrd="0" presId="urn:microsoft.com/office/officeart/2005/8/layout/cycle6"/>
    <dgm:cxn modelId="{536ABDC6-79FA-4AEF-9695-60ED9F7BD014}" type="presOf" srcId="{039CDF11-247B-4D3C-A43F-3A8F78B8D9AF}" destId="{29DAAD0E-63FD-41D7-A6C3-39915A08086C}" srcOrd="0" destOrd="0" presId="urn:microsoft.com/office/officeart/2005/8/layout/cycle6"/>
    <dgm:cxn modelId="{4C06A9A1-7A8D-4227-9754-8C14FAFA7D8D}" srcId="{BDB3E9C7-DB6A-4685-9865-E594D412B778}" destId="{039CDF11-247B-4D3C-A43F-3A8F78B8D9AF}" srcOrd="2" destOrd="0" parTransId="{A14087F0-7527-4E0B-9F22-FA3229839382}" sibTransId="{EA35D9AB-F967-41FE-AC2D-E2773E9E5C8F}"/>
    <dgm:cxn modelId="{672F57B3-FA33-451C-A8DC-839FE666C0B7}" srcId="{BDB3E9C7-DB6A-4685-9865-E594D412B778}" destId="{F57A1CC8-CB6F-4389-A3E0-CE49FA4F83F7}" srcOrd="1" destOrd="0" parTransId="{C9F3F13E-15EA-4C6A-BF25-5BA0BE81D12E}" sibTransId="{0E1DFD75-0257-4F22-A510-9C78F50449CB}"/>
    <dgm:cxn modelId="{1CC6E9AE-68DA-4540-B5E4-FA054FC3AF41}" type="presOf" srcId="{0E1DFD75-0257-4F22-A510-9C78F50449CB}" destId="{3129703D-680E-4122-9F38-3E4D4EA5A9B9}" srcOrd="0" destOrd="0" presId="urn:microsoft.com/office/officeart/2005/8/layout/cycle6"/>
    <dgm:cxn modelId="{32E04357-8665-4C71-A457-78EEA365649B}" type="presOf" srcId="{91FBD16F-148E-4D56-8A7E-41D64C8E71C7}" destId="{63DC0914-EC01-42F8-8C25-1B31B4FC72E6}" srcOrd="0" destOrd="0" presId="urn:microsoft.com/office/officeart/2005/8/layout/cycle6"/>
    <dgm:cxn modelId="{BCC1F959-7B23-470A-B26E-2BCC30CEBFB6}" srcId="{BDB3E9C7-DB6A-4685-9865-E594D412B778}" destId="{5C3189E2-181E-4B8C-9A7C-072DB5425195}" srcOrd="3" destOrd="0" parTransId="{FD2A62C2-5200-4548-966E-12C22CB19DBB}" sibTransId="{35FAD6CD-E170-476B-9D4D-4383F2EFE4BD}"/>
    <dgm:cxn modelId="{29F90284-5A21-4DA6-977F-7A2DB44FA5FF}" type="presOf" srcId="{BDB3E9C7-DB6A-4685-9865-E594D412B778}" destId="{3BAC11CD-9686-4A31-9A55-21A3BE251731}" srcOrd="0" destOrd="0" presId="urn:microsoft.com/office/officeart/2005/8/layout/cycle6"/>
    <dgm:cxn modelId="{2B1615C5-CDCF-464E-86AB-EDDE676CBC51}" srcId="{BDB3E9C7-DB6A-4685-9865-E594D412B778}" destId="{91FBD16F-148E-4D56-8A7E-41D64C8E71C7}" srcOrd="0" destOrd="0" parTransId="{08A48EDA-0D68-4F48-96DD-1CA698A104BD}" sibTransId="{47E0D78E-3FCD-47C2-A29A-05F5902250B9}"/>
    <dgm:cxn modelId="{42E28A3A-5985-4D5A-AA54-AC432A7C5E20}" type="presOf" srcId="{9C291592-4A1D-429F-9834-9BCCE5BC32F9}" destId="{DAD3E726-22D1-455F-BBFA-D2D377B6D919}" srcOrd="0" destOrd="0" presId="urn:microsoft.com/office/officeart/2005/8/layout/cycle6"/>
    <dgm:cxn modelId="{07BFD0D4-015A-43EC-B525-1FA4CDBCB4F2}" type="presOf" srcId="{EA35D9AB-F967-41FE-AC2D-E2773E9E5C8F}" destId="{E5D9816A-ED30-43D7-A572-DF2DE6DE2705}" srcOrd="0" destOrd="0" presId="urn:microsoft.com/office/officeart/2005/8/layout/cycle6"/>
    <dgm:cxn modelId="{0C5BF62F-F3B8-426B-91FF-B13E123C4010}" type="presOf" srcId="{F57A1CC8-CB6F-4389-A3E0-CE49FA4F83F7}" destId="{C1F856BC-189F-4F57-978A-CCCDDD125E62}" srcOrd="0" destOrd="0" presId="urn:microsoft.com/office/officeart/2005/8/layout/cycle6"/>
    <dgm:cxn modelId="{4588D5D7-F5F3-4763-8879-AF5E354686DE}" type="presParOf" srcId="{3BAC11CD-9686-4A31-9A55-21A3BE251731}" destId="{63DC0914-EC01-42F8-8C25-1B31B4FC72E6}" srcOrd="0" destOrd="0" presId="urn:microsoft.com/office/officeart/2005/8/layout/cycle6"/>
    <dgm:cxn modelId="{429B8A1A-DE48-4950-9EE7-7704790A288A}" type="presParOf" srcId="{3BAC11CD-9686-4A31-9A55-21A3BE251731}" destId="{F122E4F3-A656-45CD-AF43-747EEEF194AA}" srcOrd="1" destOrd="0" presId="urn:microsoft.com/office/officeart/2005/8/layout/cycle6"/>
    <dgm:cxn modelId="{6E4CB52E-B3B0-4CD3-975A-49E039CD87BF}" type="presParOf" srcId="{3BAC11CD-9686-4A31-9A55-21A3BE251731}" destId="{1F0E6CB8-3B9B-474C-B01B-DB6551BACB09}" srcOrd="2" destOrd="0" presId="urn:microsoft.com/office/officeart/2005/8/layout/cycle6"/>
    <dgm:cxn modelId="{DD64295E-2B6A-4F8F-BF9C-34283A51403F}" type="presParOf" srcId="{3BAC11CD-9686-4A31-9A55-21A3BE251731}" destId="{C1F856BC-189F-4F57-978A-CCCDDD125E62}" srcOrd="3" destOrd="0" presId="urn:microsoft.com/office/officeart/2005/8/layout/cycle6"/>
    <dgm:cxn modelId="{40DDD51A-5149-4353-8651-30184C801C7E}" type="presParOf" srcId="{3BAC11CD-9686-4A31-9A55-21A3BE251731}" destId="{FE626901-5F14-425C-A9E7-7048FF8FB45A}" srcOrd="4" destOrd="0" presId="urn:microsoft.com/office/officeart/2005/8/layout/cycle6"/>
    <dgm:cxn modelId="{0F303F0E-7B80-4F0E-BF24-7E5565A6B495}" type="presParOf" srcId="{3BAC11CD-9686-4A31-9A55-21A3BE251731}" destId="{3129703D-680E-4122-9F38-3E4D4EA5A9B9}" srcOrd="5" destOrd="0" presId="urn:microsoft.com/office/officeart/2005/8/layout/cycle6"/>
    <dgm:cxn modelId="{3417450D-38B3-494F-883B-074F5A927629}" type="presParOf" srcId="{3BAC11CD-9686-4A31-9A55-21A3BE251731}" destId="{29DAAD0E-63FD-41D7-A6C3-39915A08086C}" srcOrd="6" destOrd="0" presId="urn:microsoft.com/office/officeart/2005/8/layout/cycle6"/>
    <dgm:cxn modelId="{3A61E909-4F8E-4187-B352-273B20CF4C93}" type="presParOf" srcId="{3BAC11CD-9686-4A31-9A55-21A3BE251731}" destId="{C4C0E053-ABF8-468C-9FB7-BB8869833EC4}" srcOrd="7" destOrd="0" presId="urn:microsoft.com/office/officeart/2005/8/layout/cycle6"/>
    <dgm:cxn modelId="{C95FFB3C-1564-4496-989E-9863AB37F896}" type="presParOf" srcId="{3BAC11CD-9686-4A31-9A55-21A3BE251731}" destId="{E5D9816A-ED30-43D7-A572-DF2DE6DE2705}" srcOrd="8" destOrd="0" presId="urn:microsoft.com/office/officeart/2005/8/layout/cycle6"/>
    <dgm:cxn modelId="{44E8679B-1279-47AB-B5A3-62CCCFA11BC9}" type="presParOf" srcId="{3BAC11CD-9686-4A31-9A55-21A3BE251731}" destId="{1FDEE19F-3652-40DE-85FB-27D58B214ADD}" srcOrd="9" destOrd="0" presId="urn:microsoft.com/office/officeart/2005/8/layout/cycle6"/>
    <dgm:cxn modelId="{0101D478-F78B-4FA2-A30C-67BD1A163677}" type="presParOf" srcId="{3BAC11CD-9686-4A31-9A55-21A3BE251731}" destId="{05077A40-2C8A-476F-9D0B-A60DB5537FE2}" srcOrd="10" destOrd="0" presId="urn:microsoft.com/office/officeart/2005/8/layout/cycle6"/>
    <dgm:cxn modelId="{49BA6AEE-D627-4E2A-828E-3B76F066563F}" type="presParOf" srcId="{3BAC11CD-9686-4A31-9A55-21A3BE251731}" destId="{0D89ABAF-F891-4D8F-BD86-EEDCE1803559}" srcOrd="11" destOrd="0" presId="urn:microsoft.com/office/officeart/2005/8/layout/cycle6"/>
    <dgm:cxn modelId="{08BAC099-19F8-40BC-8535-CBA7C0317B29}" type="presParOf" srcId="{3BAC11CD-9686-4A31-9A55-21A3BE251731}" destId="{DAD3E726-22D1-455F-BBFA-D2D377B6D919}" srcOrd="12" destOrd="0" presId="urn:microsoft.com/office/officeart/2005/8/layout/cycle6"/>
    <dgm:cxn modelId="{1AB6E07C-2AFD-4436-B988-54C593716121}" type="presParOf" srcId="{3BAC11CD-9686-4A31-9A55-21A3BE251731}" destId="{606FB14A-1F44-4A9E-AE00-F2045F35FBB7}" srcOrd="13" destOrd="0" presId="urn:microsoft.com/office/officeart/2005/8/layout/cycle6"/>
    <dgm:cxn modelId="{62AC5ECB-CE41-4152-83BB-DE2145C59784}" type="presParOf" srcId="{3BAC11CD-9686-4A31-9A55-21A3BE251731}" destId="{E485B4EE-134A-4DFD-83AE-96BCFAEC05A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FD8867-930E-48DF-BF4D-0A688490CAE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7E9966-0D2D-46EA-997F-2A016A006AC9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To </a:t>
          </a:r>
          <a:r>
            <a:rPr lang="en-US" sz="18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modernize</a:t>
          </a:r>
          <a:r>
            <a:rPr lang="en-US" sz="18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 the </a:t>
          </a:r>
          <a:r>
            <a:rPr lang="en-US" sz="1800" i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Explosives Regulations, 2013 </a:t>
          </a:r>
          <a:endParaRPr lang="en-US" sz="1800" i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F71D8C78-3EFE-4911-B598-B2F4A4BB10D5}" type="parTrans" cxnId="{6FEE98DE-77CC-4A06-9523-26379521488C}">
      <dgm:prSet/>
      <dgm:spPr/>
      <dgm:t>
        <a:bodyPr/>
        <a:lstStyle/>
        <a:p>
          <a:endParaRPr lang="en-US"/>
        </a:p>
      </dgm:t>
    </dgm:pt>
    <dgm:pt modelId="{88DBF449-AC7D-4F5F-AF5F-F6BF621E30AF}" type="sibTrans" cxnId="{6FEE98DE-77CC-4A06-9523-26379521488C}">
      <dgm:prSet/>
      <dgm:spPr/>
      <dgm:t>
        <a:bodyPr/>
        <a:lstStyle/>
        <a:p>
          <a:endParaRPr lang="en-US"/>
        </a:p>
      </dgm:t>
    </dgm:pt>
    <dgm:pt modelId="{02CDF224-A288-4879-A0CC-8AF9B0D5639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To enhance how the Explosives Program </a:t>
          </a:r>
          <a:r>
            <a:rPr lang="en-US" sz="18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delivers its safety and security mandate </a:t>
          </a:r>
          <a:r>
            <a:rPr lang="en-US" sz="18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and </a:t>
          </a:r>
          <a:r>
            <a:rPr lang="en-US" sz="18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responds to the needs of stakeholders</a:t>
          </a:r>
          <a:endParaRPr lang="en-US" sz="18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1592DD72-50B3-41F0-B28C-359B8F193FDE}" type="parTrans" cxnId="{7218B272-AB21-40F1-A563-EC576268ACCD}">
      <dgm:prSet/>
      <dgm:spPr/>
      <dgm:t>
        <a:bodyPr/>
        <a:lstStyle/>
        <a:p>
          <a:endParaRPr lang="en-US"/>
        </a:p>
      </dgm:t>
    </dgm:pt>
    <dgm:pt modelId="{381382A6-12FA-418D-9C3A-90525AFEA888}" type="sibTrans" cxnId="{7218B272-AB21-40F1-A563-EC576268ACCD}">
      <dgm:prSet/>
      <dgm:spPr/>
      <dgm:t>
        <a:bodyPr/>
        <a:lstStyle/>
        <a:p>
          <a:endParaRPr lang="en-US"/>
        </a:p>
      </dgm:t>
    </dgm:pt>
    <dgm:pt modelId="{DF394FA1-0FAB-403D-AC0B-076D10C00642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To foster and proactively maintain a </a:t>
          </a:r>
          <a:r>
            <a:rPr lang="en-US" sz="18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world-class Canadian explosives regime</a:t>
          </a:r>
          <a:endParaRPr lang="en-US" sz="18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7E4D5864-B07C-4C0B-9DD0-BEE9EBA0C468}" type="parTrans" cxnId="{ED3EDC44-061F-4836-818D-428DA1FE7A72}">
      <dgm:prSet/>
      <dgm:spPr/>
      <dgm:t>
        <a:bodyPr/>
        <a:lstStyle/>
        <a:p>
          <a:endParaRPr lang="en-US"/>
        </a:p>
      </dgm:t>
    </dgm:pt>
    <dgm:pt modelId="{08BDC672-E959-4E41-A088-7C5C84E8B35C}" type="sibTrans" cxnId="{ED3EDC44-061F-4836-818D-428DA1FE7A72}">
      <dgm:prSet/>
      <dgm:spPr/>
      <dgm:t>
        <a:bodyPr/>
        <a:lstStyle/>
        <a:p>
          <a:endParaRPr lang="en-US"/>
        </a:p>
      </dgm:t>
    </dgm:pt>
    <dgm:pt modelId="{6EFFE2DF-7929-43D6-8B40-763D004B30E2}" type="pres">
      <dgm:prSet presAssocID="{85FD8867-930E-48DF-BF4D-0A688490CAE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862F51-FEE8-480D-96B8-549770BE5FD1}" type="pres">
      <dgm:prSet presAssocID="{85FD8867-930E-48DF-BF4D-0A688490CAED}" presName="arrow" presStyleLbl="bgShp" presStyleIdx="0" presStyleCnt="1"/>
      <dgm:spPr>
        <a:solidFill>
          <a:schemeClr val="accent6">
            <a:lumMod val="60000"/>
            <a:lumOff val="40000"/>
          </a:schemeClr>
        </a:solidFill>
      </dgm:spPr>
    </dgm:pt>
    <dgm:pt modelId="{A086D7B3-0F9F-43E2-943B-55A8874A37A9}" type="pres">
      <dgm:prSet presAssocID="{85FD8867-930E-48DF-BF4D-0A688490CAED}" presName="arrowDiagram3" presStyleCnt="0"/>
      <dgm:spPr/>
    </dgm:pt>
    <dgm:pt modelId="{723B4357-A32E-41CE-AB16-CCBCDDE2B902}" type="pres">
      <dgm:prSet presAssocID="{C87E9966-0D2D-46EA-997F-2A016A006AC9}" presName="bullet3a" presStyleLbl="node1" presStyleIdx="0" presStyleCnt="3"/>
      <dgm:spPr>
        <a:solidFill>
          <a:schemeClr val="accent5"/>
        </a:solidFill>
      </dgm:spPr>
    </dgm:pt>
    <dgm:pt modelId="{BDADF8D9-3F32-4082-A85B-AC3A4EBDB615}" type="pres">
      <dgm:prSet presAssocID="{C87E9966-0D2D-46EA-997F-2A016A006AC9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E5FBD-CB1A-4DEF-B818-61AA0BC8C85C}" type="pres">
      <dgm:prSet presAssocID="{02CDF224-A288-4879-A0CC-8AF9B0D56397}" presName="bullet3b" presStyleLbl="node1" presStyleIdx="1" presStyleCnt="3"/>
      <dgm:spPr>
        <a:solidFill>
          <a:schemeClr val="accent5"/>
        </a:solidFill>
      </dgm:spPr>
    </dgm:pt>
    <dgm:pt modelId="{6167E633-A5FE-4234-9F03-77608CFE1862}" type="pres">
      <dgm:prSet presAssocID="{02CDF224-A288-4879-A0CC-8AF9B0D56397}" presName="textBox3b" presStyleLbl="revTx" presStyleIdx="1" presStyleCnt="3" custScaleX="111650" custScaleY="91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6ACC3-3AD8-4271-A976-58DB153D3196}" type="pres">
      <dgm:prSet presAssocID="{DF394FA1-0FAB-403D-AC0B-076D10C00642}" presName="bullet3c" presStyleLbl="node1" presStyleIdx="2" presStyleCnt="3"/>
      <dgm:spPr>
        <a:solidFill>
          <a:schemeClr val="accent5"/>
        </a:solidFill>
      </dgm:spPr>
    </dgm:pt>
    <dgm:pt modelId="{B3B53C60-833E-42E5-A717-DF3CED2982C4}" type="pres">
      <dgm:prSet presAssocID="{DF394FA1-0FAB-403D-AC0B-076D10C00642}" presName="textBox3c" presStyleLbl="revTx" presStyleIdx="2" presStyleCnt="3" custScaleX="125203" custScaleY="85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EE98DE-77CC-4A06-9523-26379521488C}" srcId="{85FD8867-930E-48DF-BF4D-0A688490CAED}" destId="{C87E9966-0D2D-46EA-997F-2A016A006AC9}" srcOrd="0" destOrd="0" parTransId="{F71D8C78-3EFE-4911-B598-B2F4A4BB10D5}" sibTransId="{88DBF449-AC7D-4F5F-AF5F-F6BF621E30AF}"/>
    <dgm:cxn modelId="{33BC1F7F-5107-4C70-A9B2-A24F43644108}" type="presOf" srcId="{85FD8867-930E-48DF-BF4D-0A688490CAED}" destId="{6EFFE2DF-7929-43D6-8B40-763D004B30E2}" srcOrd="0" destOrd="0" presId="urn:microsoft.com/office/officeart/2005/8/layout/arrow2"/>
    <dgm:cxn modelId="{ED3EDC44-061F-4836-818D-428DA1FE7A72}" srcId="{85FD8867-930E-48DF-BF4D-0A688490CAED}" destId="{DF394FA1-0FAB-403D-AC0B-076D10C00642}" srcOrd="2" destOrd="0" parTransId="{7E4D5864-B07C-4C0B-9DD0-BEE9EBA0C468}" sibTransId="{08BDC672-E959-4E41-A088-7C5C84E8B35C}"/>
    <dgm:cxn modelId="{0C8E2E51-5C95-4695-A07D-06B6838CBCC1}" type="presOf" srcId="{02CDF224-A288-4879-A0CC-8AF9B0D56397}" destId="{6167E633-A5FE-4234-9F03-77608CFE1862}" srcOrd="0" destOrd="0" presId="urn:microsoft.com/office/officeart/2005/8/layout/arrow2"/>
    <dgm:cxn modelId="{7218B272-AB21-40F1-A563-EC576268ACCD}" srcId="{85FD8867-930E-48DF-BF4D-0A688490CAED}" destId="{02CDF224-A288-4879-A0CC-8AF9B0D56397}" srcOrd="1" destOrd="0" parTransId="{1592DD72-50B3-41F0-B28C-359B8F193FDE}" sibTransId="{381382A6-12FA-418D-9C3A-90525AFEA888}"/>
    <dgm:cxn modelId="{E0A3437B-7F5E-4AFF-A17F-6F340A253CBF}" type="presOf" srcId="{C87E9966-0D2D-46EA-997F-2A016A006AC9}" destId="{BDADF8D9-3F32-4082-A85B-AC3A4EBDB615}" srcOrd="0" destOrd="0" presId="urn:microsoft.com/office/officeart/2005/8/layout/arrow2"/>
    <dgm:cxn modelId="{4B787CB2-6800-4D86-AC87-AD4E778527C9}" type="presOf" srcId="{DF394FA1-0FAB-403D-AC0B-076D10C00642}" destId="{B3B53C60-833E-42E5-A717-DF3CED2982C4}" srcOrd="0" destOrd="0" presId="urn:microsoft.com/office/officeart/2005/8/layout/arrow2"/>
    <dgm:cxn modelId="{DAD1A9DD-13C1-4430-83CB-923FFD3C028F}" type="presParOf" srcId="{6EFFE2DF-7929-43D6-8B40-763D004B30E2}" destId="{D3862F51-FEE8-480D-96B8-549770BE5FD1}" srcOrd="0" destOrd="0" presId="urn:microsoft.com/office/officeart/2005/8/layout/arrow2"/>
    <dgm:cxn modelId="{D82FFC47-79F6-48A4-9456-95BBD0786F42}" type="presParOf" srcId="{6EFFE2DF-7929-43D6-8B40-763D004B30E2}" destId="{A086D7B3-0F9F-43E2-943B-55A8874A37A9}" srcOrd="1" destOrd="0" presId="urn:microsoft.com/office/officeart/2005/8/layout/arrow2"/>
    <dgm:cxn modelId="{D3CEBF30-9C50-49D9-84DF-E56D46DFAFC6}" type="presParOf" srcId="{A086D7B3-0F9F-43E2-943B-55A8874A37A9}" destId="{723B4357-A32E-41CE-AB16-CCBCDDE2B902}" srcOrd="0" destOrd="0" presId="urn:microsoft.com/office/officeart/2005/8/layout/arrow2"/>
    <dgm:cxn modelId="{E337FAD1-2650-458F-8909-A09F92B5D0F1}" type="presParOf" srcId="{A086D7B3-0F9F-43E2-943B-55A8874A37A9}" destId="{BDADF8D9-3F32-4082-A85B-AC3A4EBDB615}" srcOrd="1" destOrd="0" presId="urn:microsoft.com/office/officeart/2005/8/layout/arrow2"/>
    <dgm:cxn modelId="{69C1DB68-AC8F-49CF-BD00-09F9D7574139}" type="presParOf" srcId="{A086D7B3-0F9F-43E2-943B-55A8874A37A9}" destId="{0D8E5FBD-CB1A-4DEF-B818-61AA0BC8C85C}" srcOrd="2" destOrd="0" presId="urn:microsoft.com/office/officeart/2005/8/layout/arrow2"/>
    <dgm:cxn modelId="{7B6EDBF3-068A-4EDF-9FEB-1EBEA9B488AE}" type="presParOf" srcId="{A086D7B3-0F9F-43E2-943B-55A8874A37A9}" destId="{6167E633-A5FE-4234-9F03-77608CFE1862}" srcOrd="3" destOrd="0" presId="urn:microsoft.com/office/officeart/2005/8/layout/arrow2"/>
    <dgm:cxn modelId="{144B99A9-9849-4DCF-98CE-CB651B7C1A1C}" type="presParOf" srcId="{A086D7B3-0F9F-43E2-943B-55A8874A37A9}" destId="{2526ACC3-3AD8-4271-A976-58DB153D3196}" srcOrd="4" destOrd="0" presId="urn:microsoft.com/office/officeart/2005/8/layout/arrow2"/>
    <dgm:cxn modelId="{08323939-7164-47F2-BE07-4921B6ECB319}" type="presParOf" srcId="{A086D7B3-0F9F-43E2-943B-55A8874A37A9}" destId="{B3B53C60-833E-42E5-A717-DF3CED2982C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C0914-EC01-42F8-8C25-1B31B4FC72E6}">
      <dsp:nvSpPr>
        <dsp:cNvPr id="0" name=""/>
        <dsp:cNvSpPr/>
      </dsp:nvSpPr>
      <dsp:spPr>
        <a:xfrm>
          <a:off x="3012142" y="23844"/>
          <a:ext cx="1706934" cy="848834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GOC Regulatory Modernization</a:t>
          </a:r>
          <a:endParaRPr lang="en-US" sz="1400" kern="1200" dirty="0">
            <a:latin typeface="+mj-lt"/>
          </a:endParaRPr>
        </a:p>
      </dsp:txBody>
      <dsp:txXfrm>
        <a:off x="3053579" y="65281"/>
        <a:ext cx="1624060" cy="765960"/>
      </dsp:txXfrm>
    </dsp:sp>
    <dsp:sp modelId="{1F0E6CB8-3B9B-474C-B01B-DB6551BACB09}">
      <dsp:nvSpPr>
        <dsp:cNvPr id="0" name=""/>
        <dsp:cNvSpPr/>
      </dsp:nvSpPr>
      <dsp:spPr>
        <a:xfrm>
          <a:off x="1995648" y="448262"/>
          <a:ext cx="3739922" cy="3739922"/>
        </a:xfrm>
        <a:custGeom>
          <a:avLst/>
          <a:gdLst/>
          <a:ahLst/>
          <a:cxnLst/>
          <a:rect l="0" t="0" r="0" b="0"/>
          <a:pathLst>
            <a:path>
              <a:moveTo>
                <a:pt x="2731710" y="210399"/>
              </a:moveTo>
              <a:arcTo wR="1869961" hR="1869961" stAng="17846470" swAng="169723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856BC-189F-4F57-978A-CCCDDD125E62}">
      <dsp:nvSpPr>
        <dsp:cNvPr id="0" name=""/>
        <dsp:cNvSpPr/>
      </dsp:nvSpPr>
      <dsp:spPr>
        <a:xfrm>
          <a:off x="4924909" y="1272933"/>
          <a:ext cx="1438278" cy="934881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Lessons Learned</a:t>
          </a:r>
          <a:endParaRPr lang="en-US" sz="1400" kern="1200" dirty="0">
            <a:latin typeface="+mj-lt"/>
          </a:endParaRPr>
        </a:p>
      </dsp:txBody>
      <dsp:txXfrm>
        <a:off x="4970546" y="1318570"/>
        <a:ext cx="1347004" cy="843607"/>
      </dsp:txXfrm>
    </dsp:sp>
    <dsp:sp modelId="{3129703D-680E-4122-9F38-3E4D4EA5A9B9}">
      <dsp:nvSpPr>
        <dsp:cNvPr id="0" name=""/>
        <dsp:cNvSpPr/>
      </dsp:nvSpPr>
      <dsp:spPr>
        <a:xfrm>
          <a:off x="1995648" y="448262"/>
          <a:ext cx="3739922" cy="3739922"/>
        </a:xfrm>
        <a:custGeom>
          <a:avLst/>
          <a:gdLst/>
          <a:ahLst/>
          <a:cxnLst/>
          <a:rect l="0" t="0" r="0" b="0"/>
          <a:pathLst>
            <a:path>
              <a:moveTo>
                <a:pt x="3737329" y="1771516"/>
              </a:moveTo>
              <a:arcTo wR="1869961" hR="1869961" stAng="21418934" swAng="21984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AAD0E-63FD-41D7-A6C3-39915A08086C}">
      <dsp:nvSpPr>
        <dsp:cNvPr id="0" name=""/>
        <dsp:cNvSpPr/>
      </dsp:nvSpPr>
      <dsp:spPr>
        <a:xfrm>
          <a:off x="4245605" y="3363613"/>
          <a:ext cx="1438278" cy="934881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COVID-19</a:t>
          </a:r>
          <a:endParaRPr lang="en-US" sz="1400" kern="1200" dirty="0">
            <a:latin typeface="+mj-lt"/>
          </a:endParaRPr>
        </a:p>
      </dsp:txBody>
      <dsp:txXfrm>
        <a:off x="4291242" y="3409250"/>
        <a:ext cx="1347004" cy="843607"/>
      </dsp:txXfrm>
    </dsp:sp>
    <dsp:sp modelId="{E5D9816A-ED30-43D7-A572-DF2DE6DE2705}">
      <dsp:nvSpPr>
        <dsp:cNvPr id="0" name=""/>
        <dsp:cNvSpPr/>
      </dsp:nvSpPr>
      <dsp:spPr>
        <a:xfrm>
          <a:off x="1995648" y="448262"/>
          <a:ext cx="3739922" cy="3739922"/>
        </a:xfrm>
        <a:custGeom>
          <a:avLst/>
          <a:gdLst/>
          <a:ahLst/>
          <a:cxnLst/>
          <a:rect l="0" t="0" r="0" b="0"/>
          <a:pathLst>
            <a:path>
              <a:moveTo>
                <a:pt x="2242513" y="3702435"/>
              </a:moveTo>
              <a:arcTo wR="1869961" hR="1869961" stAng="4710485" swAng="137903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EE19F-3652-40DE-85FB-27D58B214ADD}">
      <dsp:nvSpPr>
        <dsp:cNvPr id="0" name=""/>
        <dsp:cNvSpPr/>
      </dsp:nvSpPr>
      <dsp:spPr>
        <a:xfrm>
          <a:off x="2047334" y="3363613"/>
          <a:ext cx="1438278" cy="934881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Accidents and Incidents</a:t>
          </a:r>
          <a:endParaRPr lang="en-US" sz="1400" kern="1200" dirty="0">
            <a:latin typeface="+mj-lt"/>
          </a:endParaRPr>
        </a:p>
      </dsp:txBody>
      <dsp:txXfrm>
        <a:off x="2092971" y="3409250"/>
        <a:ext cx="1347004" cy="843607"/>
      </dsp:txXfrm>
    </dsp:sp>
    <dsp:sp modelId="{0D89ABAF-F891-4D8F-BD86-EEDCE1803559}">
      <dsp:nvSpPr>
        <dsp:cNvPr id="0" name=""/>
        <dsp:cNvSpPr/>
      </dsp:nvSpPr>
      <dsp:spPr>
        <a:xfrm>
          <a:off x="1995648" y="448262"/>
          <a:ext cx="3739922" cy="3739922"/>
        </a:xfrm>
        <a:custGeom>
          <a:avLst/>
          <a:gdLst/>
          <a:ahLst/>
          <a:cxnLst/>
          <a:rect l="0" t="0" r="0" b="0"/>
          <a:pathLst>
            <a:path>
              <a:moveTo>
                <a:pt x="312837" y="2905394"/>
              </a:moveTo>
              <a:arcTo wR="1869961" hR="1869961" stAng="8782648" swAng="21984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3E726-22D1-455F-BBFA-D2D377B6D919}">
      <dsp:nvSpPr>
        <dsp:cNvPr id="0" name=""/>
        <dsp:cNvSpPr/>
      </dsp:nvSpPr>
      <dsp:spPr>
        <a:xfrm>
          <a:off x="1368031" y="1272933"/>
          <a:ext cx="1438278" cy="934881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Regulatory Life Cycle</a:t>
          </a:r>
          <a:endParaRPr lang="en-US" sz="1400" kern="1200" dirty="0">
            <a:latin typeface="+mj-lt"/>
          </a:endParaRPr>
        </a:p>
      </dsp:txBody>
      <dsp:txXfrm>
        <a:off x="1413668" y="1318570"/>
        <a:ext cx="1347004" cy="843607"/>
      </dsp:txXfrm>
    </dsp:sp>
    <dsp:sp modelId="{E485B4EE-134A-4DFD-83AE-96BCFAEC05A4}">
      <dsp:nvSpPr>
        <dsp:cNvPr id="0" name=""/>
        <dsp:cNvSpPr/>
      </dsp:nvSpPr>
      <dsp:spPr>
        <a:xfrm>
          <a:off x="1995648" y="448262"/>
          <a:ext cx="3739922" cy="3739922"/>
        </a:xfrm>
        <a:custGeom>
          <a:avLst/>
          <a:gdLst/>
          <a:ahLst/>
          <a:cxnLst/>
          <a:rect l="0" t="0" r="0" b="0"/>
          <a:pathLst>
            <a:path>
              <a:moveTo>
                <a:pt x="324666" y="816956"/>
              </a:moveTo>
              <a:arcTo wR="1869961" hR="1869961" stAng="12856293" swAng="169723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62F51-FEE8-480D-96B8-549770BE5FD1}">
      <dsp:nvSpPr>
        <dsp:cNvPr id="0" name=""/>
        <dsp:cNvSpPr/>
      </dsp:nvSpPr>
      <dsp:spPr>
        <a:xfrm>
          <a:off x="1705505" y="0"/>
          <a:ext cx="7850980" cy="49068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B4357-A32E-41CE-AB16-CCBCDDE2B902}">
      <dsp:nvSpPr>
        <dsp:cNvPr id="0" name=""/>
        <dsp:cNvSpPr/>
      </dsp:nvSpPr>
      <dsp:spPr>
        <a:xfrm>
          <a:off x="2702580" y="3386716"/>
          <a:ext cx="204125" cy="204125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DF8D9-3F32-4082-A85B-AC3A4EBDB615}">
      <dsp:nvSpPr>
        <dsp:cNvPr id="0" name=""/>
        <dsp:cNvSpPr/>
      </dsp:nvSpPr>
      <dsp:spPr>
        <a:xfrm>
          <a:off x="2804642" y="3488779"/>
          <a:ext cx="1829278" cy="1418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16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To </a:t>
          </a:r>
          <a:r>
            <a:rPr lang="en-US" sz="18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modernize</a:t>
          </a: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 the </a:t>
          </a:r>
          <a:r>
            <a:rPr lang="en-US" sz="1800" i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Explosives Regulations, 2013 </a:t>
          </a:r>
          <a:endParaRPr lang="en-US" sz="1800" i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2804642" y="3488779"/>
        <a:ext cx="1829278" cy="1418083"/>
      </dsp:txXfrm>
    </dsp:sp>
    <dsp:sp modelId="{0D8E5FBD-CB1A-4DEF-B818-61AA0BC8C85C}">
      <dsp:nvSpPr>
        <dsp:cNvPr id="0" name=""/>
        <dsp:cNvSpPr/>
      </dsp:nvSpPr>
      <dsp:spPr>
        <a:xfrm>
          <a:off x="4504380" y="2053031"/>
          <a:ext cx="368996" cy="368996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7E633-A5FE-4234-9F03-77608CFE1862}">
      <dsp:nvSpPr>
        <dsp:cNvPr id="0" name=""/>
        <dsp:cNvSpPr/>
      </dsp:nvSpPr>
      <dsp:spPr>
        <a:xfrm>
          <a:off x="4579121" y="2352577"/>
          <a:ext cx="2103748" cy="2439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52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To enhance how the Explosives Program </a:t>
          </a:r>
          <a:r>
            <a:rPr lang="en-US" sz="18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delivers its safety and security mandate </a:t>
          </a: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and </a:t>
          </a:r>
          <a:r>
            <a:rPr lang="en-US" sz="18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responds to the needs of stakeholders</a:t>
          </a:r>
          <a:endParaRPr lang="en-US" sz="18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4579121" y="2352577"/>
        <a:ext cx="2103748" cy="2439236"/>
      </dsp:txXfrm>
    </dsp:sp>
    <dsp:sp modelId="{2526ACC3-3AD8-4271-A976-58DB153D3196}">
      <dsp:nvSpPr>
        <dsp:cNvPr id="0" name=""/>
        <dsp:cNvSpPr/>
      </dsp:nvSpPr>
      <dsp:spPr>
        <a:xfrm>
          <a:off x="6671250" y="1241436"/>
          <a:ext cx="510313" cy="510313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53C60-833E-42E5-A717-DF3CED2982C4}">
      <dsp:nvSpPr>
        <dsp:cNvPr id="0" name=""/>
        <dsp:cNvSpPr/>
      </dsp:nvSpPr>
      <dsp:spPr>
        <a:xfrm>
          <a:off x="6688965" y="1740018"/>
          <a:ext cx="2359119" cy="2923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40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To foster and proactively maintain a </a:t>
          </a:r>
          <a:r>
            <a:rPr lang="en-US" sz="18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world-class Canadian explosives regime</a:t>
          </a:r>
          <a:endParaRPr lang="en-US" sz="18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6688965" y="1740018"/>
        <a:ext cx="2359119" cy="2923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2460-7193-E041-84FB-DBDD74EEDD0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6F732-00F6-2D40-9C23-8FCFB28E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8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6F732-00F6-2D40-9C23-8FCFB28E1E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4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272B1-99B0-214E-8926-B46D3A2739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67D5A3-287B-C64E-8E26-AE388B017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008994"/>
            <a:ext cx="11401327" cy="1197286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7AFF37-CE3A-B742-A62F-2A3257140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5206280"/>
            <a:ext cx="10158560" cy="508720"/>
          </a:xfrm>
        </p:spPr>
        <p:txBody>
          <a:bodyPr lIns="45720" anchor="b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287338" indent="0">
              <a:buFontTx/>
              <a:buNone/>
              <a:defRPr/>
            </a:lvl2pPr>
            <a:lvl3pPr marL="574675" indent="0">
              <a:buFontTx/>
              <a:buNone/>
              <a:defRPr/>
            </a:lvl3pPr>
            <a:lvl4pPr marL="803275" indent="0">
              <a:buFontTx/>
              <a:buNone/>
              <a:defRPr/>
            </a:lvl4pPr>
            <a:lvl5pPr marL="10318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7C7A8EA-E9AD-2747-BB8E-4E6AC446E0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0" y="5829300"/>
            <a:ext cx="5753100" cy="358775"/>
          </a:xfrm>
        </p:spPr>
        <p:txBody>
          <a:bodyPr lIns="64008" tIns="91440" anchor="b" anchorCtr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87338" indent="0">
              <a:buFontTx/>
              <a:buNone/>
              <a:defRPr/>
            </a:lvl2pPr>
            <a:lvl3pPr marL="574675" indent="0">
              <a:buFontTx/>
              <a:buNone/>
              <a:defRPr/>
            </a:lvl3pPr>
            <a:lvl4pPr marL="803275" indent="0">
              <a:buFontTx/>
              <a:buNone/>
              <a:defRPr/>
            </a:lvl4pPr>
            <a:lvl5pPr marL="1031875" indent="0">
              <a:buFontTx/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68585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CBD6-6F33-9544-91D3-41D9053A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6CFC8-7F2F-7B4A-A59F-19560AF22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3B950-23A4-5442-892C-8F5AC695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2A13-03F8-C048-B959-2E6A5B43C267}" type="datetime1">
              <a:rPr lang="en-CA" smtClean="0"/>
              <a:t>2021-04-09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CD722-331D-A348-8A4A-68C860AD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85E9F-F76A-BA45-B335-B23A8FA6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2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BDE30-B1C7-F444-9771-4D706FC3D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2CD90-D02E-0845-80F4-B0E3C128D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709C4-970A-AF4D-BB35-9E4704CE3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B955-1AEC-724D-A0DC-4EB48B6B0BF5}" type="datetime1">
              <a:rPr lang="en-CA" smtClean="0"/>
              <a:t>2021-04-09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DEA36-E50F-214A-9BE6-F2771BDD8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3C2FA-514D-FE42-873C-87F607D4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86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 Page (end 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1D4337-A6FF-E447-AEBC-7572F3E16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3572"/>
            <a:ext cx="12179300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1CB60-8482-4741-A8DB-6E92FB731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779520"/>
            <a:ext cx="11391900" cy="350520"/>
          </a:xfrm>
        </p:spPr>
        <p:txBody>
          <a:bodyPr>
            <a:normAutofit/>
          </a:bodyPr>
          <a:lstStyle>
            <a:lvl1pPr algn="ctr">
              <a:defRPr sz="1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copyright year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1B140-A1F6-1948-B146-330E137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58C0-6DDE-9444-BC31-866ED9DFCD8E}" type="datetime1">
              <a:rPr lang="en-CA" smtClean="0"/>
              <a:pPr/>
              <a:t>2021-04-09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9ACE6-299A-EF4D-B9DA-5ECFCC67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8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1D64-2AF1-FE48-B966-37A28A3E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99060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157B-3149-DD49-AF6E-204756CE2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5" y="1600200"/>
            <a:ext cx="11269133" cy="4229100"/>
          </a:xfr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D7E303-64E9-1946-B0E1-0C9BFA26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58C0-6DDE-9444-BC31-866ED9DFCD8E}" type="datetime1">
              <a:rPr lang="en-CA" smtClean="0"/>
              <a:pPr/>
              <a:t>2021-04-09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F5B8D02-46EF-1343-B224-187A6611E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F811CB8-DE62-9D4B-BFD4-B724420B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5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B1071-EAD7-2142-9E61-767469E3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96C5B-016D-C54F-9A6E-0A79A4CE2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32730"/>
            <a:ext cx="10515600" cy="1500187"/>
          </a:xfrm>
        </p:spPr>
        <p:txBody>
          <a:bodyPr anchor="t" anchorCtr="1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2A8EB-B554-EA44-94DE-06559413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039D-FA2F-F446-B515-A25EA0F25CD4}" type="datetime1">
              <a:rPr lang="en-CA" smtClean="0"/>
              <a:t>2021-04-09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B3A6A-A61C-6B49-A093-4D6D4B74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87156-1B62-FF4E-96AA-FF576F5C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6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0F02A-4F51-E644-8B2B-31C6F597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77600" cy="9906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3D98B-14A6-2B46-A93E-4BC72CD19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DBDA5-30F9-ED40-BA26-391713454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0127" y="1600200"/>
            <a:ext cx="5181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E26D5-FB56-984C-8394-E70D3527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90A-28E2-2241-82B9-77C01C864E0E}" type="datetime1">
              <a:rPr lang="en-CA" smtClean="0"/>
              <a:t>2021-04-09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C6652-EF52-B446-88CA-29FB7E22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625CD-903C-3743-9541-67483A04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0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1294-1363-054E-8DCD-CB664EF7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199"/>
            <a:ext cx="11270721" cy="9906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6DDB2-303F-784C-B377-925EEDAD3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4FAFF-5E82-6B48-AF85-FD48AEE39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24112"/>
            <a:ext cx="5157787" cy="3282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D9F4C-27A7-0C49-8E62-C87DDF948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4733" y="16002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312F80-5872-0B43-B7B6-ABD5D1318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4733" y="2424112"/>
            <a:ext cx="5183188" cy="3282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1E9EF0-219D-DC4F-B9E2-6D048D9C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CBA0-B8BE-454E-9320-1397925DEF46}" type="datetime1">
              <a:rPr lang="en-CA" smtClean="0"/>
              <a:t>2021-04-09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A6FEA-DEE0-D744-A158-CB0B632F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5E0DB-5C91-584F-A15F-D5B2D547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0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0246-A0AF-BF4B-B83B-CEE81161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77600" cy="9906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7C7DD-7FD8-0E41-96C0-E2F47CDE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98DA-F13D-9644-8FFD-469E8B6CEC02}" type="datetime1">
              <a:rPr lang="en-CA" smtClean="0"/>
              <a:t>2021-04-09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3B0FB-BFC2-BD44-9A8D-9E3AB81A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44269A-EC65-C948-9444-AD4FE217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8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26709-8B13-314E-B328-9E8351BC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AF57-68DC-5241-AA7B-E116E226E515}" type="datetime1">
              <a:rPr lang="en-CA" smtClean="0"/>
              <a:t>2021-04-09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70B8A-E4B2-DD42-8DBE-FA1DC54B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34D57-9D7F-3B42-B3FC-5D1C1139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6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3E635-6006-B247-9A7F-55383676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314825" cy="990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88129-AEC9-4942-BFD3-CB2BEC0C1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7200"/>
            <a:ext cx="5645727" cy="5249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032AB-8D1A-2546-B6D8-ECA4542D1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00199"/>
            <a:ext cx="5232400" cy="41063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84573-3786-904C-BEAB-7308549D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7373-5A5E-4B47-A8E3-F30B8EF2A23E}" type="datetime1">
              <a:rPr lang="en-CA" smtClean="0"/>
              <a:t>2021-04-09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72E8E-04A5-3D45-8663-18FE598F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5C7B5-FD8E-414B-BC7D-783D731E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4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F53D-A5AC-AD43-8D7E-A0962CCE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139267" cy="990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FDC009-9B3E-C14C-916B-507E998B9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201"/>
            <a:ext cx="5350932" cy="5257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449DF-19BD-214E-8E6F-6C05ACB93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513926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ED602-E4B9-3049-8CF0-B312A1FB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4C1F-7783-E041-9472-24F46D16163B}" type="datetime1">
              <a:rPr lang="en-CA" smtClean="0"/>
              <a:t>2021-04-09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D2C96-46AB-A04E-B81B-D32C16647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9A2C6-E43C-CF4A-A96C-7FE7A095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2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B56E6F-8FD2-0E47-911E-80748C6FC72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849F5-151E-204E-9BB8-946F1AC58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12776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13F5-06DF-D74C-AD90-5506E0F76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404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8858C0-6DDE-9444-BC31-866ED9DFCD8E}" type="datetime1">
              <a:rPr lang="en-CA" smtClean="0"/>
              <a:pPr/>
              <a:t>2021-04-09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ECFE335-690C-D344-B45B-49DDA88CE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7933" y="6340475"/>
            <a:ext cx="360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57F95FF-DFDB-A547-BB18-138C33CA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11277600" cy="990599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53303-3C57-8046-9232-D2E7A9E7D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r">
              <a:defRPr sz="14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95A67B-D0FE-F448-80B1-1191BC67A3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7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1000"/>
        </a:spcBef>
        <a:buSzPct val="70000"/>
        <a:buFontTx/>
        <a:buBlip>
          <a:blip r:embed="rId15"/>
        </a:buBlip>
        <a:tabLst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5138" indent="-177800" algn="l" defTabSz="914400" rtl="0" eaLnBrk="1" latinLnBrk="0" hangingPunct="1">
        <a:lnSpc>
          <a:spcPct val="90000"/>
        </a:lnSpc>
        <a:spcBef>
          <a:spcPts val="500"/>
        </a:spcBef>
        <a:buSzPct val="65000"/>
        <a:buFontTx/>
        <a:buBlip>
          <a:blip r:embed="rId15"/>
        </a:buBlip>
        <a:tabLst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4538" indent="-169863" algn="l" defTabSz="914400" rtl="0" eaLnBrk="1" latinLnBrk="0" hangingPunct="1">
        <a:lnSpc>
          <a:spcPct val="90000"/>
        </a:lnSpc>
        <a:spcBef>
          <a:spcPts val="500"/>
        </a:spcBef>
        <a:buSzPct val="55000"/>
        <a:buFontTx/>
        <a:buBlip>
          <a:blip r:embed="rId15"/>
        </a:buBlip>
        <a:tabLst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3138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5B86AD"/>
        </a:buClr>
        <a:buSzPct val="110000"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01738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5B86AD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3672" userDrawn="1">
          <p15:clr>
            <a:srgbClr val="F26B43"/>
          </p15:clr>
        </p15:guide>
        <p15:guide id="8" orient="horz" pos="288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7392" userDrawn="1">
          <p15:clr>
            <a:srgbClr val="F26B43"/>
          </p15:clr>
        </p15:guide>
        <p15:guide id="11" pos="7680" userDrawn="1">
          <p15:clr>
            <a:srgbClr val="F26B43"/>
          </p15:clr>
        </p15:guide>
        <p15:guide id="12" orient="horz" pos="912" userDrawn="1">
          <p15:clr>
            <a:srgbClr val="F26B43"/>
          </p15:clr>
        </p15:guide>
        <p15:guide id="13" orient="horz" pos="1008" userDrawn="1">
          <p15:clr>
            <a:srgbClr val="F26B43"/>
          </p15:clr>
        </p15:guide>
        <p15:guide id="14" orient="horz" pos="3600" userDrawn="1">
          <p15:clr>
            <a:srgbClr val="F26B43"/>
          </p15:clr>
        </p15:guide>
        <p15:guide id="15" orient="horz" pos="4224" userDrawn="1">
          <p15:clr>
            <a:srgbClr val="F26B43"/>
          </p15:clr>
        </p15:guide>
        <p15:guide id="16" pos="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usan.archer@canada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92F0-8D6C-AC43-AECB-F1F6A3434FEB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93486" y="4517714"/>
            <a:ext cx="11250741" cy="110657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Regulatory Review:</a:t>
            </a:r>
            <a:br>
              <a:rPr lang="en-US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Explosives Regulations 2013</a:t>
            </a:r>
            <a:endParaRPr lang="en-US" sz="3600" b="1" i="1" dirty="0">
              <a:ln>
                <a:solidFill>
                  <a:schemeClr val="accent6">
                    <a:lumMod val="7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19572-9F54-C640-876D-80A41B621EA2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493486" y="5715000"/>
            <a:ext cx="10007973" cy="508720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April 2021</a:t>
            </a:r>
            <a:endParaRPr lang="en-US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547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651934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Plan and Timelines</a:t>
            </a:r>
            <a:endParaRPr lang="en-CA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65665" y="1355895"/>
            <a:ext cx="11269133" cy="4473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 smtClean="0">
                <a:solidFill>
                  <a:schemeClr val="tx1"/>
                </a:solidFill>
              </a:rPr>
              <a:t>Project plan has 3 phases:</a:t>
            </a:r>
          </a:p>
          <a:p>
            <a:pPr marL="0" indent="0">
              <a:buNone/>
            </a:pPr>
            <a:endParaRPr lang="en-CA" sz="1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2000" b="1" dirty="0" smtClean="0">
                <a:solidFill>
                  <a:schemeClr val="tx1"/>
                </a:solidFill>
              </a:rPr>
              <a:t>1. Building the Plan – Summer 2021</a:t>
            </a:r>
          </a:p>
          <a:p>
            <a:r>
              <a:rPr lang="en-CA" sz="1800" dirty="0" smtClean="0">
                <a:solidFill>
                  <a:schemeClr val="tx1"/>
                </a:solidFill>
              </a:rPr>
              <a:t>Identify challenges and irritants through research, outreach and analysis</a:t>
            </a:r>
          </a:p>
          <a:p>
            <a:r>
              <a:rPr lang="en-CA" sz="1800" dirty="0" smtClean="0">
                <a:solidFill>
                  <a:schemeClr val="tx1"/>
                </a:solidFill>
              </a:rPr>
              <a:t>Triage and prioritize based on risk to develop a Regulatory Action Plan</a:t>
            </a:r>
          </a:p>
          <a:p>
            <a:pPr marL="0" indent="0">
              <a:buNone/>
            </a:pPr>
            <a:endParaRPr lang="en-CA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2000" b="1" dirty="0" smtClean="0">
                <a:solidFill>
                  <a:schemeClr val="tx1"/>
                </a:solidFill>
              </a:rPr>
              <a:t>2. Regulatory Development – Fall 2021 and onward</a:t>
            </a:r>
          </a:p>
          <a:p>
            <a:r>
              <a:rPr lang="en-CA" sz="1800" dirty="0" smtClean="0">
                <a:solidFill>
                  <a:schemeClr val="tx1"/>
                </a:solidFill>
              </a:rPr>
              <a:t>Implement the Regulatory Action Plan and move forward with amendments</a:t>
            </a:r>
          </a:p>
          <a:p>
            <a:pPr marL="0" indent="0">
              <a:buNone/>
            </a:pPr>
            <a:endParaRPr lang="en-CA" sz="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1800" b="1" dirty="0" smtClean="0">
                <a:solidFill>
                  <a:schemeClr val="tx1"/>
                </a:solidFill>
              </a:rPr>
              <a:t>3. </a:t>
            </a:r>
            <a:r>
              <a:rPr lang="en-CA" sz="2000" b="1" dirty="0" smtClean="0">
                <a:solidFill>
                  <a:schemeClr val="tx1"/>
                </a:solidFill>
              </a:rPr>
              <a:t>Program Development and Delivery – TBD</a:t>
            </a:r>
          </a:p>
          <a:p>
            <a:r>
              <a:rPr lang="en-CA" sz="1800" dirty="0" smtClean="0">
                <a:solidFill>
                  <a:schemeClr val="tx1"/>
                </a:solidFill>
              </a:rPr>
              <a:t>Material to support implementation of new or revised provisions</a:t>
            </a:r>
          </a:p>
          <a:p>
            <a:r>
              <a:rPr lang="en-CA" sz="1800" dirty="0" smtClean="0">
                <a:solidFill>
                  <a:schemeClr val="tx1"/>
                </a:solidFill>
              </a:rPr>
              <a:t>Info sessions</a:t>
            </a:r>
            <a:endParaRPr lang="en-CA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2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651934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Current Focus</a:t>
            </a:r>
            <a:endParaRPr lang="en-CA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893088"/>
              </p:ext>
            </p:extLst>
          </p:nvPr>
        </p:nvGraphicFramePr>
        <p:xfrm>
          <a:off x="465138" y="1473693"/>
          <a:ext cx="11269662" cy="3202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4831">
                  <a:extLst>
                    <a:ext uri="{9D8B030D-6E8A-4147-A177-3AD203B41FA5}">
                      <a16:colId xmlns:a16="http://schemas.microsoft.com/office/drawing/2014/main" val="719289355"/>
                    </a:ext>
                  </a:extLst>
                </a:gridCol>
                <a:gridCol w="5634831">
                  <a:extLst>
                    <a:ext uri="{9D8B030D-6E8A-4147-A177-3AD203B41FA5}">
                      <a16:colId xmlns:a16="http://schemas.microsoft.com/office/drawing/2014/main" val="1208485621"/>
                    </a:ext>
                  </a:extLst>
                </a:gridCol>
              </a:tblGrid>
              <a:tr h="550416">
                <a:tc>
                  <a:txBody>
                    <a:bodyPr/>
                    <a:lstStyle/>
                    <a:p>
                      <a:pPr algn="l"/>
                      <a:r>
                        <a:rPr lang="en-CA" sz="2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Current Irritants</a:t>
                      </a:r>
                      <a:endParaRPr lang="en-CA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Best</a:t>
                      </a:r>
                      <a:r>
                        <a:rPr lang="en-CA" sz="2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 Practices</a:t>
                      </a:r>
                      <a:endParaRPr lang="en-CA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62216"/>
                  </a:ext>
                </a:extLst>
              </a:tr>
              <a:tr h="2144333">
                <a:tc>
                  <a:txBody>
                    <a:bodyPr/>
                    <a:lstStyle/>
                    <a:p>
                      <a:pPr lvl="0"/>
                      <a:r>
                        <a:rPr lang="en-CA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Identify current irritants</a:t>
                      </a:r>
                      <a:r>
                        <a:rPr lang="en-CA" sz="2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and challenges</a:t>
                      </a:r>
                    </a:p>
                    <a:p>
                      <a:pPr lvl="0"/>
                      <a:endParaRPr lang="en-CA" sz="24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lvl="0"/>
                      <a:endParaRPr lang="en-CA" sz="2400" b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CA" sz="2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Deep thinking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How do we improve the regulation</a:t>
                      </a:r>
                      <a:r>
                        <a:rPr lang="en-CA" sz="18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of the Explosives sector?</a:t>
                      </a:r>
                    </a:p>
                    <a:p>
                      <a:pPr lvl="0"/>
                      <a:endParaRPr lang="en-CA" b="0" dirty="0" smtClean="0">
                        <a:latin typeface="+mj-lt"/>
                      </a:endParaRPr>
                    </a:p>
                    <a:p>
                      <a:pPr lvl="0"/>
                      <a:endParaRPr lang="en-CA" b="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0" dirty="0" smtClean="0">
                          <a:latin typeface="+mj-lt"/>
                        </a:rPr>
                        <a:t>Research best practices</a:t>
                      </a:r>
                    </a:p>
                    <a:p>
                      <a:pPr lvl="1"/>
                      <a:r>
                        <a:rPr lang="en-CA" sz="1800" b="0" dirty="0" smtClean="0">
                          <a:latin typeface="+mj-lt"/>
                        </a:rPr>
                        <a:t>Other countries e.g. US, Australia,</a:t>
                      </a:r>
                      <a:r>
                        <a:rPr lang="en-CA" sz="1800" b="0" baseline="0" dirty="0" smtClean="0">
                          <a:latin typeface="+mj-lt"/>
                        </a:rPr>
                        <a:t> UK</a:t>
                      </a:r>
                    </a:p>
                    <a:p>
                      <a:pPr lvl="1"/>
                      <a:r>
                        <a:rPr lang="en-CA" sz="1800" b="0" baseline="0" dirty="0" smtClean="0">
                          <a:latin typeface="+mj-lt"/>
                        </a:rPr>
                        <a:t>Federal partners with similar licensing mandate</a:t>
                      </a:r>
                    </a:p>
                    <a:p>
                      <a:pPr lvl="1"/>
                      <a:endParaRPr lang="en-CA" sz="1800" b="0" baseline="0" dirty="0" smtClean="0">
                        <a:latin typeface="+mj-lt"/>
                      </a:endParaRPr>
                    </a:p>
                    <a:p>
                      <a:pPr lvl="0"/>
                      <a:r>
                        <a:rPr lang="en-CA" sz="2400" b="0" baseline="0" dirty="0" smtClean="0">
                          <a:latin typeface="+mj-lt"/>
                        </a:rPr>
                        <a:t>Conduct comparison</a:t>
                      </a:r>
                    </a:p>
                    <a:p>
                      <a:pPr lvl="1"/>
                      <a:endParaRPr lang="en-CA" sz="1600" b="0" baseline="0" dirty="0" smtClean="0">
                        <a:latin typeface="+mj-lt"/>
                      </a:endParaRPr>
                    </a:p>
                    <a:p>
                      <a:pPr lvl="1"/>
                      <a:endParaRPr lang="en-CA" sz="1400" b="0" baseline="0" dirty="0" smtClean="0">
                        <a:latin typeface="+mj-lt"/>
                      </a:endParaRPr>
                    </a:p>
                    <a:p>
                      <a:pPr lvl="1"/>
                      <a:endParaRPr lang="en-CA" sz="1400" b="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555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69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651934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Over to You</a:t>
            </a:r>
            <a:endParaRPr lang="en-CA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65665" y="1355895"/>
            <a:ext cx="11269133" cy="4769697"/>
          </a:xfrm>
        </p:spPr>
        <p:txBody>
          <a:bodyPr>
            <a:normAutofit lnSpcReduction="10000"/>
          </a:bodyPr>
          <a:lstStyle/>
          <a:p>
            <a:r>
              <a:rPr lang="en-CA" sz="2200" dirty="0" smtClean="0">
                <a:solidFill>
                  <a:schemeClr val="tx1"/>
                </a:solidFill>
              </a:rPr>
              <a:t>Identify irritants and issues – what bothers you?</a:t>
            </a:r>
          </a:p>
          <a:p>
            <a:r>
              <a:rPr lang="en-CA" sz="2200" dirty="0" smtClean="0">
                <a:solidFill>
                  <a:schemeClr val="tx1"/>
                </a:solidFill>
              </a:rPr>
              <a:t>Thoughts on what a world-class explosives regime looks like?</a:t>
            </a:r>
          </a:p>
          <a:p>
            <a:pPr marL="0" indent="0">
              <a:buNone/>
            </a:pPr>
            <a:endParaRPr lang="en-CA" sz="15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CA" sz="2600" b="1" dirty="0" smtClean="0">
                <a:solidFill>
                  <a:schemeClr val="tx1"/>
                </a:solidFill>
              </a:rPr>
              <a:t>Feedback is better in writing!</a:t>
            </a:r>
          </a:p>
          <a:p>
            <a:pPr marL="0" indent="0" algn="ctr">
              <a:buNone/>
            </a:pPr>
            <a:endParaRPr lang="en-CA" sz="1500" dirty="0">
              <a:solidFill>
                <a:schemeClr val="tx1"/>
              </a:solidFill>
            </a:endParaRPr>
          </a:p>
          <a:p>
            <a:r>
              <a:rPr lang="en-CA" sz="2200" dirty="0" smtClean="0">
                <a:solidFill>
                  <a:schemeClr val="tx1"/>
                </a:solidFill>
              </a:rPr>
              <a:t>You can send an E-mail with your views and comments</a:t>
            </a:r>
            <a:endParaRPr lang="en-CA" sz="2200" dirty="0">
              <a:solidFill>
                <a:schemeClr val="tx1"/>
              </a:solidFill>
            </a:endParaRPr>
          </a:p>
          <a:p>
            <a:r>
              <a:rPr lang="en-CA" sz="2200" dirty="0" smtClean="0">
                <a:solidFill>
                  <a:schemeClr val="tx1"/>
                </a:solidFill>
              </a:rPr>
              <a:t>Don’t </a:t>
            </a:r>
            <a:r>
              <a:rPr lang="en-CA" sz="2200" dirty="0">
                <a:solidFill>
                  <a:schemeClr val="tx1"/>
                </a:solidFill>
              </a:rPr>
              <a:t>forget to provide a rationale and Part/Section reference</a:t>
            </a:r>
          </a:p>
          <a:p>
            <a:pPr marL="0" indent="0" algn="ctr">
              <a:buNone/>
            </a:pPr>
            <a:endParaRPr lang="en-CA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CA" sz="2200" dirty="0" smtClean="0">
                <a:solidFill>
                  <a:schemeClr val="tx1"/>
                </a:solidFill>
              </a:rPr>
              <a:t>Contact</a:t>
            </a:r>
            <a:r>
              <a:rPr lang="en-CA" sz="2200" dirty="0">
                <a:solidFill>
                  <a:schemeClr val="tx1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CA" sz="2200" dirty="0">
                <a:solidFill>
                  <a:schemeClr val="tx1"/>
                </a:solidFill>
              </a:rPr>
              <a:t>Susan Archer</a:t>
            </a:r>
          </a:p>
          <a:p>
            <a:pPr marL="0" indent="0" algn="ctr">
              <a:buNone/>
            </a:pPr>
            <a:r>
              <a:rPr lang="en-CA" sz="2200" dirty="0">
                <a:solidFill>
                  <a:schemeClr val="tx1"/>
                </a:solidFill>
              </a:rPr>
              <a:t>Regulatory Review of </a:t>
            </a:r>
            <a:r>
              <a:rPr lang="en-CA" sz="2200" i="1" dirty="0">
                <a:solidFill>
                  <a:schemeClr val="tx1"/>
                </a:solidFill>
              </a:rPr>
              <a:t>Explosives Regulations, 2013</a:t>
            </a:r>
          </a:p>
          <a:p>
            <a:pPr marL="0" indent="0" algn="ctr">
              <a:buNone/>
            </a:pPr>
            <a:r>
              <a:rPr lang="en-CA" sz="2200" dirty="0">
                <a:solidFill>
                  <a:schemeClr val="tx1"/>
                </a:solidFill>
                <a:hlinkClick r:id="rId2"/>
              </a:rPr>
              <a:t>susan.archer@canada.ca</a:t>
            </a:r>
            <a:r>
              <a:rPr lang="en-CA" sz="2200" dirty="0">
                <a:solidFill>
                  <a:schemeClr val="tx1"/>
                </a:solidFill>
              </a:rPr>
              <a:t> </a:t>
            </a:r>
          </a:p>
          <a:p>
            <a:endParaRPr lang="en-CA" sz="2400" dirty="0" smtClean="0">
              <a:solidFill>
                <a:schemeClr val="tx1"/>
              </a:solidFill>
            </a:endParaRPr>
          </a:p>
          <a:p>
            <a:endParaRPr lang="en-CA" sz="2400" dirty="0">
              <a:solidFill>
                <a:schemeClr val="tx1"/>
              </a:solidFill>
            </a:endParaRPr>
          </a:p>
          <a:p>
            <a:endParaRPr lang="en-CA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2400" dirty="0" smtClean="0">
              <a:solidFill>
                <a:schemeClr val="tx1"/>
              </a:solidFill>
            </a:endParaRPr>
          </a:p>
          <a:p>
            <a:endParaRPr lang="en-C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0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651934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Purpose</a:t>
            </a:r>
            <a:endParaRPr lang="en-CA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Introduce Regulatory Review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800" dirty="0" smtClean="0"/>
          </a:p>
          <a:p>
            <a:r>
              <a:rPr lang="en-CA" sz="3200" dirty="0" smtClean="0"/>
              <a:t>Discuss next steps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800" dirty="0" smtClean="0"/>
          </a:p>
          <a:p>
            <a:r>
              <a:rPr lang="en-CA" sz="3200" dirty="0" smtClean="0"/>
              <a:t>Hear from you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62600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651934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Explosives Program</a:t>
            </a:r>
            <a:endParaRPr lang="en-CA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65665" y="1606857"/>
            <a:ext cx="11269133" cy="4492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 smtClean="0"/>
              <a:t>Program Mandate</a:t>
            </a:r>
          </a:p>
          <a:p>
            <a:pPr lvl="1"/>
            <a:r>
              <a:rPr lang="en-CA" sz="1800" dirty="0" smtClean="0"/>
              <a:t>  Safety and security of Canada’s explosives industry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600" dirty="0" smtClean="0"/>
          </a:p>
          <a:p>
            <a:pPr>
              <a:buFont typeface="Arial" panose="020B0604020202020204" pitchFamily="34" charset="0"/>
              <a:buChar char="•"/>
            </a:pPr>
            <a:endParaRPr lang="en-CA" sz="600" dirty="0" smtClean="0"/>
          </a:p>
          <a:p>
            <a:pPr marL="0" indent="0">
              <a:buNone/>
            </a:pPr>
            <a:r>
              <a:rPr lang="en-CA" sz="2400" b="1" i="1" dirty="0" smtClean="0"/>
              <a:t>Explosives Act</a:t>
            </a:r>
          </a:p>
          <a:p>
            <a:pPr lvl="1"/>
            <a:r>
              <a:rPr lang="en-CA" sz="1800" dirty="0" smtClean="0"/>
              <a:t>Provides the legal authority for mandate</a:t>
            </a:r>
          </a:p>
          <a:p>
            <a:pPr lvl="1"/>
            <a:r>
              <a:rPr lang="en-CA" sz="1800" dirty="0" smtClean="0"/>
              <a:t>Requires anyone working with explosives to have a licence, certificate, or permit, with some exceptions</a:t>
            </a:r>
          </a:p>
          <a:p>
            <a:pPr lvl="1"/>
            <a:r>
              <a:rPr lang="en-CA" sz="1800" dirty="0" smtClean="0"/>
              <a:t>Provides </a:t>
            </a:r>
            <a:r>
              <a:rPr lang="en-CA" sz="1800" dirty="0"/>
              <a:t>the legal authority to make regulations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600" dirty="0" smtClean="0"/>
          </a:p>
          <a:p>
            <a:pPr>
              <a:buFont typeface="Arial" panose="020B0604020202020204" pitchFamily="34" charset="0"/>
              <a:buChar char="•"/>
            </a:pPr>
            <a:endParaRPr lang="en-CA" sz="600" dirty="0" smtClean="0"/>
          </a:p>
          <a:p>
            <a:pPr marL="0" indent="0">
              <a:buNone/>
            </a:pPr>
            <a:r>
              <a:rPr lang="en-CA" sz="2400" b="1" i="1" dirty="0" smtClean="0"/>
              <a:t>Explosives Regulations, 2013</a:t>
            </a:r>
          </a:p>
          <a:p>
            <a:pPr lvl="1"/>
            <a:r>
              <a:rPr lang="en-CA" sz="1800" dirty="0"/>
              <a:t>Provides the </a:t>
            </a:r>
            <a:r>
              <a:rPr lang="en-CA" sz="1800" dirty="0" smtClean="0"/>
              <a:t>rules for the safe and secure handling of explosives</a:t>
            </a:r>
            <a:endParaRPr lang="en-CA" sz="1800" dirty="0"/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64178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651934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Background</a:t>
            </a:r>
            <a:endParaRPr lang="en-CA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T</a:t>
            </a:r>
            <a:r>
              <a:rPr lang="en-CA" sz="2400" dirty="0" smtClean="0"/>
              <a:t>he </a:t>
            </a:r>
            <a:r>
              <a:rPr lang="en-CA" sz="2400" i="1" dirty="0" smtClean="0"/>
              <a:t>Explosives Regulations </a:t>
            </a:r>
            <a:r>
              <a:rPr lang="en-CA" sz="2400" dirty="0" smtClean="0"/>
              <a:t>were last reviewed and modernized in 2013.</a:t>
            </a:r>
          </a:p>
          <a:p>
            <a:endParaRPr lang="en-CA" sz="2400" dirty="0"/>
          </a:p>
          <a:p>
            <a:r>
              <a:rPr lang="en-CA" sz="2400" dirty="0" smtClean="0"/>
              <a:t>Modernization took the form of updates to some requirements and significantly improving clarity.</a:t>
            </a:r>
          </a:p>
          <a:p>
            <a:endParaRPr lang="en-CA" sz="2400" dirty="0"/>
          </a:p>
          <a:p>
            <a:r>
              <a:rPr lang="en-CA" sz="2400" dirty="0"/>
              <a:t>T</a:t>
            </a:r>
            <a:r>
              <a:rPr lang="en-CA" sz="2400" dirty="0" smtClean="0"/>
              <a:t>argeted amendments packages have followed to continue to update requirements.</a:t>
            </a:r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45028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651934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Since then…</a:t>
            </a:r>
            <a:endParaRPr lang="en-CA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2500853"/>
              </p:ext>
            </p:extLst>
          </p:nvPr>
        </p:nvGraphicFramePr>
        <p:xfrm>
          <a:off x="1780783" y="1297242"/>
          <a:ext cx="7731219" cy="438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924582" y="1019218"/>
            <a:ext cx="3488925" cy="9541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latin typeface="+mj-lt"/>
              </a:rPr>
              <a:t>In 2018 the Canadian government introduced Regulatory Modernization agenda, including a commitment to innovation and business development</a:t>
            </a:r>
            <a:endParaRPr lang="en-CA" sz="1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36132" y="2795649"/>
            <a:ext cx="2752078" cy="73866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latin typeface="+mj-lt"/>
              </a:rPr>
              <a:t>Lessons learned from implementing the 2013 Regulations</a:t>
            </a:r>
            <a:endParaRPr lang="en-CA" sz="14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83837" y="5090636"/>
            <a:ext cx="2739563" cy="73866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latin typeface="+mj-lt"/>
              </a:rPr>
              <a:t>Focus of COVID-19 era is on economic recovery and “building back better”</a:t>
            </a:r>
            <a:endParaRPr lang="en-CA" sz="14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9278" y="4797187"/>
            <a:ext cx="2538625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latin typeface="+mj-lt"/>
              </a:rPr>
              <a:t>Reporting on accidents and incidents</a:t>
            </a:r>
            <a:endParaRPr lang="en-CA" sz="14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030" y="1742939"/>
            <a:ext cx="2685037" cy="9541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latin typeface="+mj-lt"/>
              </a:rPr>
              <a:t>The </a:t>
            </a:r>
            <a:r>
              <a:rPr lang="en-CA" sz="1400" i="1" dirty="0" smtClean="0">
                <a:latin typeface="+mj-lt"/>
              </a:rPr>
              <a:t>Cabinet Directive on Regulation </a:t>
            </a:r>
            <a:r>
              <a:rPr lang="en-CA" sz="1400" dirty="0" smtClean="0">
                <a:latin typeface="+mj-lt"/>
              </a:rPr>
              <a:t>encourages a review of regulatory requirements every five years</a:t>
            </a:r>
            <a:endParaRPr lang="en-CA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414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651934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Purpose of the Regulatory Review</a:t>
            </a:r>
            <a:endParaRPr lang="en-CA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86535" y="1600200"/>
            <a:ext cx="11269133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400" dirty="0" smtClean="0"/>
          </a:p>
          <a:p>
            <a:endParaRPr lang="en-CA" sz="2400" dirty="0"/>
          </a:p>
          <a:p>
            <a:pPr marL="0" indent="0">
              <a:buNone/>
            </a:pPr>
            <a:endParaRPr lang="en-CA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64445734"/>
              </p:ext>
            </p:extLst>
          </p:nvPr>
        </p:nvGraphicFramePr>
        <p:xfrm>
          <a:off x="486535" y="1171852"/>
          <a:ext cx="11261992" cy="4906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510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651934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Objectives – What is a Modern Regulation?</a:t>
            </a:r>
            <a:endParaRPr lang="en-CA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138189"/>
              </p:ext>
            </p:extLst>
          </p:nvPr>
        </p:nvGraphicFramePr>
        <p:xfrm>
          <a:off x="656948" y="1464816"/>
          <a:ext cx="11077852" cy="4261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8926">
                  <a:extLst>
                    <a:ext uri="{9D8B030D-6E8A-4147-A177-3AD203B41FA5}">
                      <a16:colId xmlns:a16="http://schemas.microsoft.com/office/drawing/2014/main" val="1533864949"/>
                    </a:ext>
                  </a:extLst>
                </a:gridCol>
                <a:gridCol w="5538926">
                  <a:extLst>
                    <a:ext uri="{9D8B030D-6E8A-4147-A177-3AD203B41FA5}">
                      <a16:colId xmlns:a16="http://schemas.microsoft.com/office/drawing/2014/main" val="3608932775"/>
                    </a:ext>
                  </a:extLst>
                </a:gridCol>
              </a:tblGrid>
              <a:tr h="213064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Effective</a:t>
                      </a:r>
                    </a:p>
                    <a:p>
                      <a:pPr lvl="1"/>
                      <a:r>
                        <a:rPr lang="en-CA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The right requirements to achieve safety and security mandate</a:t>
                      </a:r>
                    </a:p>
                    <a:p>
                      <a:pPr lvl="1"/>
                      <a:endParaRPr lang="en-CA" sz="8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lvl="1"/>
                      <a:r>
                        <a:rPr lang="en-CA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Clear requirements that avoid overlap and duplication </a:t>
                      </a:r>
                    </a:p>
                    <a:p>
                      <a:endParaRPr lang="en-CA" sz="200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Efficient</a:t>
                      </a:r>
                    </a:p>
                    <a:p>
                      <a:pPr lvl="1"/>
                      <a:r>
                        <a:rPr lang="en-CA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Eliminate</a:t>
                      </a:r>
                      <a:r>
                        <a:rPr lang="en-CA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unnecessary </a:t>
                      </a:r>
                      <a:r>
                        <a:rPr lang="en-CA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admin, regulatory</a:t>
                      </a:r>
                      <a:r>
                        <a:rPr lang="en-CA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CA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burden</a:t>
                      </a:r>
                    </a:p>
                    <a:p>
                      <a:pPr lvl="1"/>
                      <a:endParaRPr lang="en-CA" sz="8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lvl="1"/>
                      <a:r>
                        <a:rPr lang="en-CA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Default is digital </a:t>
                      </a:r>
                    </a:p>
                    <a:p>
                      <a:pPr lvl="1"/>
                      <a:endParaRPr lang="en-CA" sz="8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lvl="1"/>
                      <a:r>
                        <a:rPr lang="en-CA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Harmonized requirements with major trading partners</a:t>
                      </a:r>
                      <a:endParaRPr lang="en-CA" sz="200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08994"/>
                  </a:ext>
                </a:extLst>
              </a:tr>
              <a:tr h="213064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Flexible</a:t>
                      </a:r>
                    </a:p>
                    <a:p>
                      <a:pPr lvl="1"/>
                      <a:r>
                        <a:rPr lang="en-CA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Performance-based</a:t>
                      </a:r>
                    </a:p>
                    <a:p>
                      <a:pPr lvl="1"/>
                      <a:endParaRPr lang="en-CA" sz="8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lvl="1"/>
                      <a:r>
                        <a:rPr lang="en-CA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Adaptable to diverse industry and diverse risk environment</a:t>
                      </a:r>
                    </a:p>
                    <a:p>
                      <a:pPr lvl="1"/>
                      <a:endParaRPr lang="en-CA" sz="8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lvl="1"/>
                      <a:r>
                        <a:rPr lang="en-CA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Supports economic recovery in COVID era</a:t>
                      </a:r>
                      <a:endParaRPr lang="en-CA" sz="200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Relevant</a:t>
                      </a:r>
                      <a:endParaRPr lang="en-CA" sz="2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lvl="1"/>
                      <a:r>
                        <a:rPr lang="en-CA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Reflects business practices</a:t>
                      </a:r>
                    </a:p>
                    <a:p>
                      <a:pPr lvl="1"/>
                      <a:endParaRPr lang="en-CA" sz="8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lvl="1"/>
                      <a:r>
                        <a:rPr lang="en-CA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Supports innovation</a:t>
                      </a:r>
                    </a:p>
                    <a:p>
                      <a:pPr lvl="1"/>
                      <a:endParaRPr lang="en-CA" sz="8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lvl="1"/>
                      <a:r>
                        <a:rPr lang="en-CA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Technology-neutral and future-ready</a:t>
                      </a:r>
                      <a:endParaRPr lang="en-CA" sz="2800" dirty="0" smtClean="0">
                        <a:latin typeface="+mj-lt"/>
                      </a:endParaRPr>
                    </a:p>
                    <a:p>
                      <a:endParaRPr lang="en-CA" sz="2000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346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48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651934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Scope and Approach</a:t>
            </a:r>
            <a:endParaRPr lang="en-CA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65665" y="1411550"/>
            <a:ext cx="11269133" cy="4417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 smtClean="0">
                <a:solidFill>
                  <a:schemeClr val="tx1"/>
                </a:solidFill>
              </a:rPr>
              <a:t>Holistic Review</a:t>
            </a:r>
          </a:p>
          <a:p>
            <a:pPr lvl="1"/>
            <a:r>
              <a:rPr lang="en-CA" sz="1800" dirty="0" smtClean="0">
                <a:solidFill>
                  <a:schemeClr val="tx1"/>
                </a:solidFill>
              </a:rPr>
              <a:t>Multiyear Review</a:t>
            </a:r>
          </a:p>
          <a:p>
            <a:pPr lvl="1"/>
            <a:r>
              <a:rPr lang="en-CA" sz="1800" dirty="0" smtClean="0">
                <a:solidFill>
                  <a:schemeClr val="tx1"/>
                </a:solidFill>
              </a:rPr>
              <a:t>All parts of the Regulations</a:t>
            </a:r>
          </a:p>
          <a:p>
            <a:pPr marL="0" indent="0">
              <a:buNone/>
            </a:pPr>
            <a:endParaRPr lang="en-CA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2400" b="1" dirty="0" smtClean="0">
                <a:solidFill>
                  <a:schemeClr val="tx1"/>
                </a:solidFill>
              </a:rPr>
              <a:t>Current Policy Development on Two Tracks</a:t>
            </a:r>
          </a:p>
          <a:p>
            <a:pPr lvl="1"/>
            <a:r>
              <a:rPr lang="en-CA" sz="1800" dirty="0" smtClean="0">
                <a:solidFill>
                  <a:schemeClr val="tx1"/>
                </a:solidFill>
              </a:rPr>
              <a:t>Incorporate best practices</a:t>
            </a:r>
          </a:p>
          <a:p>
            <a:pPr lvl="1"/>
            <a:r>
              <a:rPr lang="en-CA" sz="1800" dirty="0" smtClean="0">
                <a:solidFill>
                  <a:schemeClr val="tx1"/>
                </a:solidFill>
              </a:rPr>
              <a:t>Address current irritants and outstanding issues</a:t>
            </a:r>
          </a:p>
          <a:p>
            <a:endParaRPr lang="en-CA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2400" b="1" dirty="0" smtClean="0">
                <a:solidFill>
                  <a:schemeClr val="tx1"/>
                </a:solidFill>
              </a:rPr>
              <a:t>Balanced View</a:t>
            </a:r>
          </a:p>
          <a:p>
            <a:pPr lvl="1"/>
            <a:r>
              <a:rPr lang="en-CA" sz="1800" dirty="0" smtClean="0">
                <a:solidFill>
                  <a:schemeClr val="tx1"/>
                </a:solidFill>
              </a:rPr>
              <a:t>Enhance the safety and security of the Canadian explosives sector</a:t>
            </a:r>
          </a:p>
          <a:p>
            <a:pPr lvl="1"/>
            <a:r>
              <a:rPr lang="en-CA" sz="1800" dirty="0" smtClean="0">
                <a:solidFill>
                  <a:schemeClr val="tx1"/>
                </a:solidFill>
              </a:rPr>
              <a:t>Better respond to needs and emerging priorities of sector stakeholders</a:t>
            </a:r>
            <a:endParaRPr lang="en-CA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651934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Engagement is Key</a:t>
            </a:r>
            <a:endParaRPr lang="en-CA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65665" y="1355895"/>
            <a:ext cx="11269133" cy="4473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>
                <a:solidFill>
                  <a:schemeClr val="tx1"/>
                </a:solidFill>
              </a:rPr>
              <a:t>Stakeholder engagement is central to the Review and key to mutual awareness</a:t>
            </a:r>
          </a:p>
          <a:p>
            <a:pPr marL="0" indent="0">
              <a:buNone/>
            </a:pPr>
            <a:endParaRPr lang="en-CA" dirty="0" smtClean="0">
              <a:solidFill>
                <a:schemeClr val="tx1"/>
              </a:solidFill>
            </a:endParaRPr>
          </a:p>
          <a:p>
            <a:r>
              <a:rPr lang="en-CA" sz="2400" dirty="0" smtClean="0">
                <a:solidFill>
                  <a:schemeClr val="tx1"/>
                </a:solidFill>
              </a:rPr>
              <a:t>Transparent review – opportunities to provide input and feedback throughout</a:t>
            </a:r>
          </a:p>
          <a:p>
            <a:endParaRPr lang="en-CA" sz="2400" dirty="0">
              <a:solidFill>
                <a:schemeClr val="tx1"/>
              </a:solidFill>
            </a:endParaRPr>
          </a:p>
          <a:p>
            <a:r>
              <a:rPr lang="en-CA" sz="2400" dirty="0" smtClean="0">
                <a:solidFill>
                  <a:schemeClr val="tx1"/>
                </a:solidFill>
              </a:rPr>
              <a:t>We need to hear from you to understand sector needs and the impacts that any changes will have</a:t>
            </a:r>
          </a:p>
        </p:txBody>
      </p:sp>
    </p:spTree>
    <p:extLst>
      <p:ext uri="{BB962C8B-B14F-4D97-AF65-F5344CB8AC3E}">
        <p14:creationId xmlns:p14="http://schemas.microsoft.com/office/powerpoint/2010/main" val="20998392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4879</TotalTime>
  <Words>580</Words>
  <Application>Microsoft Office PowerPoint</Application>
  <PresentationFormat>Widescreen</PresentationFormat>
  <Paragraphs>139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Regulatory Review: Explosives Regulations 2013</vt:lpstr>
      <vt:lpstr>Purpose</vt:lpstr>
      <vt:lpstr>Explosives Program</vt:lpstr>
      <vt:lpstr>Background</vt:lpstr>
      <vt:lpstr>Since then…</vt:lpstr>
      <vt:lpstr>Purpose of the Regulatory Review</vt:lpstr>
      <vt:lpstr>Objectives – What is a Modern Regulation?</vt:lpstr>
      <vt:lpstr>Scope and Approach</vt:lpstr>
      <vt:lpstr>Engagement is Key</vt:lpstr>
      <vt:lpstr>Plan and Timelines</vt:lpstr>
      <vt:lpstr>Current Focus</vt:lpstr>
      <vt:lpstr>Over to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Archer, Susan</cp:lastModifiedBy>
  <cp:revision>292</cp:revision>
  <dcterms:created xsi:type="dcterms:W3CDTF">2019-08-12T13:09:44Z</dcterms:created>
  <dcterms:modified xsi:type="dcterms:W3CDTF">2021-04-09T18:11:43Z</dcterms:modified>
</cp:coreProperties>
</file>