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7"/>
  </p:notesMasterIdLst>
  <p:sldIdLst>
    <p:sldId id="256" r:id="rId5"/>
    <p:sldId id="330" r:id="rId6"/>
    <p:sldId id="331" r:id="rId7"/>
    <p:sldId id="333" r:id="rId8"/>
    <p:sldId id="336" r:id="rId9"/>
    <p:sldId id="334" r:id="rId10"/>
    <p:sldId id="335" r:id="rId11"/>
    <p:sldId id="342" r:id="rId12"/>
    <p:sldId id="339" r:id="rId13"/>
    <p:sldId id="340" r:id="rId14"/>
    <p:sldId id="341" r:id="rId15"/>
    <p:sldId id="337" r:id="rId16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778A3-1363-4C26-AAC6-D67C47496B82}" v="182" dt="2022-04-22T16:29:10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9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Choquette" userId="7d1b3e11-6935-494b-afc8-7caa0c0d0196" providerId="ADAL" clId="{834778A3-1363-4C26-AAC6-D67C47496B82}"/>
    <pc:docChg chg="custSel addSld modSld modNotesMaster">
      <pc:chgData name="Benoit Choquette" userId="7d1b3e11-6935-494b-afc8-7caa0c0d0196" providerId="ADAL" clId="{834778A3-1363-4C26-AAC6-D67C47496B82}" dt="2022-04-22T16:29:30.381" v="354" actId="1076"/>
      <pc:docMkLst>
        <pc:docMk/>
      </pc:docMkLst>
      <pc:sldChg chg="modSp mod">
        <pc:chgData name="Benoit Choquette" userId="7d1b3e11-6935-494b-afc8-7caa0c0d0196" providerId="ADAL" clId="{834778A3-1363-4C26-AAC6-D67C47496B82}" dt="2022-04-19T12:20:28.027" v="3" actId="20577"/>
        <pc:sldMkLst>
          <pc:docMk/>
          <pc:sldMk cId="3904193896" sldId="256"/>
        </pc:sldMkLst>
        <pc:spChg chg="mod">
          <ac:chgData name="Benoit Choquette" userId="7d1b3e11-6935-494b-afc8-7caa0c0d0196" providerId="ADAL" clId="{834778A3-1363-4C26-AAC6-D67C47496B82}" dt="2022-04-19T12:20:28.027" v="3" actId="20577"/>
          <ac:spMkLst>
            <pc:docMk/>
            <pc:sldMk cId="3904193896" sldId="256"/>
            <ac:spMk id="5" creationId="{F8813A1C-D9F2-4E0C-A9A7-2B815D8563AA}"/>
          </ac:spMkLst>
        </pc:spChg>
      </pc:sldChg>
      <pc:sldChg chg="modSp mod">
        <pc:chgData name="Benoit Choquette" userId="7d1b3e11-6935-494b-afc8-7caa0c0d0196" providerId="ADAL" clId="{834778A3-1363-4C26-AAC6-D67C47496B82}" dt="2022-04-22T12:10:29.182" v="20" actId="1076"/>
        <pc:sldMkLst>
          <pc:docMk/>
          <pc:sldMk cId="1051751366" sldId="333"/>
        </pc:sldMkLst>
        <pc:spChg chg="mod">
          <ac:chgData name="Benoit Choquette" userId="7d1b3e11-6935-494b-afc8-7caa0c0d0196" providerId="ADAL" clId="{834778A3-1363-4C26-AAC6-D67C47496B82}" dt="2022-04-22T12:10:29.182" v="20" actId="1076"/>
          <ac:spMkLst>
            <pc:docMk/>
            <pc:sldMk cId="1051751366" sldId="333"/>
            <ac:spMk id="6" creationId="{F5A5BE07-8151-4480-8C78-B231201BCDE7}"/>
          </ac:spMkLst>
        </pc:spChg>
        <pc:picChg chg="mod">
          <ac:chgData name="Benoit Choquette" userId="7d1b3e11-6935-494b-afc8-7caa0c0d0196" providerId="ADAL" clId="{834778A3-1363-4C26-AAC6-D67C47496B82}" dt="2022-04-22T12:10:15.670" v="16" actId="1076"/>
          <ac:picMkLst>
            <pc:docMk/>
            <pc:sldMk cId="1051751366" sldId="333"/>
            <ac:picMk id="4" creationId="{F4CC89EE-055E-491E-BD98-2D66DE975940}"/>
          </ac:picMkLst>
        </pc:picChg>
      </pc:sldChg>
      <pc:sldChg chg="modSp mod">
        <pc:chgData name="Benoit Choquette" userId="7d1b3e11-6935-494b-afc8-7caa0c0d0196" providerId="ADAL" clId="{834778A3-1363-4C26-AAC6-D67C47496B82}" dt="2022-04-22T12:20:42.058" v="150" actId="1076"/>
        <pc:sldMkLst>
          <pc:docMk/>
          <pc:sldMk cId="2883766965" sldId="336"/>
        </pc:sldMkLst>
        <pc:spChg chg="mod">
          <ac:chgData name="Benoit Choquette" userId="7d1b3e11-6935-494b-afc8-7caa0c0d0196" providerId="ADAL" clId="{834778A3-1363-4C26-AAC6-D67C47496B82}" dt="2022-04-22T12:20:42.058" v="150" actId="1076"/>
          <ac:spMkLst>
            <pc:docMk/>
            <pc:sldMk cId="2883766965" sldId="336"/>
            <ac:spMk id="3" creationId="{ACF6E710-D95B-4B0D-B604-432332F0EB83}"/>
          </ac:spMkLst>
        </pc:spChg>
      </pc:sldChg>
      <pc:sldChg chg="modSp mod">
        <pc:chgData name="Benoit Choquette" userId="7d1b3e11-6935-494b-afc8-7caa0c0d0196" providerId="ADAL" clId="{834778A3-1363-4C26-AAC6-D67C47496B82}" dt="2022-04-22T12:20:14.871" v="149" actId="20577"/>
        <pc:sldMkLst>
          <pc:docMk/>
          <pc:sldMk cId="3509070371" sldId="337"/>
        </pc:sldMkLst>
        <pc:spChg chg="mod">
          <ac:chgData name="Benoit Choquette" userId="7d1b3e11-6935-494b-afc8-7caa0c0d0196" providerId="ADAL" clId="{834778A3-1363-4C26-AAC6-D67C47496B82}" dt="2022-04-22T12:20:14.871" v="149" actId="20577"/>
          <ac:spMkLst>
            <pc:docMk/>
            <pc:sldMk cId="3509070371" sldId="337"/>
            <ac:spMk id="4" creationId="{E9CEC4BA-CB20-4580-B152-0D060E95AF2E}"/>
          </ac:spMkLst>
        </pc:spChg>
      </pc:sldChg>
      <pc:sldChg chg="addSp delSp modSp add mod">
        <pc:chgData name="Benoit Choquette" userId="7d1b3e11-6935-494b-afc8-7caa0c0d0196" providerId="ADAL" clId="{834778A3-1363-4C26-AAC6-D67C47496B82}" dt="2022-04-22T16:29:30.381" v="354" actId="1076"/>
        <pc:sldMkLst>
          <pc:docMk/>
          <pc:sldMk cId="1087789205" sldId="342"/>
        </pc:sldMkLst>
        <pc:spChg chg="del mod">
          <ac:chgData name="Benoit Choquette" userId="7d1b3e11-6935-494b-afc8-7caa0c0d0196" providerId="ADAL" clId="{834778A3-1363-4C26-AAC6-D67C47496B82}" dt="2022-04-22T16:24:10.237" v="156" actId="478"/>
          <ac:spMkLst>
            <pc:docMk/>
            <pc:sldMk cId="1087789205" sldId="342"/>
            <ac:spMk id="2" creationId="{00000000-0000-0000-0000-000000000000}"/>
          </ac:spMkLst>
        </pc:spChg>
        <pc:spChg chg="add mod">
          <ac:chgData name="Benoit Choquette" userId="7d1b3e11-6935-494b-afc8-7caa0c0d0196" providerId="ADAL" clId="{834778A3-1363-4C26-AAC6-D67C47496B82}" dt="2022-04-22T16:29:30.381" v="354" actId="1076"/>
          <ac:spMkLst>
            <pc:docMk/>
            <pc:sldMk cId="1087789205" sldId="342"/>
            <ac:spMk id="3" creationId="{9E0553EF-0F37-40DE-9D8B-5CE69FC54D77}"/>
          </ac:spMkLst>
        </pc:spChg>
        <pc:picChg chg="del">
          <ac:chgData name="Benoit Choquette" userId="7d1b3e11-6935-494b-afc8-7caa0c0d0196" providerId="ADAL" clId="{834778A3-1363-4C26-AAC6-D67C47496B82}" dt="2022-04-22T16:24:06.343" v="154" actId="478"/>
          <ac:picMkLst>
            <pc:docMk/>
            <pc:sldMk cId="1087789205" sldId="342"/>
            <ac:picMk id="8" creationId="{43F963DF-0B6F-47FC-96D4-DA07DA36F7F4}"/>
          </ac:picMkLst>
        </pc:picChg>
        <pc:picChg chg="del">
          <ac:chgData name="Benoit Choquette" userId="7d1b3e11-6935-494b-afc8-7caa0c0d0196" providerId="ADAL" clId="{834778A3-1363-4C26-AAC6-D67C47496B82}" dt="2022-04-22T16:24:05.857" v="153" actId="478"/>
          <ac:picMkLst>
            <pc:docMk/>
            <pc:sldMk cId="1087789205" sldId="342"/>
            <ac:picMk id="10" creationId="{22B04392-B1E4-4053-A56C-AE3F43CAF2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74B2C62-9E6E-4A17-B235-2F1F7376B29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C2192FD-58C0-41DC-A9CC-0E615F1C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hyperlink" Target="https://www.africanews.com/embed/18120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219205"/>
            <a:ext cx="533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000" dirty="0"/>
              <a:t>Ghana Transportation Incident </a:t>
            </a:r>
          </a:p>
          <a:p>
            <a:pPr algn="ctr"/>
            <a:r>
              <a:rPr lang="en-CA" sz="3200" dirty="0"/>
              <a:t>Jan 20, 2022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13A1C-D9F2-4E0C-A9A7-2B815D8563AA}"/>
              </a:ext>
            </a:extLst>
          </p:cNvPr>
          <p:cNvSpPr/>
          <p:nvPr/>
        </p:nvSpPr>
        <p:spPr>
          <a:xfrm>
            <a:off x="3257697" y="5867400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Victoria, April 25-27</a:t>
            </a:r>
            <a:r>
              <a:rPr lang="en-CA"/>
              <a:t>,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EC4EB-971C-4D14-8599-F6596E62F9CE}"/>
              </a:ext>
            </a:extLst>
          </p:cNvPr>
          <p:cNvSpPr txBox="1"/>
          <p:nvPr/>
        </p:nvSpPr>
        <p:spPr>
          <a:xfrm>
            <a:off x="1752600" y="6467501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*Information Noel Hsu – </a:t>
            </a:r>
            <a:r>
              <a:rPr lang="fr-CA" sz="1200" dirty="0" err="1"/>
              <a:t>Orica</a:t>
            </a:r>
            <a:r>
              <a:rPr lang="fr-CA" sz="1200" dirty="0"/>
              <a:t> 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27A0E-D145-4FEA-85E2-E1915DA0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24910"/>
            <a:ext cx="7848600" cy="5542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46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DB2085-F3E7-43FD-9A7C-A5A811AAA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7620000" cy="53811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EC4EB-971C-4D14-8599-F6596E62F9CE}"/>
              </a:ext>
            </a:extLst>
          </p:cNvPr>
          <p:cNvSpPr txBox="1"/>
          <p:nvPr/>
        </p:nvSpPr>
        <p:spPr>
          <a:xfrm>
            <a:off x="1752600" y="6467501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*Information Noel Hsu – </a:t>
            </a:r>
            <a:r>
              <a:rPr lang="fr-CA" sz="1200" dirty="0" err="1"/>
              <a:t>Orica</a:t>
            </a:r>
            <a:r>
              <a:rPr lang="fr-CA" sz="1200" dirty="0"/>
              <a:t> 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E8A5D0-CD72-443F-9F63-9CC401205EEE}"/>
              </a:ext>
            </a:extLst>
          </p:cNvPr>
          <p:cNvSpPr txBox="1"/>
          <p:nvPr/>
        </p:nvSpPr>
        <p:spPr>
          <a:xfrm>
            <a:off x="1524000" y="1752600"/>
            <a:ext cx="388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Truck 2004-06-14 Russia ANE Explosion.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MMU 2006-09-15	USA,  ASARCO Ray Pit copper mine. ANE Explosion.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1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94E2-0872-43E2-BD39-8B8DC6D1D3CE}"/>
              </a:ext>
            </a:extLst>
          </p:cNvPr>
          <p:cNvSpPr txBox="1"/>
          <p:nvPr/>
        </p:nvSpPr>
        <p:spPr>
          <a:xfrm>
            <a:off x="3162300" y="97285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/>
              <a:t>What</a:t>
            </a:r>
            <a:r>
              <a:rPr lang="fr-CA" sz="2800" dirty="0"/>
              <a:t> </a:t>
            </a:r>
            <a:r>
              <a:rPr lang="fr-CA" sz="2800" dirty="0" err="1"/>
              <a:t>is</a:t>
            </a:r>
            <a:r>
              <a:rPr lang="fr-CA" sz="2800" dirty="0"/>
              <a:t> </a:t>
            </a:r>
            <a:r>
              <a:rPr lang="fr-CA" sz="2800" dirty="0" err="1"/>
              <a:t>our</a:t>
            </a:r>
            <a:r>
              <a:rPr lang="fr-CA" sz="2800" dirty="0"/>
              <a:t> 50 %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EC4BA-CB20-4580-B152-0D060E95AF2E}"/>
              </a:ext>
            </a:extLst>
          </p:cNvPr>
          <p:cNvSpPr txBox="1"/>
          <p:nvPr/>
        </p:nvSpPr>
        <p:spPr>
          <a:xfrm>
            <a:off x="533400" y="158561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Explosives transport routes planning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Emergency </a:t>
            </a:r>
            <a:r>
              <a:rPr lang="fr-CA" dirty="0" err="1"/>
              <a:t>response</a:t>
            </a:r>
            <a:r>
              <a:rPr lang="fr-CA" dirty="0"/>
              <a:t> simulations &amp; emergency communications </a:t>
            </a:r>
            <a:r>
              <a:rPr lang="fr-CA" dirty="0" err="1"/>
              <a:t>systems</a:t>
            </a:r>
            <a:r>
              <a:rPr lang="fr-CA" dirty="0"/>
              <a:t> </a:t>
            </a:r>
            <a:r>
              <a:rPr lang="fr-CA" dirty="0" err="1"/>
              <a:t>testing</a:t>
            </a:r>
            <a:r>
              <a:rPr lang="fr-CA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Explosives </a:t>
            </a:r>
            <a:r>
              <a:rPr lang="fr-CA" dirty="0" err="1"/>
              <a:t>hazards</a:t>
            </a:r>
            <a:r>
              <a:rPr lang="fr-CA" dirty="0"/>
              <a:t> training </a:t>
            </a:r>
            <a:r>
              <a:rPr lang="fr-CA" dirty="0" err="1"/>
              <a:t>including</a:t>
            </a:r>
            <a:r>
              <a:rPr lang="fr-CA" dirty="0"/>
              <a:t> </a:t>
            </a:r>
            <a:r>
              <a:rPr lang="fr-CA" dirty="0" err="1"/>
              <a:t>evacuation</a:t>
            </a:r>
            <a:r>
              <a:rPr lang="fr-CA" dirty="0"/>
              <a:t> </a:t>
            </a:r>
            <a:r>
              <a:rPr lang="fr-CA" dirty="0" err="1"/>
              <a:t>procedures</a:t>
            </a:r>
            <a:r>
              <a:rPr lang="fr-CA" dirty="0"/>
              <a:t> and </a:t>
            </a:r>
            <a:r>
              <a:rPr lang="fr-CA" dirty="0" err="1"/>
              <a:t>when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considered</a:t>
            </a:r>
            <a:r>
              <a:rPr lang="fr-CA" dirty="0"/>
              <a:t> </a:t>
            </a:r>
            <a:r>
              <a:rPr lang="fr-CA" dirty="0" err="1"/>
              <a:t>safe</a:t>
            </a:r>
            <a:r>
              <a:rPr lang="fr-CA" dirty="0"/>
              <a:t> to </a:t>
            </a:r>
            <a:r>
              <a:rPr lang="fr-CA" dirty="0" err="1"/>
              <a:t>fight</a:t>
            </a:r>
            <a:r>
              <a:rPr lang="fr-CA" dirty="0"/>
              <a:t> </a:t>
            </a:r>
            <a:r>
              <a:rPr lang="fr-CA" dirty="0" err="1"/>
              <a:t>fires</a:t>
            </a: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err="1"/>
              <a:t>Fire</a:t>
            </a:r>
            <a:r>
              <a:rPr lang="fr-CA" dirty="0"/>
              <a:t> suppression </a:t>
            </a:r>
            <a:r>
              <a:rPr lang="fr-CA" dirty="0" err="1"/>
              <a:t>systems</a:t>
            </a:r>
            <a:r>
              <a:rPr lang="fr-CA" dirty="0"/>
              <a:t> &amp; </a:t>
            </a:r>
            <a:r>
              <a:rPr lang="fr-CA" dirty="0" err="1"/>
              <a:t>fire</a:t>
            </a:r>
            <a:r>
              <a:rPr lang="fr-CA" dirty="0"/>
              <a:t> </a:t>
            </a:r>
            <a:r>
              <a:rPr lang="fr-CA" dirty="0" err="1"/>
              <a:t>extinguishers</a:t>
            </a:r>
            <a:r>
              <a:rPr lang="fr-CA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err="1"/>
              <a:t>Proper</a:t>
            </a:r>
            <a:r>
              <a:rPr lang="fr-CA" dirty="0"/>
              <a:t> truck maintenance (tires, breaks, engines, 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err="1"/>
              <a:t>Ensure</a:t>
            </a:r>
            <a:r>
              <a:rPr lang="fr-CA" dirty="0"/>
              <a:t> the truck driver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aware</a:t>
            </a:r>
            <a:r>
              <a:rPr lang="fr-CA" dirty="0"/>
              <a:t> of how to </a:t>
            </a:r>
            <a:r>
              <a:rPr lang="fr-CA" dirty="0" err="1"/>
              <a:t>activate</a:t>
            </a:r>
            <a:r>
              <a:rPr lang="fr-CA" dirty="0"/>
              <a:t> the ERAP plan in case of incident.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err="1"/>
              <a:t>Driver’s</a:t>
            </a:r>
            <a:r>
              <a:rPr lang="fr-CA" dirty="0"/>
              <a:t> fatigue management program.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07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49427" y="1150642"/>
            <a:ext cx="2667000" cy="2713037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0070C0"/>
                </a:solidFill>
              </a:rPr>
              <a:t>Ghana Incident review – Jan 20,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55115-485A-46F1-9165-572792C0FA99}"/>
              </a:ext>
            </a:extLst>
          </p:cNvPr>
          <p:cNvSpPr txBox="1"/>
          <p:nvPr/>
        </p:nvSpPr>
        <p:spPr>
          <a:xfrm>
            <a:off x="576466" y="4342756"/>
            <a:ext cx="2667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https://www.africanews.com/embed/1812046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F972BA-3336-4EAF-AA01-83BA9B6CC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32" y="0"/>
            <a:ext cx="543657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53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endParaRPr lang="fr-CA" sz="2400" dirty="0"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59C7B-A900-42AC-B253-D02D5B021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579" y="0"/>
            <a:ext cx="530042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B96DD-ACD2-42FD-AA3B-00243D33A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14" y="1752600"/>
            <a:ext cx="3735951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36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endParaRPr lang="fr-CA" sz="24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C89EE-055E-491E-BD98-2D66DE97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05000"/>
            <a:ext cx="8430727" cy="3687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5BE07-8151-4480-8C78-B231201BCDE7}"/>
              </a:ext>
            </a:extLst>
          </p:cNvPr>
          <p:cNvSpPr txBox="1"/>
          <p:nvPr/>
        </p:nvSpPr>
        <p:spPr>
          <a:xfrm>
            <a:off x="2318801" y="1172729"/>
            <a:ext cx="328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cap="all" dirty="0">
                <a:solidFill>
                  <a:srgbClr val="002060"/>
                </a:solidFill>
              </a:rPr>
              <a:t>Extract </a:t>
            </a:r>
            <a:r>
              <a:rPr lang="fr-CA" u="sng" cap="all" dirty="0" err="1">
                <a:solidFill>
                  <a:srgbClr val="002060"/>
                </a:solidFill>
              </a:rPr>
              <a:t>from</a:t>
            </a:r>
            <a:r>
              <a:rPr lang="fr-CA" u="sng" cap="all" dirty="0">
                <a:solidFill>
                  <a:srgbClr val="002060"/>
                </a:solidFill>
              </a:rPr>
              <a:t> news reports</a:t>
            </a:r>
            <a:endParaRPr lang="en-US" u="sng" cap="all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75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endParaRPr lang="fr-CA" sz="24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6E710-D95B-4B0D-B604-432332F0EB83}"/>
              </a:ext>
            </a:extLst>
          </p:cNvPr>
          <p:cNvSpPr txBox="1"/>
          <p:nvPr/>
        </p:nvSpPr>
        <p:spPr>
          <a:xfrm>
            <a:off x="1181100" y="13716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Corrective actions taken by the Ghana Government: </a:t>
            </a:r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Ban on ANFO transportation on a public road to a mine or civil work site unless expressly permitted by the Chief Inspector of Mines.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Explosives guarded by two escort vehicles, one in front and one at the back, both having sirens to warn people about the explosives.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Chief Inspector of Mines notification of their intention to transport explosives 48 hours before the scheduled transportation.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14 measures apply fully to all companies involved in manufacturing, supply, transportation, and use of explosives.</a:t>
            </a:r>
            <a:endParaRPr lang="en-CA" dirty="0"/>
          </a:p>
          <a:p>
            <a:r>
              <a:rPr lang="fr-CA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76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endParaRPr lang="fr-CA" sz="24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6E710-D95B-4B0D-B604-432332F0EB83}"/>
              </a:ext>
            </a:extLst>
          </p:cNvPr>
          <p:cNvSpPr txBox="1"/>
          <p:nvPr/>
        </p:nvSpPr>
        <p:spPr>
          <a:xfrm>
            <a:off x="1295400" y="1112837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cap="all" dirty="0"/>
              <a:t>Potential root causes and learnings for the Industry :</a:t>
            </a:r>
          </a:p>
          <a:p>
            <a:endParaRPr lang="en-CA" dirty="0"/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Insufficient explosives hazards awareness;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Inadequate emergency response and evacuation procedures; </a:t>
            </a:r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Road safety challenges. </a:t>
            </a:r>
            <a:r>
              <a:rPr lang="en-US" dirty="0"/>
              <a:t>Ghana recorded 73 deaths per 1000 collision, making it the second highest road traffic collision prone nation among six West African countries. (US 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dirty="0"/>
              <a:t>6 deaths/1000 collision); Ghana: 443 deaths/100,000 vehicles. vs .8.9 deaths/100,000 vehicles. – Canada;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Emergency communication challenges.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dirty="0"/>
          </a:p>
          <a:p>
            <a:r>
              <a:rPr lang="fr-CA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06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5246004" y="1364902"/>
            <a:ext cx="3440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/>
              <a:t>Canadian Emergency Response Guidelines 2020</a:t>
            </a:r>
            <a:endParaRPr lang="fr-CA" sz="2400" dirty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963DF-0B6F-47FC-96D4-DA07DA36F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918" y="3133596"/>
            <a:ext cx="4047835" cy="1913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04392-B1E4-4053-A56C-AE3F43CAF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" y="1880521"/>
            <a:ext cx="4857238" cy="4041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16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553EF-0F37-40DE-9D8B-5CE69FC54D77}"/>
              </a:ext>
            </a:extLst>
          </p:cNvPr>
          <p:cNvSpPr txBox="1"/>
          <p:nvPr/>
        </p:nvSpPr>
        <p:spPr>
          <a:xfrm>
            <a:off x="1519237" y="2459504"/>
            <a:ext cx="610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Frequency of transportation explosion incidents per product type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78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838200" y="18288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42FB-202B-4682-A05D-E208ABE7AB70}"/>
              </a:ext>
            </a:extLst>
          </p:cNvPr>
          <p:cNvSpPr txBox="1"/>
          <p:nvPr/>
        </p:nvSpPr>
        <p:spPr>
          <a:xfrm>
            <a:off x="2057400" y="648255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Information Noel Hsu – Orica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16FC9-73B8-43EB-AE2A-BDDA92728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047588"/>
            <a:ext cx="7696200" cy="5434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447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EE2C78A025B439BB8055174748917" ma:contentTypeVersion="13" ma:contentTypeDescription="Create a new document." ma:contentTypeScope="" ma:versionID="1bf04cf1f5b05207edfe54f0ac15ca92">
  <xsd:schema xmlns:xsd="http://www.w3.org/2001/XMLSchema" xmlns:xs="http://www.w3.org/2001/XMLSchema" xmlns:p="http://schemas.microsoft.com/office/2006/metadata/properties" xmlns:ns3="5ef64df6-a8cb-4346-a980-d8f53dc23507" xmlns:ns4="a0350f94-a14f-4ce0-85bf-12d3e1c76610" targetNamespace="http://schemas.microsoft.com/office/2006/metadata/properties" ma:root="true" ma:fieldsID="5fc0cfccc35fac3ca80f6bce285acf83" ns3:_="" ns4:_="">
    <xsd:import namespace="5ef64df6-a8cb-4346-a980-d8f53dc23507"/>
    <xsd:import namespace="a0350f94-a14f-4ce0-85bf-12d3e1c766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64df6-a8cb-4346-a980-d8f53dc2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50f94-a14f-4ce0-85bf-12d3e1c76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5CF32-C8BC-4EF0-9B84-D246DA4B4A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3B60CD-27D5-4C6E-A8E8-D900705D4C96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0350f94-a14f-4ce0-85bf-12d3e1c76610"/>
    <ds:schemaRef ds:uri="http://purl.org/dc/dcmitype/"/>
    <ds:schemaRef ds:uri="5ef64df6-a8cb-4346-a980-d8f53dc2350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72D1D9-90F0-4ECE-90CB-8F6DA1B34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64df6-a8cb-4346-a980-d8f53dc23507"/>
    <ds:schemaRef ds:uri="a0350f94-a14f-4ce0-85bf-12d3e1c76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10316</TotalTime>
  <Words>343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Ghana Incident review – Jan 20,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Benoit Choquette</cp:lastModifiedBy>
  <cp:revision>212</cp:revision>
  <cp:lastPrinted>2022-04-22T15:41:02Z</cp:lastPrinted>
  <dcterms:created xsi:type="dcterms:W3CDTF">2013-10-09T11:47:44Z</dcterms:created>
  <dcterms:modified xsi:type="dcterms:W3CDTF">2022-04-22T16:29:32Z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3AB95BB4-8D50-44DB-978A-44984045E88D</vt:lpwstr>
  </property>
  <property fmtid="{D5CDD505-2E9C-101B-9397-08002B2CF9AE}" pid="3" name="ArticulatePath">
    <vt:lpwstr>Presentation_CEAEC_SSE - Vancouver - Avril24 -2018</vt:lpwstr>
  </property>
  <property fmtid="{D5CDD505-2E9C-101B-9397-08002B2CF9AE}" pid="4" name="ContentTypeId">
    <vt:lpwstr>0x010100825EE2C78A025B439BB8055174748917</vt:lpwstr>
  </property>
</Properties>
</file>