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422" r:id="rId4"/>
    <p:sldId id="334" r:id="rId5"/>
    <p:sldId id="257" r:id="rId6"/>
    <p:sldId id="424" r:id="rId7"/>
    <p:sldId id="314" r:id="rId8"/>
    <p:sldId id="366" r:id="rId9"/>
    <p:sldId id="342" r:id="rId10"/>
    <p:sldId id="335" r:id="rId11"/>
    <p:sldId id="377" r:id="rId12"/>
    <p:sldId id="395" r:id="rId13"/>
    <p:sldId id="396" r:id="rId14"/>
    <p:sldId id="343" r:id="rId15"/>
    <p:sldId id="427" r:id="rId16"/>
    <p:sldId id="445" r:id="rId17"/>
    <p:sldId id="443" r:id="rId18"/>
    <p:sldId id="441" r:id="rId19"/>
    <p:sldId id="403" r:id="rId20"/>
    <p:sldId id="407" r:id="rId21"/>
    <p:sldId id="349" r:id="rId22"/>
    <p:sldId id="416" r:id="rId23"/>
    <p:sldId id="440" r:id="rId24"/>
    <p:sldId id="390" r:id="rId25"/>
    <p:sldId id="444" r:id="rId26"/>
    <p:sldId id="446" r:id="rId27"/>
    <p:sldId id="442" r:id="rId28"/>
    <p:sldId id="439" r:id="rId29"/>
    <p:sldId id="368" r:id="rId30"/>
    <p:sldId id="26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Flanagan" initials="SF" lastIdx="5" clrIdx="0">
    <p:extLst>
      <p:ext uri="{19B8F6BF-5375-455C-9EA6-DF929625EA0E}">
        <p15:presenceInfo xmlns:p15="http://schemas.microsoft.com/office/powerpoint/2012/main" userId="3f8f58f4b0a57a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2" d="100"/>
          <a:sy n="112" d="100"/>
        </p:scale>
        <p:origin x="47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31T12:58:27.122" idx="3">
    <p:pos x="10" y="10"/>
    <p:text/>
    <p:extLst>
      <p:ext uri="{C676402C-5697-4E1C-873F-D02D1690AC5C}">
        <p15:threadingInfo xmlns:p15="http://schemas.microsoft.com/office/powerpoint/2012/main" timeZoneBias="240"/>
      </p:ext>
    </p:extLst>
  </p:cm>
  <p:cm authorId="1" dt="2019-05-31T12:59:36.973" idx="4">
    <p:pos x="10" y="106"/>
    <p:text>Blue = in revision; Green = revised; Purple = new</p:text>
    <p:extLst>
      <p:ext uri="{C676402C-5697-4E1C-873F-D02D1690AC5C}">
        <p15:threadingInfo xmlns:p15="http://schemas.microsoft.com/office/powerpoint/2012/main" timeZoneBias="24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31T13:01:06.164" idx="5">
    <p:pos x="1310" y="1850"/>
    <p:text>* = Petition for Rulemaking (HMR)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EE6049-8B53-4948-B66F-4AFF3DF4C4AE}" type="datetimeFigureOut">
              <a:rPr lang="en-US" smtClean="0"/>
              <a:t>6/7/2019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E5A4AE-5513-40B4-B6E6-52C7403E7070}" type="slidenum">
              <a:rPr lang="en-US" smtClean="0"/>
              <a:t>‹#›</a:t>
            </a:fld>
            <a:endParaRPr lang="en-US"/>
          </a:p>
        </p:txBody>
      </p:sp>
    </p:spTree>
    <p:extLst>
      <p:ext uri="{BB962C8B-B14F-4D97-AF65-F5344CB8AC3E}">
        <p14:creationId xmlns:p14="http://schemas.microsoft.com/office/powerpoint/2010/main" val="70993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SLPs in BOLD are under revision.</a:t>
            </a:r>
          </a:p>
          <a:p>
            <a:endParaRPr lang="en-US" dirty="0"/>
          </a:p>
          <a:p>
            <a:r>
              <a:rPr lang="en-US" dirty="0"/>
              <a:t>SLPs in RED – 4 and 29 – were revised and approved by the BOG at the 2016 Annual Meeting.</a:t>
            </a:r>
          </a:p>
          <a:p>
            <a:endParaRPr lang="en-US" dirty="0"/>
          </a:p>
          <a:p>
            <a:r>
              <a:rPr lang="en-US" dirty="0"/>
              <a:t>SLP 4 is Published and available from the website.</a:t>
            </a:r>
          </a:p>
          <a:p>
            <a:endParaRPr lang="en-US" dirty="0"/>
          </a:p>
          <a:p>
            <a:r>
              <a:rPr lang="en-US" dirty="0"/>
              <a:t>SLP 29 is undergoing formatting and will be published EOM/Feb or BOM/March.  </a:t>
            </a:r>
          </a:p>
          <a:p>
            <a:endParaRPr lang="en-US" dirty="0"/>
          </a:p>
          <a:p>
            <a:r>
              <a:rPr lang="en-US" dirty="0"/>
              <a:t>SLPs in BLUE are in Development.</a:t>
            </a:r>
          </a:p>
          <a:p>
            <a:r>
              <a:rPr lang="en-US" dirty="0"/>
              <a:t>	As of Feb. 21</a:t>
            </a:r>
            <a:r>
              <a:rPr lang="en-US" baseline="30000" dirty="0"/>
              <a:t>st</a:t>
            </a:r>
            <a:r>
              <a:rPr lang="en-US" dirty="0"/>
              <a:t>, the EAC has the SLP for approval on ballot, and then it will go to the BOG for approval.  Expected publication this Spring.  This is important because we want to provide our AN Handling Best Practices to the NAS precursor study panel.  </a:t>
            </a:r>
          </a:p>
          <a:p>
            <a:endParaRPr lang="en-US" dirty="0"/>
          </a:p>
          <a:p>
            <a:r>
              <a:rPr lang="en-US" dirty="0"/>
              <a:t>Example of the importance of participation in IME SLP development:  SLP 23 was adopted in whole into the DOT HMR.</a:t>
            </a:r>
          </a:p>
        </p:txBody>
      </p:sp>
      <p:sp>
        <p:nvSpPr>
          <p:cNvPr id="4" name="Slide Number Placeholder 3"/>
          <p:cNvSpPr>
            <a:spLocks noGrp="1"/>
          </p:cNvSpPr>
          <p:nvPr>
            <p:ph type="sldNum" sz="quarter" idx="10"/>
          </p:nvPr>
        </p:nvSpPr>
        <p:spPr/>
        <p:txBody>
          <a:bodyPr/>
          <a:lstStyle/>
          <a:p>
            <a:fld id="{51300E62-0D00-4CD3-99E8-931FB5BC3396}" type="slidenum">
              <a:rPr lang="en-US" smtClean="0"/>
              <a:t>11</a:t>
            </a:fld>
            <a:endParaRPr lang="en-US"/>
          </a:p>
        </p:txBody>
      </p:sp>
    </p:spTree>
    <p:extLst>
      <p:ext uri="{BB962C8B-B14F-4D97-AF65-F5344CB8AC3E}">
        <p14:creationId xmlns:p14="http://schemas.microsoft.com/office/powerpoint/2010/main" val="83551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SLPs in BOLD are under revision.</a:t>
            </a:r>
          </a:p>
          <a:p>
            <a:endParaRPr lang="en-US" dirty="0"/>
          </a:p>
          <a:p>
            <a:r>
              <a:rPr lang="en-US" dirty="0"/>
              <a:t>SLPs in RED – 4 and 29 – were revised and approved by the BOG at the 2016 Annual Meeting.</a:t>
            </a:r>
          </a:p>
          <a:p>
            <a:endParaRPr lang="en-US" dirty="0"/>
          </a:p>
          <a:p>
            <a:r>
              <a:rPr lang="en-US" dirty="0"/>
              <a:t>SLP 4 is Published and available from the website.</a:t>
            </a:r>
          </a:p>
          <a:p>
            <a:endParaRPr lang="en-US" dirty="0"/>
          </a:p>
          <a:p>
            <a:r>
              <a:rPr lang="en-US" dirty="0"/>
              <a:t>SLP 29 is undergoing formatting and will be published EOM/Feb or BOM/March.  </a:t>
            </a:r>
          </a:p>
          <a:p>
            <a:endParaRPr lang="en-US" dirty="0"/>
          </a:p>
          <a:p>
            <a:r>
              <a:rPr lang="en-US" dirty="0"/>
              <a:t>SLPs in BLUE are in Development.</a:t>
            </a:r>
          </a:p>
          <a:p>
            <a:r>
              <a:rPr lang="en-US" dirty="0"/>
              <a:t>	As of Feb. 21</a:t>
            </a:r>
            <a:r>
              <a:rPr lang="en-US" baseline="30000" dirty="0"/>
              <a:t>st</a:t>
            </a:r>
            <a:r>
              <a:rPr lang="en-US" dirty="0"/>
              <a:t>, the EAC has the SLP for approval on ballot, and then it will go to the BOG for approval.  Expected publication this Spring.  This is important because we want to provide our AN Handling Best Practices to the NAS precursor study panel.  </a:t>
            </a:r>
          </a:p>
          <a:p>
            <a:endParaRPr lang="en-US" dirty="0"/>
          </a:p>
          <a:p>
            <a:r>
              <a:rPr lang="en-US" dirty="0"/>
              <a:t>Example of the importance of participation in IME SLP development:  SLP 23 was adopted in whole into the DOT HMR.</a:t>
            </a:r>
          </a:p>
        </p:txBody>
      </p:sp>
      <p:sp>
        <p:nvSpPr>
          <p:cNvPr id="4" name="Slide Number Placeholder 3"/>
          <p:cNvSpPr>
            <a:spLocks noGrp="1"/>
          </p:cNvSpPr>
          <p:nvPr>
            <p:ph type="sldNum" sz="quarter" idx="10"/>
          </p:nvPr>
        </p:nvSpPr>
        <p:spPr/>
        <p:txBody>
          <a:bodyPr/>
          <a:lstStyle/>
          <a:p>
            <a:fld id="{51300E62-0D00-4CD3-99E8-931FB5BC3396}" type="slidenum">
              <a:rPr lang="en-US" smtClean="0"/>
              <a:t>12</a:t>
            </a:fld>
            <a:endParaRPr lang="en-US"/>
          </a:p>
        </p:txBody>
      </p:sp>
    </p:spTree>
    <p:extLst>
      <p:ext uri="{BB962C8B-B14F-4D97-AF65-F5344CB8AC3E}">
        <p14:creationId xmlns:p14="http://schemas.microsoft.com/office/powerpoint/2010/main" val="44303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HALIFAX – NRCan is proposing regulations to allow QRA at ports.  Will be proposed in Gazette in Spring 2017 and expected to be finalized by the end of the year.  </a:t>
            </a:r>
          </a:p>
          <a:p>
            <a:endParaRPr lang="en-US" dirty="0"/>
          </a:p>
          <a:p>
            <a:r>
              <a:rPr lang="en-US" dirty="0"/>
              <a:t>WILMINGTON – USCG HQ confirmed that the COTP/Sector NC has the ability per USCG policy to approve historic 650K NEQ using IMESAFR/QRA.  Presented to USCG and LEPC.  Working with local stakeholders.  COTP decision expected March 2017 with a May 2017 implementation.  </a:t>
            </a:r>
          </a:p>
        </p:txBody>
      </p:sp>
      <p:sp>
        <p:nvSpPr>
          <p:cNvPr id="4" name="Slide Number Placeholder 3"/>
          <p:cNvSpPr>
            <a:spLocks noGrp="1"/>
          </p:cNvSpPr>
          <p:nvPr>
            <p:ph type="sldNum" sz="quarter" idx="10"/>
          </p:nvPr>
        </p:nvSpPr>
        <p:spPr/>
        <p:txBody>
          <a:bodyPr/>
          <a:lstStyle/>
          <a:p>
            <a:fld id="{51300E62-0D00-4CD3-99E8-931FB5BC3396}" type="slidenum">
              <a:rPr lang="en-US" smtClean="0"/>
              <a:t>24</a:t>
            </a:fld>
            <a:endParaRPr lang="en-US"/>
          </a:p>
        </p:txBody>
      </p:sp>
    </p:spTree>
    <p:extLst>
      <p:ext uri="{BB962C8B-B14F-4D97-AF65-F5344CB8AC3E}">
        <p14:creationId xmlns:p14="http://schemas.microsoft.com/office/powerpoint/2010/main" val="4025015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D3182-78F0-4603-B589-23C2A33079D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88" y="463379"/>
            <a:ext cx="4992624" cy="1295234"/>
          </a:xfrm>
          <a:prstGeom prst="rect">
            <a:avLst/>
          </a:prstGeom>
          <a:solidFill>
            <a:schemeClr val="bg1"/>
          </a:solidFill>
          <a:ln>
            <a:noFill/>
          </a:ln>
          <a:effectLst>
            <a:outerShdw blurRad="292100" dist="139700" dir="2700000" algn="tl" rotWithShape="0">
              <a:schemeClr val="tx1">
                <a:alpha val="65000"/>
              </a:schemeClr>
            </a:outerShdw>
            <a:softEdge rad="127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4D3182-78F0-4603-B589-23C2A33079D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41C59-FA64-4072-8F5B-6572D94FBC0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4D3182-78F0-4603-B589-23C2A33079D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41C59-FA64-4072-8F5B-6572D94FBC04}"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3182-78F0-4603-B589-23C2A33079D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3182-78F0-4603-B589-23C2A33079D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3182-78F0-4603-B589-23C2A33079D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4D3182-78F0-4603-B589-23C2A33079D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88" y="463379"/>
            <a:ext cx="4992624" cy="1295234"/>
          </a:xfrm>
          <a:prstGeom prst="rect">
            <a:avLst/>
          </a:prstGeom>
          <a:solidFill>
            <a:schemeClr val="bg1"/>
          </a:solidFill>
          <a:ln>
            <a:noFill/>
          </a:ln>
          <a:effectLst>
            <a:outerShdw blurRad="292100" dist="139700" dir="2700000" algn="tl" rotWithShape="0">
              <a:schemeClr val="tx1">
                <a:alpha val="65000"/>
              </a:schemeClr>
            </a:outerShdw>
            <a:softEdge rad="127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4D3182-78F0-4603-B589-23C2A33079D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41C59-FA64-4072-8F5B-6572D94FBC04}"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4D3182-78F0-4603-B589-23C2A33079D0}"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41C59-FA64-4072-8F5B-6572D94FBC0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4D3182-78F0-4603-B589-23C2A33079D0}"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41C59-FA64-4072-8F5B-6572D94FBC04}"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D3182-78F0-4603-B589-23C2A33079D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41C59-FA64-4072-8F5B-6572D94FBC04}" type="slidenum">
              <a:rPr lang="en-US" smtClean="0"/>
              <a:t>‹#›</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ogo Slide (rectangul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D3182-78F0-4603-B589-23C2A33079D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41C59-FA64-4072-8F5B-6572D94FBC04}" type="slidenum">
              <a:rPr lang="en-US" smtClean="0"/>
              <a:t>‹#›</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501" y="685800"/>
            <a:ext cx="7782999" cy="5203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87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Slide (squa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D3182-78F0-4603-B589-23C2A33079D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41C59-FA64-4072-8F5B-6572D94FBC04}" type="slidenum">
              <a:rPr lang="en-US" smtClean="0"/>
              <a:t>‹#›</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0" y="533400"/>
            <a:ext cx="5486400"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93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84D3182-78F0-4603-B589-23C2A33079D0}" type="datetimeFigureOut">
              <a:rPr lang="en-US" smtClean="0"/>
              <a:t>6/7/2019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2241C59-FA64-4072-8F5B-6572D94FBC0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68" r:id="rId10"/>
    <p:sldLayoutId id="2147483669"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m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satkowiak@ime.org" TargetMode="External"/><Relationship Id="rId7" Type="http://schemas.openxmlformats.org/officeDocument/2006/relationships/image" Target="../media/image22.png"/><Relationship Id="rId2" Type="http://schemas.openxmlformats.org/officeDocument/2006/relationships/hyperlink" Target="mailto:sjflanagan@ime.org" TargetMode="Externa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im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9" y="3200400"/>
            <a:ext cx="7918175" cy="1524000"/>
          </a:xfrm>
        </p:spPr>
        <p:txBody>
          <a:bodyPr/>
          <a:lstStyle/>
          <a:p>
            <a:r>
              <a:rPr lang="en-US" sz="5400" dirty="0"/>
              <a:t>Current U.S. Issues</a:t>
            </a:r>
          </a:p>
        </p:txBody>
      </p:sp>
      <p:sp>
        <p:nvSpPr>
          <p:cNvPr id="3" name="Subtitle 2"/>
          <p:cNvSpPr>
            <a:spLocks noGrp="1"/>
          </p:cNvSpPr>
          <p:nvPr>
            <p:ph type="subTitle" idx="1"/>
          </p:nvPr>
        </p:nvSpPr>
        <p:spPr>
          <a:xfrm>
            <a:off x="761999" y="4724400"/>
            <a:ext cx="7984435" cy="990600"/>
          </a:xfrm>
        </p:spPr>
        <p:txBody>
          <a:bodyPr>
            <a:noAutofit/>
          </a:bodyPr>
          <a:lstStyle/>
          <a:p>
            <a:r>
              <a:rPr lang="en-US" b="1" dirty="0"/>
              <a:t>Canadian Explosives Industry Association</a:t>
            </a:r>
          </a:p>
          <a:p>
            <a:r>
              <a:rPr lang="en-US" b="1" dirty="0"/>
              <a:t>Québec City, QC June 7, 2019</a:t>
            </a:r>
          </a:p>
        </p:txBody>
      </p:sp>
    </p:spTree>
    <p:extLst>
      <p:ext uri="{BB962C8B-B14F-4D97-AF65-F5344CB8AC3E}">
        <p14:creationId xmlns:p14="http://schemas.microsoft.com/office/powerpoint/2010/main" val="3419999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95925"/>
            <a:ext cx="7515225" cy="1285876"/>
          </a:xfrm>
        </p:spPr>
        <p:txBody>
          <a:bodyPr>
            <a:normAutofit fontScale="90000"/>
          </a:bodyPr>
          <a:lstStyle/>
          <a:p>
            <a:r>
              <a:rPr lang="en-US" sz="4400" dirty="0"/>
              <a:t>Safety Library Publications (SLPs)</a:t>
            </a:r>
            <a:br>
              <a:rPr lang="en-US" sz="4400" dirty="0"/>
            </a:br>
            <a:r>
              <a:rPr lang="en-US" sz="4400" dirty="0">
                <a:hlinkClick r:id="rId2"/>
              </a:rPr>
              <a:t>www.ime.org</a:t>
            </a:r>
            <a:r>
              <a:rPr lang="en-US" sz="4400" dirty="0"/>
              <a:t> – </a:t>
            </a:r>
            <a:r>
              <a:rPr lang="en-US" sz="3600" i="1" dirty="0">
                <a:latin typeface="Lucida Handwriting" panose="03010101010101010101" pitchFamily="66" charset="0"/>
              </a:rPr>
              <a:t>free downloads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8900" y="523875"/>
            <a:ext cx="3461146" cy="4733925"/>
          </a:xfrm>
        </p:spPr>
      </p:pic>
    </p:spTree>
    <p:extLst>
      <p:ext uri="{BB962C8B-B14F-4D97-AF65-F5344CB8AC3E}">
        <p14:creationId xmlns:p14="http://schemas.microsoft.com/office/powerpoint/2010/main" val="31656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1" y="6238874"/>
            <a:ext cx="8477249" cy="714375"/>
          </a:xfrm>
        </p:spPr>
        <p:txBody>
          <a:bodyPr>
            <a:normAutofit fontScale="90000"/>
          </a:bodyPr>
          <a:lstStyle/>
          <a:p>
            <a:r>
              <a:rPr lang="en-US" dirty="0"/>
              <a:t>Safety Library Publications (SLP)</a:t>
            </a:r>
          </a:p>
        </p:txBody>
      </p:sp>
      <p:sp>
        <p:nvSpPr>
          <p:cNvPr id="3" name="Content Placeholder 2"/>
          <p:cNvSpPr>
            <a:spLocks noGrp="1"/>
          </p:cNvSpPr>
          <p:nvPr>
            <p:ph idx="1"/>
          </p:nvPr>
        </p:nvSpPr>
        <p:spPr>
          <a:xfrm>
            <a:off x="361951" y="457200"/>
            <a:ext cx="8334374" cy="5781673"/>
          </a:xfrm>
        </p:spPr>
        <p:txBody>
          <a:bodyPr>
            <a:normAutofit/>
          </a:bodyPr>
          <a:lstStyle/>
          <a:p>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SLP 1 Construction Guide for Storage Magazines </a:t>
            </a:r>
          </a:p>
          <a:p>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SLP 2: The American Table of Distances</a:t>
            </a:r>
            <a:endPar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SLP 3: Suggested Code of Regulations </a:t>
            </a:r>
            <a:endParaRPr lang="en-US" i="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SLP 4: Warnings and Instructions</a:t>
            </a:r>
            <a:endParaRPr lang="en-US"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SLP 12: Glossary of Commercial Explosives Industry Terms </a:t>
            </a:r>
            <a:endParaRPr lang="en-US" i="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SLP 14: Handbook for the Transportation and Distribution of Explosive Materials</a:t>
            </a:r>
          </a:p>
          <a:p>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SLP 17: Safety in the Transportation, Storage, Handling &amp; Use of Commercial Explosive Materials</a:t>
            </a:r>
          </a:p>
        </p:txBody>
      </p:sp>
    </p:spTree>
    <p:extLst>
      <p:ext uri="{BB962C8B-B14F-4D97-AF65-F5344CB8AC3E}">
        <p14:creationId xmlns:p14="http://schemas.microsoft.com/office/powerpoint/2010/main" val="40653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4" end="4"/>
                                            </p:txEl>
                                          </p:spTgt>
                                        </p:tgtEl>
                                      </p:cBhvr>
                                    </p:animEffect>
                                    <p:animScale>
                                      <p:cBhvr>
                                        <p:cTn id="12" dur="250" autoRev="1" fill="hold"/>
                                        <p:tgtEl>
                                          <p:spTgt spid="3">
                                            <p:txEl>
                                              <p:pRg st="4" end="4"/>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5" end="5"/>
                                            </p:txEl>
                                          </p:spTgt>
                                        </p:tgtEl>
                                      </p:cBhvr>
                                    </p:animEffect>
                                    <p:animScale>
                                      <p:cBhvr>
                                        <p:cTn id="17" dur="250" autoRev="1" fill="hold"/>
                                        <p:tgtEl>
                                          <p:spTgt spid="3">
                                            <p:txEl>
                                              <p:pRg st="5" end="5"/>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6" end="6"/>
                                            </p:txEl>
                                          </p:spTgt>
                                        </p:tgtEl>
                                      </p:cBhvr>
                                    </p:animEffect>
                                    <p:animScale>
                                      <p:cBhvr>
                                        <p:cTn id="22"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38874"/>
            <a:ext cx="6781800" cy="714375"/>
          </a:xfrm>
        </p:spPr>
        <p:txBody>
          <a:bodyPr>
            <a:normAutofit fontScale="90000"/>
          </a:bodyPr>
          <a:lstStyle/>
          <a:p>
            <a:r>
              <a:rPr lang="en-US" dirty="0"/>
              <a:t>SLPs</a:t>
            </a:r>
          </a:p>
        </p:txBody>
      </p:sp>
      <p:sp>
        <p:nvSpPr>
          <p:cNvPr id="3" name="Content Placeholder 2"/>
          <p:cNvSpPr>
            <a:spLocks noGrp="1"/>
          </p:cNvSpPr>
          <p:nvPr>
            <p:ph idx="1"/>
          </p:nvPr>
        </p:nvSpPr>
        <p:spPr>
          <a:xfrm>
            <a:off x="361951" y="457200"/>
            <a:ext cx="8334374" cy="5781673"/>
          </a:xfrm>
        </p:spPr>
        <p:txBody>
          <a:bodyPr>
            <a:normAutofit/>
          </a:bodyPr>
          <a:lstStyle/>
          <a:p>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SLP 20: Safety Guide for the Prevention of Radio Frequency Radiation Hazards in the Use of Commercial Electric Detonators (Blasting Caps) </a:t>
            </a:r>
            <a:endParaRPr lang="en-US" i="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SLP 22: Recommendations for the Safe Transportation of Detonators in a Vehicle with Certain Other Explosive Materials*  </a:t>
            </a:r>
          </a:p>
          <a:p>
            <a:r>
              <a:rPr lang="en-US"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SLP 23: Recommendations for the Transportation of Explosives, Division 1.5, Ammonium Nitrate Emulsions, Division 5.1, Combustible Liquids, Class 3, and Corrosives, Class 8 in Bulk Packagings* </a:t>
            </a:r>
          </a:p>
          <a:p>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SLP 24: Recommendations for Handling Bulk and Containerized Explosives at Ports</a:t>
            </a:r>
            <a:endParaRPr lang="en-US"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611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38874"/>
            <a:ext cx="6781800" cy="714375"/>
          </a:xfrm>
        </p:spPr>
        <p:txBody>
          <a:bodyPr>
            <a:normAutofit fontScale="90000"/>
          </a:bodyPr>
          <a:lstStyle/>
          <a:p>
            <a:r>
              <a:rPr lang="en-US" dirty="0"/>
              <a:t>SLPs</a:t>
            </a:r>
          </a:p>
        </p:txBody>
      </p:sp>
      <p:sp>
        <p:nvSpPr>
          <p:cNvPr id="3" name="Content Placeholder 2"/>
          <p:cNvSpPr>
            <a:spLocks noGrp="1"/>
          </p:cNvSpPr>
          <p:nvPr>
            <p:ph idx="1"/>
          </p:nvPr>
        </p:nvSpPr>
        <p:spPr>
          <a:xfrm>
            <a:off x="361951" y="457200"/>
            <a:ext cx="8334374" cy="5781673"/>
          </a:xfrm>
        </p:spPr>
        <p:txBody>
          <a:bodyPr>
            <a:normAutofit/>
          </a:bodyPr>
          <a:lstStyle/>
          <a:p>
            <a:r>
              <a:rPr lang="en-US"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SLP 25: Explosives Manufacturing and Processing Guideline for Safety Training </a:t>
            </a:r>
          </a:p>
          <a:p>
            <a:r>
              <a:rPr lang="en-US"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SLP 27: Security in the Manufacturing, Storage, Transportation and Use of Explosives </a:t>
            </a:r>
          </a:p>
          <a:p>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SLP 28: Recommendations for Accountability and Security of Bulk Explosives/Security Sensitive Materials</a:t>
            </a:r>
          </a:p>
          <a:p>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SLP 29: Recommendations for the Environmental Management of Commercial Explosives </a:t>
            </a:r>
            <a:endParaRPr lang="en-US"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SLP 30: Safe Handling of Ammonium Nitrate </a:t>
            </a:r>
            <a:endParaRPr lang="en-US"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SLP 31: Quantitative Risk Assessment </a:t>
            </a:r>
          </a:p>
          <a:p>
            <a:r>
              <a:rPr lang="en-US"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SLP 32: Best Practices in Oil &amp; Gas Operations</a:t>
            </a:r>
          </a:p>
          <a:p>
            <a:r>
              <a:rPr lang="en-US" i="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SLP 33(?) </a:t>
            </a:r>
            <a:r>
              <a:rPr lang="en-US"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Best Workplace Practices; Explosives Manufacturing</a:t>
            </a:r>
          </a:p>
          <a:p>
            <a:pPr marL="0" indent="0">
              <a:buNone/>
            </a:pPr>
            <a:endParaRPr lang="en-US" b="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2575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5" end="5"/>
                                            </p:txEl>
                                          </p:spTgt>
                                        </p:tgtEl>
                                      </p:cBhvr>
                                    </p:animEffect>
                                    <p:animScale>
                                      <p:cBhvr>
                                        <p:cTn id="22" dur="250" autoRev="1" fill="hold"/>
                                        <p:tgtEl>
                                          <p:spTgt spid="3">
                                            <p:txEl>
                                              <p:pRg st="5" end="5"/>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6" end="6"/>
                                            </p:txEl>
                                          </p:spTgt>
                                        </p:tgtEl>
                                      </p:cBhvr>
                                    </p:animEffect>
                                    <p:animScale>
                                      <p:cBhvr>
                                        <p:cTn id="25" dur="250" autoRev="1" fill="hold"/>
                                        <p:tgtEl>
                                          <p:spTgt spid="3">
                                            <p:txEl>
                                              <p:pRg st="6" end="6"/>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3">
                                            <p:txEl>
                                              <p:pRg st="7" end="7"/>
                                            </p:txEl>
                                          </p:spTgt>
                                        </p:tgtEl>
                                      </p:cBhvr>
                                    </p:animEffect>
                                    <p:animScale>
                                      <p:cBhvr>
                                        <p:cTn id="28"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91049"/>
            <a:ext cx="7752484" cy="1600200"/>
          </a:xfrm>
        </p:spPr>
        <p:txBody>
          <a:bodyPr>
            <a:normAutofit/>
          </a:bodyPr>
          <a:lstStyle/>
          <a:p>
            <a:r>
              <a:rPr lang="en-US" sz="4400" dirty="0"/>
              <a:t>Other Safety &amp; Security Materials</a:t>
            </a:r>
          </a:p>
        </p:txBody>
      </p:sp>
      <p:sp>
        <p:nvSpPr>
          <p:cNvPr id="3" name="Content Placeholder 2"/>
          <p:cNvSpPr>
            <a:spLocks noGrp="1"/>
          </p:cNvSpPr>
          <p:nvPr>
            <p:ph idx="1"/>
          </p:nvPr>
        </p:nvSpPr>
        <p:spPr>
          <a:xfrm>
            <a:off x="762000" y="2036738"/>
            <a:ext cx="7543800" cy="3144056"/>
          </a:xfrm>
        </p:spPr>
        <p:txBody>
          <a:bodyPr>
            <a:normAutofit fontScale="92500" lnSpcReduction="20000"/>
          </a:bodyPr>
          <a:lstStyle/>
          <a:p>
            <a:endParaRPr lang="en-US" dirty="0"/>
          </a:p>
          <a:p>
            <a:endParaRPr lang="en-US" dirty="0"/>
          </a:p>
          <a:p>
            <a:endParaRPr lang="en-US" dirty="0"/>
          </a:p>
          <a:p>
            <a:endParaRPr lang="en-US" dirty="0"/>
          </a:p>
          <a:p>
            <a:endParaRPr lang="en-US" dirty="0"/>
          </a:p>
          <a:p>
            <a:r>
              <a:rPr lang="en-US" dirty="0"/>
              <a:t>Videos</a:t>
            </a:r>
          </a:p>
          <a:p>
            <a:r>
              <a:rPr lang="en-US" dirty="0"/>
              <a:t>Posters</a:t>
            </a:r>
          </a:p>
          <a:p>
            <a:r>
              <a:rPr lang="en-US" dirty="0"/>
              <a:t>Guidelines</a:t>
            </a:r>
          </a:p>
          <a:p>
            <a:r>
              <a:rPr lang="en-US" dirty="0"/>
              <a:t>Inert Training Aids Program</a:t>
            </a:r>
          </a:p>
        </p:txBody>
      </p:sp>
      <p:pic>
        <p:nvPicPr>
          <p:cNvPr id="4" name="Picture 3"/>
          <p:cNvPicPr>
            <a:picLocks noChangeAspect="1"/>
          </p:cNvPicPr>
          <p:nvPr/>
        </p:nvPicPr>
        <p:blipFill>
          <a:blip r:embed="rId2"/>
          <a:stretch>
            <a:fillRect/>
          </a:stretch>
        </p:blipFill>
        <p:spPr>
          <a:xfrm>
            <a:off x="185446" y="517247"/>
            <a:ext cx="1935002" cy="2447925"/>
          </a:xfrm>
          <a:prstGeom prst="rect">
            <a:avLst/>
          </a:prstGeom>
        </p:spPr>
      </p:pic>
      <p:pic>
        <p:nvPicPr>
          <p:cNvPr id="5" name="Picture 4"/>
          <p:cNvPicPr>
            <a:picLocks noChangeAspect="1"/>
          </p:cNvPicPr>
          <p:nvPr/>
        </p:nvPicPr>
        <p:blipFill>
          <a:blip r:embed="rId3"/>
          <a:stretch>
            <a:fillRect/>
          </a:stretch>
        </p:blipFill>
        <p:spPr>
          <a:xfrm>
            <a:off x="1178312" y="1046944"/>
            <a:ext cx="1924050" cy="2533650"/>
          </a:xfrm>
          <a:prstGeom prst="rect">
            <a:avLst/>
          </a:prstGeom>
        </p:spPr>
      </p:pic>
      <p:pic>
        <p:nvPicPr>
          <p:cNvPr id="6" name="Picture 5"/>
          <p:cNvPicPr>
            <a:picLocks noChangeAspect="1"/>
          </p:cNvPicPr>
          <p:nvPr/>
        </p:nvPicPr>
        <p:blipFill>
          <a:blip r:embed="rId4"/>
          <a:stretch>
            <a:fillRect/>
          </a:stretch>
        </p:blipFill>
        <p:spPr>
          <a:xfrm>
            <a:off x="2355942" y="521074"/>
            <a:ext cx="1885950" cy="2457450"/>
          </a:xfrm>
          <a:prstGeom prst="rect">
            <a:avLst/>
          </a:prstGeom>
        </p:spPr>
      </p:pic>
      <p:pic>
        <p:nvPicPr>
          <p:cNvPr id="7" name="Picture 6"/>
          <p:cNvPicPr>
            <a:picLocks noChangeAspect="1"/>
          </p:cNvPicPr>
          <p:nvPr/>
        </p:nvPicPr>
        <p:blipFill>
          <a:blip r:embed="rId5"/>
          <a:stretch>
            <a:fillRect/>
          </a:stretch>
        </p:blipFill>
        <p:spPr>
          <a:xfrm>
            <a:off x="3685742" y="1623948"/>
            <a:ext cx="1905000" cy="2857500"/>
          </a:xfrm>
          <a:prstGeom prst="rect">
            <a:avLst/>
          </a:prstGeom>
        </p:spPr>
      </p:pic>
      <p:pic>
        <p:nvPicPr>
          <p:cNvPr id="9" name="Content Placeholder 3">
            <a:extLst>
              <a:ext uri="{FF2B5EF4-FFF2-40B4-BE49-F238E27FC236}">
                <a16:creationId xmlns:a16="http://schemas.microsoft.com/office/drawing/2014/main" id="{19FB29EE-B5C6-4C8C-8599-4B4F540D5FEA}"/>
              </a:ext>
            </a:extLst>
          </p:cNvPr>
          <p:cNvPicPr>
            <a:picLocks noChangeAspect="1"/>
          </p:cNvPicPr>
          <p:nvPr/>
        </p:nvPicPr>
        <p:blipFill>
          <a:blip r:embed="rId6"/>
          <a:stretch>
            <a:fillRect/>
          </a:stretch>
        </p:blipFill>
        <p:spPr>
          <a:xfrm>
            <a:off x="5146659" y="517247"/>
            <a:ext cx="1983184" cy="2764735"/>
          </a:xfrm>
          <a:prstGeom prst="rect">
            <a:avLst/>
          </a:prstGeom>
        </p:spPr>
      </p:pic>
      <p:pic>
        <p:nvPicPr>
          <p:cNvPr id="11" name="Content Placeholder 3">
            <a:extLst>
              <a:ext uri="{FF2B5EF4-FFF2-40B4-BE49-F238E27FC236}">
                <a16:creationId xmlns:a16="http://schemas.microsoft.com/office/drawing/2014/main" id="{52892B77-105C-4031-B29C-C2EE541626D2}"/>
              </a:ext>
            </a:extLst>
          </p:cNvPr>
          <p:cNvPicPr>
            <a:picLocks noChangeAspect="1"/>
          </p:cNvPicPr>
          <p:nvPr/>
        </p:nvPicPr>
        <p:blipFill>
          <a:blip r:embed="rId7"/>
          <a:stretch>
            <a:fillRect/>
          </a:stretch>
        </p:blipFill>
        <p:spPr>
          <a:xfrm>
            <a:off x="6716387" y="1669866"/>
            <a:ext cx="2089787" cy="2918598"/>
          </a:xfrm>
          <a:prstGeom prst="rect">
            <a:avLst/>
          </a:prstGeom>
        </p:spPr>
      </p:pic>
    </p:spTree>
    <p:extLst>
      <p:ext uri="{BB962C8B-B14F-4D97-AF65-F5344CB8AC3E}">
        <p14:creationId xmlns:p14="http://schemas.microsoft.com/office/powerpoint/2010/main" val="1571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F8DE-241D-4DDC-966D-1A34EA4C7C7F}"/>
              </a:ext>
            </a:extLst>
          </p:cNvPr>
          <p:cNvSpPr>
            <a:spLocks noGrp="1"/>
          </p:cNvSpPr>
          <p:nvPr>
            <p:ph type="title"/>
          </p:nvPr>
        </p:nvSpPr>
        <p:spPr>
          <a:xfrm>
            <a:off x="762000" y="4969564"/>
            <a:ext cx="7620000" cy="1202635"/>
          </a:xfrm>
        </p:spPr>
        <p:txBody>
          <a:bodyPr>
            <a:normAutofit/>
          </a:bodyPr>
          <a:lstStyle/>
          <a:p>
            <a:r>
              <a:rPr lang="en-US" dirty="0"/>
              <a:t>The Power Tool Video</a:t>
            </a:r>
          </a:p>
        </p:txBody>
      </p:sp>
      <p:sp>
        <p:nvSpPr>
          <p:cNvPr id="3" name="Content Placeholder 2">
            <a:extLst>
              <a:ext uri="{FF2B5EF4-FFF2-40B4-BE49-F238E27FC236}">
                <a16:creationId xmlns:a16="http://schemas.microsoft.com/office/drawing/2014/main" id="{F106A537-5980-42BF-BCFE-15C667E1D95A}"/>
              </a:ext>
            </a:extLst>
          </p:cNvPr>
          <p:cNvSpPr>
            <a:spLocks noGrp="1"/>
          </p:cNvSpPr>
          <p:nvPr>
            <p:ph idx="1"/>
          </p:nvPr>
        </p:nvSpPr>
        <p:spPr>
          <a:xfrm>
            <a:off x="800100" y="685800"/>
            <a:ext cx="7543800" cy="4628321"/>
          </a:xfrm>
        </p:spPr>
        <p:txBody>
          <a:bodyPr>
            <a:normAutofit/>
          </a:bodyPr>
          <a:lstStyle/>
          <a:p>
            <a:r>
              <a:rPr lang="en-US" dirty="0"/>
              <a:t>Revision of the video is a partnership between IME and  ISEE, sponsored by Nobel Insurance</a:t>
            </a:r>
          </a:p>
          <a:p>
            <a:r>
              <a:rPr lang="en-US" dirty="0"/>
              <a:t>Purpose: Educate the Public, New Employees, Regulatory Agencies, and Congress</a:t>
            </a:r>
          </a:p>
          <a:p>
            <a:r>
              <a:rPr lang="en-US" dirty="0"/>
              <a:t>Theme: </a:t>
            </a:r>
            <a:r>
              <a:rPr lang="en-US" b="1" dirty="0"/>
              <a:t>“Imagine a World Without Explosives”</a:t>
            </a:r>
          </a:p>
          <a:p>
            <a:r>
              <a:rPr lang="en-US" dirty="0"/>
              <a:t>Short segments that can be posted to social media platforms or long version for training</a:t>
            </a:r>
          </a:p>
          <a:p>
            <a:r>
              <a:rPr lang="en-US" dirty="0"/>
              <a:t>Filming conducted in 2018; more filming next week</a:t>
            </a:r>
          </a:p>
        </p:txBody>
      </p:sp>
    </p:spTree>
    <p:extLst>
      <p:ext uri="{BB962C8B-B14F-4D97-AF65-F5344CB8AC3E}">
        <p14:creationId xmlns:p14="http://schemas.microsoft.com/office/powerpoint/2010/main" val="19281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1D38-AF66-42CF-9CE5-4138DFF0355A}"/>
              </a:ext>
            </a:extLst>
          </p:cNvPr>
          <p:cNvSpPr>
            <a:spLocks noGrp="1"/>
          </p:cNvSpPr>
          <p:nvPr>
            <p:ph type="title"/>
          </p:nvPr>
        </p:nvSpPr>
        <p:spPr/>
        <p:txBody>
          <a:bodyPr/>
          <a:lstStyle/>
          <a:p>
            <a:r>
              <a:rPr lang="en-US" dirty="0"/>
              <a:t>eLearning</a:t>
            </a:r>
          </a:p>
        </p:txBody>
      </p:sp>
      <p:sp>
        <p:nvSpPr>
          <p:cNvPr id="3" name="Content Placeholder 2">
            <a:extLst>
              <a:ext uri="{FF2B5EF4-FFF2-40B4-BE49-F238E27FC236}">
                <a16:creationId xmlns:a16="http://schemas.microsoft.com/office/drawing/2014/main" id="{0A905F82-651E-4BD1-A047-8DF7DECC0AD0}"/>
              </a:ext>
            </a:extLst>
          </p:cNvPr>
          <p:cNvSpPr>
            <a:spLocks noGrp="1"/>
          </p:cNvSpPr>
          <p:nvPr>
            <p:ph idx="1"/>
          </p:nvPr>
        </p:nvSpPr>
        <p:spPr/>
        <p:txBody>
          <a:bodyPr>
            <a:normAutofit/>
          </a:bodyPr>
          <a:lstStyle/>
          <a:p>
            <a:r>
              <a:rPr lang="en-US" sz="3200" dirty="0"/>
              <a:t>SLP-30 Beta Testing</a:t>
            </a:r>
          </a:p>
          <a:p>
            <a:r>
              <a:rPr lang="en-US" sz="3200" dirty="0"/>
              <a:t>SLP-4 In Production</a:t>
            </a:r>
          </a:p>
          <a:p>
            <a:r>
              <a:rPr lang="en-US" sz="3200" dirty="0"/>
              <a:t>SLP-27</a:t>
            </a:r>
          </a:p>
          <a:p>
            <a:r>
              <a:rPr lang="en-US" sz="3200" dirty="0"/>
              <a:t>SLP-2</a:t>
            </a:r>
          </a:p>
          <a:p>
            <a:r>
              <a:rPr lang="en-US" sz="3200" dirty="0"/>
              <a:t>SLP-1</a:t>
            </a:r>
          </a:p>
        </p:txBody>
      </p:sp>
    </p:spTree>
    <p:extLst>
      <p:ext uri="{BB962C8B-B14F-4D97-AF65-F5344CB8AC3E}">
        <p14:creationId xmlns:p14="http://schemas.microsoft.com/office/powerpoint/2010/main" val="16768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57930" cy="1600200"/>
          </a:xfrm>
        </p:spPr>
        <p:txBody>
          <a:bodyPr>
            <a:normAutofit/>
          </a:bodyPr>
          <a:lstStyle/>
          <a:p>
            <a:r>
              <a:rPr lang="en-US" dirty="0"/>
              <a:t>Priority Issues &amp; Advocacy</a:t>
            </a:r>
          </a:p>
        </p:txBody>
      </p:sp>
      <p:sp>
        <p:nvSpPr>
          <p:cNvPr id="3" name="Content Placeholder 2"/>
          <p:cNvSpPr>
            <a:spLocks noGrp="1"/>
          </p:cNvSpPr>
          <p:nvPr>
            <p:ph idx="1"/>
          </p:nvPr>
        </p:nvSpPr>
        <p:spPr>
          <a:xfrm>
            <a:off x="762000" y="685799"/>
            <a:ext cx="7543800" cy="4486275"/>
          </a:xfrm>
        </p:spPr>
        <p:txBody>
          <a:bodyPr/>
          <a:lstStyle/>
          <a:p>
            <a:pPr marL="0" indent="0">
              <a:buNone/>
            </a:pPr>
            <a:r>
              <a:rPr lang="en-US" dirty="0"/>
              <a:t>   </a:t>
            </a:r>
          </a:p>
        </p:txBody>
      </p:sp>
    </p:spTree>
    <p:extLst>
      <p:ext uri="{BB962C8B-B14F-4D97-AF65-F5344CB8AC3E}">
        <p14:creationId xmlns:p14="http://schemas.microsoft.com/office/powerpoint/2010/main" val="340194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5274365"/>
            <a:ext cx="8269357" cy="897835"/>
          </a:xfrm>
        </p:spPr>
        <p:txBody>
          <a:bodyPr>
            <a:noAutofit/>
          </a:bodyPr>
          <a:lstStyle/>
          <a:p>
            <a:r>
              <a:rPr lang="en-US" sz="4400" dirty="0">
                <a:solidFill>
                  <a:prstClr val="black">
                    <a:lumMod val="85000"/>
                    <a:lumOff val="15000"/>
                  </a:prstClr>
                </a:solidFill>
              </a:rPr>
              <a:t>Dept. of Homeland Security: CFATS</a:t>
            </a:r>
            <a:endParaRPr lang="en-US" sz="4400" dirty="0"/>
          </a:p>
        </p:txBody>
      </p:sp>
      <p:sp>
        <p:nvSpPr>
          <p:cNvPr id="3" name="Content Placeholder 2"/>
          <p:cNvSpPr>
            <a:spLocks noGrp="1"/>
          </p:cNvSpPr>
          <p:nvPr>
            <p:ph idx="1"/>
          </p:nvPr>
        </p:nvSpPr>
        <p:spPr>
          <a:xfrm>
            <a:off x="477078" y="922682"/>
            <a:ext cx="7543800" cy="4800600"/>
          </a:xfrm>
        </p:spPr>
        <p:txBody>
          <a:bodyPr>
            <a:normAutofit/>
          </a:bodyPr>
          <a:lstStyle/>
          <a:p>
            <a:r>
              <a:rPr lang="en-US" b="1" dirty="0"/>
              <a:t>Chemical Facilities Anti-Terrorism Standards:  </a:t>
            </a:r>
            <a:r>
              <a:rPr lang="en-US" dirty="0"/>
              <a:t>Blatant duplication of ATF security regulations</a:t>
            </a:r>
          </a:p>
          <a:p>
            <a:r>
              <a:rPr lang="en-US" dirty="0"/>
              <a:t>Costs industry Millions</a:t>
            </a:r>
          </a:p>
          <a:p>
            <a:r>
              <a:rPr lang="en-US" dirty="0"/>
              <a:t>DHS refused to amend regulations to remove explosives from COI/Appendix A</a:t>
            </a:r>
          </a:p>
          <a:p>
            <a:r>
              <a:rPr lang="en-US" dirty="0"/>
              <a:t>IME took the issue to Congress</a:t>
            </a:r>
          </a:p>
          <a:p>
            <a:r>
              <a:rPr lang="en-US" dirty="0"/>
              <a:t>115</a:t>
            </a:r>
            <a:r>
              <a:rPr lang="en-US" baseline="30000" dirty="0"/>
              <a:t>th</a:t>
            </a:r>
            <a:r>
              <a:rPr lang="en-US" dirty="0"/>
              <a:t> Congress: Senate HSGAC hosted roundtable (IME had two witnesses) and introduced legislation </a:t>
            </a:r>
          </a:p>
          <a:p>
            <a:r>
              <a:rPr lang="en-US" dirty="0"/>
              <a:t>116</a:t>
            </a:r>
            <a:r>
              <a:rPr lang="en-US" baseline="30000" dirty="0"/>
              <a:t>th</a:t>
            </a:r>
            <a:r>
              <a:rPr lang="en-US" dirty="0"/>
              <a:t> Congress: New HSGAC efforts for statutory exemption again before short-term reauthorization expires (IME witness testified June 4</a:t>
            </a:r>
            <a:r>
              <a:rPr lang="en-US" baseline="30000" dirty="0"/>
              <a:t>th</a:t>
            </a:r>
            <a:r>
              <a:rPr lang="en-US" dirty="0"/>
              <a:t>) </a:t>
            </a:r>
          </a:p>
        </p:txBody>
      </p:sp>
    </p:spTree>
    <p:extLst>
      <p:ext uri="{BB962C8B-B14F-4D97-AF65-F5344CB8AC3E}">
        <p14:creationId xmlns:p14="http://schemas.microsoft.com/office/powerpoint/2010/main" val="7980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5274365"/>
            <a:ext cx="8269357" cy="897835"/>
          </a:xfrm>
        </p:spPr>
        <p:txBody>
          <a:bodyPr>
            <a:noAutofit/>
          </a:bodyPr>
          <a:lstStyle/>
          <a:p>
            <a:r>
              <a:rPr lang="en-US" sz="4400" dirty="0">
                <a:solidFill>
                  <a:prstClr val="black">
                    <a:lumMod val="85000"/>
                    <a:lumOff val="15000"/>
                  </a:prstClr>
                </a:solidFill>
              </a:rPr>
              <a:t>Study:  Ammonium Nitrate</a:t>
            </a:r>
            <a:endParaRPr lang="en-US" sz="4400" dirty="0"/>
          </a:p>
        </p:txBody>
      </p:sp>
      <p:sp>
        <p:nvSpPr>
          <p:cNvPr id="3" name="Content Placeholder 2"/>
          <p:cNvSpPr>
            <a:spLocks noGrp="1"/>
          </p:cNvSpPr>
          <p:nvPr>
            <p:ph idx="1"/>
          </p:nvPr>
        </p:nvSpPr>
        <p:spPr>
          <a:xfrm>
            <a:off x="762000" y="685800"/>
            <a:ext cx="7543800" cy="4800600"/>
          </a:xfrm>
        </p:spPr>
        <p:txBody>
          <a:bodyPr>
            <a:normAutofit/>
          </a:bodyPr>
          <a:lstStyle/>
          <a:p>
            <a:r>
              <a:rPr lang="en-US" dirty="0">
                <a:solidFill>
                  <a:schemeClr val="tx1"/>
                </a:solidFill>
              </a:rPr>
              <a:t>Safe Handling of AN Act:  DHS proposed rules on AN that would have greatly harmed the explosives industry with little increase in security.</a:t>
            </a:r>
          </a:p>
          <a:p>
            <a:r>
              <a:rPr lang="en-US" dirty="0">
                <a:solidFill>
                  <a:schemeClr val="tx1"/>
                </a:solidFill>
              </a:rPr>
              <a:t>Following IME advocacy to Congress, DHS “paused” the regulations and sponsored a National Academy of Sciences </a:t>
            </a:r>
            <a:r>
              <a:rPr lang="en-US" b="1" dirty="0">
                <a:solidFill>
                  <a:schemeClr val="tx1"/>
                </a:solidFill>
              </a:rPr>
              <a:t>Precursor Study Panel.</a:t>
            </a:r>
          </a:p>
          <a:p>
            <a:r>
              <a:rPr lang="en-US" dirty="0">
                <a:solidFill>
                  <a:schemeClr val="tx1"/>
                </a:solidFill>
              </a:rPr>
              <a:t>IME and member company experts provided input to the study.</a:t>
            </a:r>
          </a:p>
          <a:p>
            <a:r>
              <a:rPr lang="en-US" dirty="0">
                <a:solidFill>
                  <a:schemeClr val="tx1"/>
                </a:solidFill>
              </a:rPr>
              <a:t>The report “</a:t>
            </a:r>
            <a:r>
              <a:rPr lang="en-US" b="1" dirty="0">
                <a:solidFill>
                  <a:schemeClr val="tx1"/>
                </a:solidFill>
              </a:rPr>
              <a:t>Reducing the Threat of Improvised Explosive Device Attacks by Restricting Access to Explosive Precursor Chemicals</a:t>
            </a:r>
            <a:r>
              <a:rPr lang="en-US" dirty="0">
                <a:solidFill>
                  <a:schemeClr val="tx1"/>
                </a:solidFill>
              </a:rPr>
              <a:t>” was published November 2017.</a:t>
            </a:r>
            <a:endParaRPr lang="en-US" i="1" dirty="0">
              <a:solidFill>
                <a:schemeClr val="tx1"/>
              </a:solidFill>
            </a:endParaRPr>
          </a:p>
        </p:txBody>
      </p:sp>
    </p:spTree>
    <p:extLst>
      <p:ext uri="{BB962C8B-B14F-4D97-AF65-F5344CB8AC3E}">
        <p14:creationId xmlns:p14="http://schemas.microsoft.com/office/powerpoint/2010/main" val="240425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4000" dirty="0"/>
              <a:t>IME Overview</a:t>
            </a:r>
          </a:p>
        </p:txBody>
      </p:sp>
      <p:sp>
        <p:nvSpPr>
          <p:cNvPr id="3" name="Content Placeholder 2"/>
          <p:cNvSpPr>
            <a:spLocks noGrp="1"/>
          </p:cNvSpPr>
          <p:nvPr>
            <p:ph idx="1"/>
          </p:nvPr>
        </p:nvSpPr>
        <p:spPr>
          <a:xfrm>
            <a:off x="894522" y="526773"/>
            <a:ext cx="7543800" cy="4572001"/>
          </a:xfrm>
        </p:spPr>
        <p:txBody>
          <a:bodyPr>
            <a:normAutofit/>
          </a:bodyPr>
          <a:lstStyle/>
          <a:p>
            <a:r>
              <a:rPr lang="en-US" dirty="0"/>
              <a:t>Mission</a:t>
            </a:r>
          </a:p>
          <a:p>
            <a:r>
              <a:rPr lang="en-US" dirty="0"/>
              <a:t>Members</a:t>
            </a:r>
          </a:p>
          <a:p>
            <a:r>
              <a:rPr lang="en-US" dirty="0"/>
              <a:t>Safety &amp; Security Materials</a:t>
            </a:r>
          </a:p>
          <a:p>
            <a:r>
              <a:rPr lang="en-US" dirty="0"/>
              <a:t>Priority Issues </a:t>
            </a:r>
          </a:p>
          <a:p>
            <a:pPr marL="0" indent="0">
              <a:buNone/>
            </a:pPr>
            <a:endParaRPr lang="en-US" dirty="0"/>
          </a:p>
        </p:txBody>
      </p:sp>
    </p:spTree>
    <p:extLst>
      <p:ext uri="{BB962C8B-B14F-4D97-AF65-F5344CB8AC3E}">
        <p14:creationId xmlns:p14="http://schemas.microsoft.com/office/powerpoint/2010/main" val="358261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5545123"/>
            <a:ext cx="7841974" cy="627077"/>
          </a:xfrm>
        </p:spPr>
        <p:txBody>
          <a:bodyPr>
            <a:noAutofit/>
          </a:bodyPr>
          <a:lstStyle/>
          <a:p>
            <a:r>
              <a:rPr lang="en-US" sz="4800" dirty="0">
                <a:solidFill>
                  <a:prstClr val="black">
                    <a:lumMod val="85000"/>
                    <a:lumOff val="15000"/>
                  </a:prstClr>
                </a:solidFill>
              </a:rPr>
              <a:t>NAS Report Recommendations</a:t>
            </a:r>
            <a:endParaRPr lang="en-US" sz="4800" dirty="0"/>
          </a:p>
        </p:txBody>
      </p:sp>
      <p:sp>
        <p:nvSpPr>
          <p:cNvPr id="3" name="Content Placeholder 2"/>
          <p:cNvSpPr>
            <a:spLocks noGrp="1"/>
          </p:cNvSpPr>
          <p:nvPr>
            <p:ph idx="1"/>
          </p:nvPr>
        </p:nvSpPr>
        <p:spPr>
          <a:xfrm>
            <a:off x="762000" y="685800"/>
            <a:ext cx="7543800" cy="4800600"/>
          </a:xfrm>
        </p:spPr>
        <p:txBody>
          <a:bodyPr>
            <a:normAutofit fontScale="92500"/>
          </a:bodyPr>
          <a:lstStyle/>
          <a:p>
            <a:pPr lvl="0"/>
            <a:r>
              <a:rPr lang="en-US" dirty="0"/>
              <a:t>Stakeholders should focus on both person-borne and vehicle-borne IEDs, </a:t>
            </a:r>
            <a:r>
              <a:rPr lang="en-US" b="1" dirty="0">
                <a:solidFill>
                  <a:srgbClr val="FF0000"/>
                </a:solidFill>
              </a:rPr>
              <a:t>and also consider multi-chemical rather than single-chemical strategies</a:t>
            </a:r>
            <a:r>
              <a:rPr lang="en-US" dirty="0"/>
              <a:t>,</a:t>
            </a:r>
          </a:p>
          <a:p>
            <a:pPr lvl="0"/>
            <a:r>
              <a:rPr lang="en-US" dirty="0"/>
              <a:t>DHS should engage in a </a:t>
            </a:r>
            <a:r>
              <a:rPr lang="en-US" dirty="0">
                <a:solidFill>
                  <a:srgbClr val="FF0000"/>
                </a:solidFill>
              </a:rPr>
              <a:t>more comprehensive, detailed and rigorous analysis</a:t>
            </a:r>
            <a:r>
              <a:rPr lang="en-US" dirty="0"/>
              <a:t> of specific provisions (mandatory and voluntary) to restrict access to precursor chemicals, and</a:t>
            </a:r>
          </a:p>
          <a:p>
            <a:pPr lvl="0"/>
            <a:r>
              <a:rPr lang="en-US" dirty="0"/>
              <a:t>The federal government should provide </a:t>
            </a:r>
            <a:r>
              <a:rPr lang="en-US" dirty="0">
                <a:solidFill>
                  <a:srgbClr val="FF0000"/>
                </a:solidFill>
              </a:rPr>
              <a:t>additional support for voluntary measures</a:t>
            </a:r>
            <a:r>
              <a:rPr lang="en-US" dirty="0"/>
              <a:t>, activities, and programs that can contribute to restricting access to precursor chemicals.</a:t>
            </a:r>
          </a:p>
          <a:p>
            <a:pPr lvl="0"/>
            <a:r>
              <a:rPr lang="en-US" dirty="0"/>
              <a:t>DHS has not yet proposed rules based on the report findings.</a:t>
            </a:r>
          </a:p>
          <a:p>
            <a:pPr lvl="0"/>
            <a:r>
              <a:rPr lang="en-US" dirty="0"/>
              <a:t>DHS officials are exploring European models for potential implementation in the U.S.</a:t>
            </a:r>
          </a:p>
          <a:p>
            <a:endParaRPr lang="en-US" i="1" dirty="0"/>
          </a:p>
        </p:txBody>
      </p:sp>
    </p:spTree>
    <p:extLst>
      <p:ext uri="{BB962C8B-B14F-4D97-AF65-F5344CB8AC3E}">
        <p14:creationId xmlns:p14="http://schemas.microsoft.com/office/powerpoint/2010/main" val="156240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63" y="6160147"/>
            <a:ext cx="7865165" cy="627077"/>
          </a:xfrm>
        </p:spPr>
        <p:txBody>
          <a:bodyPr>
            <a:noAutofit/>
          </a:bodyPr>
          <a:lstStyle/>
          <a:p>
            <a:r>
              <a:rPr lang="en-US" sz="4000" dirty="0">
                <a:solidFill>
                  <a:prstClr val="black">
                    <a:lumMod val="85000"/>
                    <a:lumOff val="15000"/>
                  </a:prstClr>
                </a:solidFill>
              </a:rPr>
              <a:t>Ammonium Nitrate: Current Status</a:t>
            </a:r>
            <a:endParaRPr lang="en-US" sz="4000" dirty="0"/>
          </a:p>
        </p:txBody>
      </p:sp>
      <p:sp>
        <p:nvSpPr>
          <p:cNvPr id="3" name="Content Placeholder 2"/>
          <p:cNvSpPr>
            <a:spLocks noGrp="1"/>
          </p:cNvSpPr>
          <p:nvPr>
            <p:ph idx="1"/>
          </p:nvPr>
        </p:nvSpPr>
        <p:spPr>
          <a:xfrm>
            <a:off x="440635" y="384313"/>
            <a:ext cx="8387216" cy="5695473"/>
          </a:xfrm>
        </p:spPr>
        <p:txBody>
          <a:bodyPr>
            <a:normAutofit lnSpcReduction="10000"/>
          </a:bodyPr>
          <a:lstStyle/>
          <a:p>
            <a:pPr marL="0" indent="0">
              <a:buNone/>
            </a:pPr>
            <a:r>
              <a:rPr lang="en-US" b="1" i="1" dirty="0">
                <a:solidFill>
                  <a:srgbClr val="FF0000"/>
                </a:solidFill>
              </a:rPr>
              <a:t> </a:t>
            </a:r>
            <a:endParaRPr lang="en-US" b="1" i="1" dirty="0">
              <a:solidFill>
                <a:srgbClr val="7030A0"/>
              </a:solidFill>
            </a:endParaRPr>
          </a:p>
          <a:p>
            <a:r>
              <a:rPr lang="en-US" dirty="0">
                <a:solidFill>
                  <a:schemeClr val="tx1"/>
                </a:solidFill>
              </a:rPr>
              <a:t>This week, DHS released the redacted 2015 Sandia Lab  report, </a:t>
            </a:r>
            <a:r>
              <a:rPr lang="en-US" dirty="0">
                <a:solidFill>
                  <a:srgbClr val="FF0000"/>
                </a:solidFill>
              </a:rPr>
              <a:t>AN Security Program Technical Assessment</a:t>
            </a:r>
            <a:r>
              <a:rPr lang="en-US" dirty="0">
                <a:solidFill>
                  <a:schemeClr val="tx1"/>
                </a:solidFill>
              </a:rPr>
              <a:t>.</a:t>
            </a:r>
          </a:p>
          <a:p>
            <a:r>
              <a:rPr lang="en-US" dirty="0">
                <a:solidFill>
                  <a:schemeClr val="tx1"/>
                </a:solidFill>
              </a:rPr>
              <a:t>No new initiatives introduced/discussed following Camden, Arkansas truck detonation.  </a:t>
            </a:r>
          </a:p>
          <a:p>
            <a:r>
              <a:rPr lang="en-US" b="1" dirty="0">
                <a:solidFill>
                  <a:schemeClr val="tx1"/>
                </a:solidFill>
              </a:rPr>
              <a:t>EPA</a:t>
            </a:r>
            <a:r>
              <a:rPr lang="en-US" dirty="0">
                <a:solidFill>
                  <a:schemeClr val="tx1"/>
                </a:solidFill>
              </a:rPr>
              <a:t> did </a:t>
            </a:r>
            <a:r>
              <a:rPr lang="en-US" u="sng" dirty="0">
                <a:solidFill>
                  <a:schemeClr val="tx1"/>
                </a:solidFill>
              </a:rPr>
              <a:t>not</a:t>
            </a:r>
            <a:r>
              <a:rPr lang="en-US" dirty="0">
                <a:solidFill>
                  <a:schemeClr val="tx1"/>
                </a:solidFill>
              </a:rPr>
              <a:t> propose to cover AN in final rule issued Dec. 2015.</a:t>
            </a:r>
            <a:endParaRPr lang="en-US" b="1" dirty="0">
              <a:solidFill>
                <a:srgbClr val="FF0000"/>
              </a:solidFill>
            </a:endParaRPr>
          </a:p>
          <a:p>
            <a:r>
              <a:rPr lang="en-US" b="1" dirty="0">
                <a:solidFill>
                  <a:schemeClr val="tx1"/>
                </a:solidFill>
              </a:rPr>
              <a:t>U.S. Chemical Safety Board </a:t>
            </a:r>
            <a:r>
              <a:rPr lang="en-US" dirty="0">
                <a:solidFill>
                  <a:schemeClr val="tx1"/>
                </a:solidFill>
              </a:rPr>
              <a:t>report following West, TX recommended controls on FGAN only.  </a:t>
            </a:r>
            <a:endParaRPr lang="en-US" b="1" dirty="0">
              <a:solidFill>
                <a:srgbClr val="FF0000"/>
              </a:solidFill>
            </a:endParaRPr>
          </a:p>
          <a:p>
            <a:r>
              <a:rPr lang="en-US" b="1" dirty="0">
                <a:solidFill>
                  <a:schemeClr val="tx1"/>
                </a:solidFill>
              </a:rPr>
              <a:t>ATF</a:t>
            </a:r>
            <a:r>
              <a:rPr lang="en-US" dirty="0">
                <a:solidFill>
                  <a:schemeClr val="tx1"/>
                </a:solidFill>
              </a:rPr>
              <a:t> investigation of the fertilizer distribution site in West, Texas:  Determined that the fire was intentionally set.  </a:t>
            </a:r>
          </a:p>
          <a:p>
            <a:r>
              <a:rPr lang="en-US" dirty="0">
                <a:solidFill>
                  <a:schemeClr val="tx1"/>
                </a:solidFill>
              </a:rPr>
              <a:t>IME published </a:t>
            </a:r>
            <a:r>
              <a:rPr lang="en-US" b="1" dirty="0">
                <a:solidFill>
                  <a:schemeClr val="tx1"/>
                </a:solidFill>
              </a:rPr>
              <a:t>SLP-30</a:t>
            </a:r>
            <a:r>
              <a:rPr lang="en-US" dirty="0">
                <a:solidFill>
                  <a:schemeClr val="tx1"/>
                </a:solidFill>
              </a:rPr>
              <a:t> </a:t>
            </a:r>
            <a:r>
              <a:rPr lang="en-US" i="1" dirty="0">
                <a:solidFill>
                  <a:schemeClr val="tx1"/>
                </a:solidFill>
              </a:rPr>
              <a:t>Safe Handling of AN </a:t>
            </a:r>
            <a:r>
              <a:rPr lang="en-US" dirty="0">
                <a:solidFill>
                  <a:schemeClr val="tx1"/>
                </a:solidFill>
              </a:rPr>
              <a:t>(2017)</a:t>
            </a:r>
          </a:p>
          <a:p>
            <a:r>
              <a:rPr lang="en-US" b="1" dirty="0">
                <a:solidFill>
                  <a:schemeClr val="tx1"/>
                </a:solidFill>
              </a:rPr>
              <a:t>OSHA’s</a:t>
            </a:r>
            <a:r>
              <a:rPr lang="en-US" dirty="0">
                <a:solidFill>
                  <a:schemeClr val="tx1"/>
                </a:solidFill>
              </a:rPr>
              <a:t> decision regarding covering AN under Process Safety Management Standard (PSM) is pending  (several-year process likely).</a:t>
            </a:r>
          </a:p>
          <a:p>
            <a:pPr marL="0" indent="0">
              <a:buNone/>
            </a:pPr>
            <a:endParaRPr lang="en-US" dirty="0">
              <a:solidFill>
                <a:schemeClr val="tx1"/>
              </a:solidFill>
            </a:endParaRPr>
          </a:p>
          <a:p>
            <a:pPr marL="320040" lvl="1" indent="0">
              <a:buNone/>
            </a:pPr>
            <a:endParaRPr lang="en-US" i="1" dirty="0"/>
          </a:p>
        </p:txBody>
      </p:sp>
    </p:spTree>
    <p:extLst>
      <p:ext uri="{BB962C8B-B14F-4D97-AF65-F5344CB8AC3E}">
        <p14:creationId xmlns:p14="http://schemas.microsoft.com/office/powerpoint/2010/main" val="427653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EC96-B5D9-49A7-9CCE-4BE9F5548606}"/>
              </a:ext>
            </a:extLst>
          </p:cNvPr>
          <p:cNvSpPr>
            <a:spLocks noGrp="1"/>
          </p:cNvSpPr>
          <p:nvPr>
            <p:ph type="title"/>
          </p:nvPr>
        </p:nvSpPr>
        <p:spPr>
          <a:xfrm>
            <a:off x="159026" y="4916556"/>
            <a:ext cx="8759687" cy="1255643"/>
          </a:xfrm>
        </p:spPr>
        <p:txBody>
          <a:bodyPr>
            <a:noAutofit/>
          </a:bodyPr>
          <a:lstStyle/>
          <a:p>
            <a:r>
              <a:rPr lang="en-US" sz="4800" b="1" dirty="0"/>
              <a:t>Acceptance of IMESAFR (QRA)</a:t>
            </a:r>
          </a:p>
        </p:txBody>
      </p:sp>
      <p:pic>
        <p:nvPicPr>
          <p:cNvPr id="4" name="Content Placeholder 3">
            <a:extLst>
              <a:ext uri="{FF2B5EF4-FFF2-40B4-BE49-F238E27FC236}">
                <a16:creationId xmlns:a16="http://schemas.microsoft.com/office/drawing/2014/main" id="{74E1BEE5-B2BD-49F7-B031-0D7BD85550F8}"/>
              </a:ext>
            </a:extLst>
          </p:cNvPr>
          <p:cNvPicPr>
            <a:picLocks noGrp="1" noChangeAspect="1"/>
          </p:cNvPicPr>
          <p:nvPr>
            <p:ph idx="1"/>
          </p:nvPr>
        </p:nvPicPr>
        <p:blipFill>
          <a:blip r:embed="rId2"/>
          <a:stretch>
            <a:fillRect/>
          </a:stretch>
        </p:blipFill>
        <p:spPr>
          <a:xfrm>
            <a:off x="1208099" y="591673"/>
            <a:ext cx="6189305" cy="2070328"/>
          </a:xfrm>
          <a:prstGeom prst="rect">
            <a:avLst/>
          </a:prstGeom>
        </p:spPr>
      </p:pic>
      <p:pic>
        <p:nvPicPr>
          <p:cNvPr id="5" name="Picture 4">
            <a:extLst>
              <a:ext uri="{FF2B5EF4-FFF2-40B4-BE49-F238E27FC236}">
                <a16:creationId xmlns:a16="http://schemas.microsoft.com/office/drawing/2014/main" id="{C6899A67-6176-4BE2-8E68-3ED93DA42A12}"/>
              </a:ext>
            </a:extLst>
          </p:cNvPr>
          <p:cNvPicPr>
            <a:picLocks noChangeAspect="1"/>
          </p:cNvPicPr>
          <p:nvPr/>
        </p:nvPicPr>
        <p:blipFill>
          <a:blip r:embed="rId3"/>
          <a:stretch>
            <a:fillRect/>
          </a:stretch>
        </p:blipFill>
        <p:spPr>
          <a:xfrm>
            <a:off x="664203" y="2860184"/>
            <a:ext cx="4512745" cy="1819274"/>
          </a:xfrm>
          <a:prstGeom prst="rect">
            <a:avLst/>
          </a:prstGeom>
        </p:spPr>
      </p:pic>
      <p:pic>
        <p:nvPicPr>
          <p:cNvPr id="6" name="Picture 5">
            <a:extLst>
              <a:ext uri="{FF2B5EF4-FFF2-40B4-BE49-F238E27FC236}">
                <a16:creationId xmlns:a16="http://schemas.microsoft.com/office/drawing/2014/main" id="{3D8E754C-93FE-4DE2-A624-DA4CB8C7D18F}"/>
              </a:ext>
            </a:extLst>
          </p:cNvPr>
          <p:cNvPicPr>
            <a:picLocks noChangeAspect="1"/>
          </p:cNvPicPr>
          <p:nvPr/>
        </p:nvPicPr>
        <p:blipFill>
          <a:blip r:embed="rId4"/>
          <a:stretch>
            <a:fillRect/>
          </a:stretch>
        </p:blipFill>
        <p:spPr>
          <a:xfrm>
            <a:off x="5680421" y="2818636"/>
            <a:ext cx="2072212" cy="1860822"/>
          </a:xfrm>
          <a:prstGeom prst="rect">
            <a:avLst/>
          </a:prstGeom>
        </p:spPr>
      </p:pic>
    </p:spTree>
    <p:extLst>
      <p:ext uri="{BB962C8B-B14F-4D97-AF65-F5344CB8AC3E}">
        <p14:creationId xmlns:p14="http://schemas.microsoft.com/office/powerpoint/2010/main" val="34747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5" y="5257800"/>
            <a:ext cx="8719931" cy="914400"/>
          </a:xfrm>
        </p:spPr>
        <p:txBody>
          <a:bodyPr>
            <a:noAutofit/>
          </a:bodyPr>
          <a:lstStyle/>
          <a:p>
            <a:r>
              <a:rPr lang="en-US" sz="4000" dirty="0"/>
              <a:t>IMESAFR – Quantitative Risk Assessment</a:t>
            </a:r>
          </a:p>
        </p:txBody>
      </p:sp>
      <p:sp>
        <p:nvSpPr>
          <p:cNvPr id="3" name="Content Placeholder 2"/>
          <p:cNvSpPr>
            <a:spLocks noGrp="1"/>
          </p:cNvSpPr>
          <p:nvPr>
            <p:ph idx="1"/>
          </p:nvPr>
        </p:nvSpPr>
        <p:spPr>
          <a:xfrm>
            <a:off x="762000" y="685800"/>
            <a:ext cx="7543800" cy="2958548"/>
          </a:xfrm>
        </p:spPr>
        <p:txBody>
          <a:bodyPr>
            <a:normAutofit/>
          </a:bodyPr>
          <a:lstStyle/>
          <a:p>
            <a:pPr>
              <a:buFont typeface="Wingdings" panose="05000000000000000000" pitchFamily="2" charset="2"/>
              <a:buChar char="ü"/>
            </a:pPr>
            <a:r>
              <a:rPr lang="en-US" dirty="0"/>
              <a:t>IME Safety Analysis for Risk </a:t>
            </a:r>
          </a:p>
          <a:p>
            <a:pPr>
              <a:buFont typeface="Wingdings" panose="05000000000000000000" pitchFamily="2" charset="2"/>
              <a:buChar char="ü"/>
            </a:pPr>
            <a:r>
              <a:rPr lang="en-US" sz="2400" dirty="0"/>
              <a:t>Probabilistic risk assessment tool used to calculate risk to personnel from explosives facilities</a:t>
            </a:r>
          </a:p>
          <a:p>
            <a:pPr>
              <a:buFont typeface="Wingdings" panose="05000000000000000000" pitchFamily="2" charset="2"/>
              <a:buChar char="ü"/>
            </a:pPr>
            <a:r>
              <a:rPr lang="en-US" sz="2400" dirty="0"/>
              <a:t>Uses explosives quantity, distance, donor structure, activity at donor, and structure of the exposed sites</a:t>
            </a:r>
          </a:p>
          <a:p>
            <a:pPr>
              <a:buFont typeface="Wingdings" panose="05000000000000000000" pitchFamily="2" charset="2"/>
              <a:buChar char="ü"/>
            </a:pPr>
            <a:r>
              <a:rPr lang="en-US" dirty="0"/>
              <a:t>AN Module now available </a:t>
            </a:r>
            <a:endParaRPr lang="en-US" sz="2400" dirty="0"/>
          </a:p>
          <a:p>
            <a:pPr marL="0" indent="0">
              <a:buNone/>
            </a:pPr>
            <a:endParaRPr lang="en-US" sz="2400" dirty="0"/>
          </a:p>
          <a:p>
            <a:pPr lvl="1"/>
            <a:endParaRPr lang="en-US" dirty="0"/>
          </a:p>
        </p:txBody>
      </p:sp>
      <p:pic>
        <p:nvPicPr>
          <p:cNvPr id="4" name="Picture 3"/>
          <p:cNvPicPr>
            <a:picLocks noChangeAspect="1"/>
          </p:cNvPicPr>
          <p:nvPr/>
        </p:nvPicPr>
        <p:blipFill>
          <a:blip r:embed="rId2"/>
          <a:stretch>
            <a:fillRect/>
          </a:stretch>
        </p:blipFill>
        <p:spPr>
          <a:xfrm>
            <a:off x="2021783" y="3216965"/>
            <a:ext cx="4785695" cy="2178056"/>
          </a:xfrm>
          <a:prstGeom prst="rect">
            <a:avLst/>
          </a:prstGeom>
        </p:spPr>
      </p:pic>
    </p:spTree>
    <p:extLst>
      <p:ext uri="{BB962C8B-B14F-4D97-AF65-F5344CB8AC3E}">
        <p14:creationId xmlns:p14="http://schemas.microsoft.com/office/powerpoint/2010/main" val="255833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1" y="5943599"/>
            <a:ext cx="7536024" cy="997085"/>
          </a:xfrm>
        </p:spPr>
        <p:txBody>
          <a:bodyPr>
            <a:noAutofit/>
          </a:bodyPr>
          <a:lstStyle/>
          <a:p>
            <a:r>
              <a:rPr lang="en-US" dirty="0"/>
              <a:t>IMESAFR &amp; QRA</a:t>
            </a:r>
          </a:p>
        </p:txBody>
      </p:sp>
      <p:sp>
        <p:nvSpPr>
          <p:cNvPr id="3" name="Content Placeholder 2"/>
          <p:cNvSpPr>
            <a:spLocks noGrp="1"/>
          </p:cNvSpPr>
          <p:nvPr>
            <p:ph idx="1"/>
          </p:nvPr>
        </p:nvSpPr>
        <p:spPr>
          <a:xfrm>
            <a:off x="116732" y="569842"/>
            <a:ext cx="8842441" cy="5432124"/>
          </a:xfrm>
        </p:spPr>
        <p:txBody>
          <a:bodyPr>
            <a:normAutofit fontScale="92500"/>
          </a:bodyPr>
          <a:lstStyle/>
          <a:p>
            <a:pPr marL="0" indent="0">
              <a:buNone/>
            </a:pPr>
            <a:r>
              <a:rPr lang="en-US" b="1" dirty="0">
                <a:solidFill>
                  <a:schemeClr val="tx1"/>
                </a:solidFill>
              </a:rPr>
              <a:t>1. Bureau of ATF</a:t>
            </a:r>
          </a:p>
          <a:p>
            <a:pPr lvl="1"/>
            <a:r>
              <a:rPr lang="en-US" dirty="0">
                <a:solidFill>
                  <a:schemeClr val="tx1"/>
                </a:solidFill>
              </a:rPr>
              <a:t>Issues variances from American Table of Distances</a:t>
            </a:r>
          </a:p>
          <a:p>
            <a:pPr lvl="1"/>
            <a:r>
              <a:rPr lang="en-US" dirty="0">
                <a:solidFill>
                  <a:schemeClr val="tx1"/>
                </a:solidFill>
              </a:rPr>
              <a:t>ATF Co-Chairs the IMESAFR Science Panel</a:t>
            </a:r>
          </a:p>
          <a:p>
            <a:pPr lvl="1"/>
            <a:r>
              <a:rPr lang="en-US" dirty="0">
                <a:solidFill>
                  <a:schemeClr val="tx1"/>
                </a:solidFill>
              </a:rPr>
              <a:t>Following the Peer Review of Probability of Event, ATF is processing variances based on tolerable risk criteria </a:t>
            </a:r>
          </a:p>
          <a:p>
            <a:pPr marL="0" indent="0">
              <a:buNone/>
            </a:pPr>
            <a:r>
              <a:rPr lang="en-US" b="1" dirty="0">
                <a:solidFill>
                  <a:schemeClr val="tx1"/>
                </a:solidFill>
              </a:rPr>
              <a:t>2. NRCan - Explosives Regulatory Division</a:t>
            </a:r>
          </a:p>
          <a:p>
            <a:pPr lvl="1"/>
            <a:r>
              <a:rPr lang="en-US" dirty="0">
                <a:solidFill>
                  <a:schemeClr val="tx1"/>
                </a:solidFill>
              </a:rPr>
              <a:t>Implemented Regulations and Guidelines to facilitate the use of QRA for explosives-related loading and unloading operations at Canadian ports</a:t>
            </a:r>
          </a:p>
          <a:p>
            <a:pPr marL="457200" indent="-457200">
              <a:buFont typeface="Arial" pitchFamily="34" charset="0"/>
              <a:buAutoNum type="arabicPeriod" startAt="3"/>
            </a:pPr>
            <a:r>
              <a:rPr lang="en-US" b="1" dirty="0">
                <a:solidFill>
                  <a:schemeClr val="tx1"/>
                </a:solidFill>
              </a:rPr>
              <a:t>International - </a:t>
            </a:r>
            <a:r>
              <a:rPr lang="en-US" i="1" dirty="0">
                <a:solidFill>
                  <a:srgbClr val="C00000"/>
                </a:solidFill>
              </a:rPr>
              <a:t>Canada</a:t>
            </a:r>
            <a:r>
              <a:rPr lang="en-US" i="1" dirty="0">
                <a:solidFill>
                  <a:schemeClr val="tx1"/>
                </a:solidFill>
              </a:rPr>
              <a:t>, U.S., UK, Singapore, Australia, Norway, Sweden, Finland, South Africa, Israel, Saudi Arabia, Mexico, Australia</a:t>
            </a:r>
            <a:endParaRPr lang="en-US" b="1" dirty="0">
              <a:solidFill>
                <a:schemeClr val="tx1"/>
              </a:solidFill>
            </a:endParaRPr>
          </a:p>
          <a:p>
            <a:pPr marL="457200" indent="-457200">
              <a:buAutoNum type="arabicPeriod" startAt="3"/>
            </a:pPr>
            <a:r>
              <a:rPr lang="en-US" b="1" dirty="0">
                <a:solidFill>
                  <a:schemeClr val="tx1"/>
                </a:solidFill>
              </a:rPr>
              <a:t>Testing &amp; Validation </a:t>
            </a:r>
            <a:endParaRPr lang="en-US" i="1" dirty="0">
              <a:solidFill>
                <a:schemeClr val="tx1"/>
              </a:solidFill>
            </a:endParaRPr>
          </a:p>
          <a:p>
            <a:pPr lvl="1"/>
            <a:r>
              <a:rPr lang="en-US" dirty="0">
                <a:solidFill>
                  <a:schemeClr val="tx1"/>
                </a:solidFill>
              </a:rPr>
              <a:t>Conducted jointly with Government Agencies- VBIED</a:t>
            </a:r>
            <a:r>
              <a:rPr lang="en-US" i="1" dirty="0">
                <a:solidFill>
                  <a:schemeClr val="tx1"/>
                </a:solidFill>
              </a:rPr>
              <a:t> (August 2015), </a:t>
            </a:r>
            <a:r>
              <a:rPr lang="en-US" dirty="0">
                <a:solidFill>
                  <a:schemeClr val="tx1"/>
                </a:solidFill>
              </a:rPr>
              <a:t>AN Railcar </a:t>
            </a:r>
            <a:r>
              <a:rPr lang="en-US" i="1" dirty="0">
                <a:solidFill>
                  <a:schemeClr val="tx1"/>
                </a:solidFill>
              </a:rPr>
              <a:t>(April 2018), </a:t>
            </a:r>
            <a:r>
              <a:rPr lang="en-US" dirty="0">
                <a:solidFill>
                  <a:schemeClr val="tx1"/>
                </a:solidFill>
              </a:rPr>
              <a:t>Overhead Bin </a:t>
            </a:r>
            <a:r>
              <a:rPr lang="en-US" i="1" dirty="0">
                <a:solidFill>
                  <a:schemeClr val="tx1"/>
                </a:solidFill>
              </a:rPr>
              <a:t>(proposed), </a:t>
            </a:r>
            <a:r>
              <a:rPr lang="en-US" dirty="0">
                <a:solidFill>
                  <a:schemeClr val="tx1"/>
                </a:solidFill>
              </a:rPr>
              <a:t>&amp; Perforating Guns</a:t>
            </a:r>
            <a:r>
              <a:rPr lang="en-US" i="1" dirty="0">
                <a:solidFill>
                  <a:schemeClr val="tx1"/>
                </a:solidFill>
              </a:rPr>
              <a:t> (proposed) </a:t>
            </a:r>
          </a:p>
          <a:p>
            <a:pPr lvl="1"/>
            <a:r>
              <a:rPr lang="en-US" dirty="0">
                <a:solidFill>
                  <a:schemeClr val="tx1"/>
                </a:solidFill>
              </a:rPr>
              <a:t>IMESAFR Science Panel</a:t>
            </a:r>
          </a:p>
          <a:p>
            <a:pPr lvl="1"/>
            <a:endParaRPr lang="en-US" dirty="0"/>
          </a:p>
        </p:txBody>
      </p:sp>
    </p:spTree>
    <p:extLst>
      <p:ext uri="{BB962C8B-B14F-4D97-AF65-F5344CB8AC3E}">
        <p14:creationId xmlns:p14="http://schemas.microsoft.com/office/powerpoint/2010/main" val="359572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75" y="6099243"/>
            <a:ext cx="6781800" cy="821987"/>
          </a:xfrm>
        </p:spPr>
        <p:txBody>
          <a:bodyPr>
            <a:noAutofit/>
          </a:bodyPr>
          <a:lstStyle/>
          <a:p>
            <a:r>
              <a:rPr lang="en-US" dirty="0"/>
              <a:t>DOT/PHMSA</a:t>
            </a:r>
          </a:p>
        </p:txBody>
      </p:sp>
      <p:sp>
        <p:nvSpPr>
          <p:cNvPr id="3" name="Content Placeholder 2"/>
          <p:cNvSpPr>
            <a:spLocks noGrp="1"/>
          </p:cNvSpPr>
          <p:nvPr>
            <p:ph idx="1"/>
          </p:nvPr>
        </p:nvSpPr>
        <p:spPr>
          <a:xfrm>
            <a:off x="233464" y="410816"/>
            <a:ext cx="8740302" cy="5605741"/>
          </a:xfrm>
        </p:spPr>
        <p:txBody>
          <a:bodyPr>
            <a:normAutofit fontScale="92500" lnSpcReduction="10000"/>
          </a:bodyPr>
          <a:lstStyle/>
          <a:p>
            <a:endParaRPr lang="en-US" b="1" dirty="0"/>
          </a:p>
          <a:p>
            <a:r>
              <a:rPr lang="en-US" b="1" dirty="0"/>
              <a:t>Special Permits &amp; Approvals - Processing Times</a:t>
            </a:r>
          </a:p>
          <a:p>
            <a:pPr marL="0" indent="0">
              <a:buNone/>
            </a:pPr>
            <a:endParaRPr lang="en-US" sz="1000" b="1" dirty="0"/>
          </a:p>
          <a:p>
            <a:r>
              <a:rPr lang="en-US" b="1" dirty="0"/>
              <a:t>Policy-Based Approvals</a:t>
            </a:r>
          </a:p>
          <a:p>
            <a:pPr lvl="1"/>
            <a:r>
              <a:rPr lang="en-US" dirty="0"/>
              <a:t>Detonating cord </a:t>
            </a:r>
          </a:p>
          <a:p>
            <a:pPr lvl="1"/>
            <a:r>
              <a:rPr lang="en-US" dirty="0"/>
              <a:t>Bi-Directional Boosters </a:t>
            </a:r>
          </a:p>
          <a:p>
            <a:pPr lvl="1"/>
            <a:r>
              <a:rPr lang="en-US" dirty="0"/>
              <a:t>Blasting Agents </a:t>
            </a:r>
          </a:p>
          <a:p>
            <a:pPr lvl="1"/>
            <a:r>
              <a:rPr lang="en-US" dirty="0"/>
              <a:t>Igniters for automotive safety systems</a:t>
            </a:r>
          </a:p>
          <a:p>
            <a:pPr lvl="1"/>
            <a:r>
              <a:rPr lang="en-US" dirty="0"/>
              <a:t>Micro-gas generators for automotive safety systems</a:t>
            </a:r>
          </a:p>
          <a:p>
            <a:pPr marL="320040" lvl="1" indent="0">
              <a:buNone/>
            </a:pPr>
            <a:endParaRPr lang="en-US" sz="1000" dirty="0"/>
          </a:p>
          <a:p>
            <a:r>
              <a:rPr lang="en-US" b="1" dirty="0"/>
              <a:t>Bulk Trucks</a:t>
            </a:r>
          </a:p>
          <a:p>
            <a:pPr lvl="1"/>
            <a:r>
              <a:rPr lang="en-US" dirty="0"/>
              <a:t>DOT/PHMSA incorporated in full </a:t>
            </a:r>
            <a:r>
              <a:rPr lang="en-US" b="1" dirty="0"/>
              <a:t>IME SLP 23 </a:t>
            </a:r>
            <a:r>
              <a:rPr lang="en-US" dirty="0"/>
              <a:t>into the Hazardous Materials Regulations, effective January 2016</a:t>
            </a:r>
          </a:p>
          <a:p>
            <a:pPr lvl="1"/>
            <a:r>
              <a:rPr lang="en-US" dirty="0"/>
              <a:t>Industry does not have to obtain Special Permits</a:t>
            </a:r>
          </a:p>
          <a:p>
            <a:pPr lvl="1"/>
            <a:r>
              <a:rPr lang="en-US" dirty="0"/>
              <a:t>Through the implementation process, IME identified some necessary fixes and have therefore </a:t>
            </a:r>
            <a:r>
              <a:rPr lang="en-US" b="1" dirty="0"/>
              <a:t>revised SLP 23 (October 2018)</a:t>
            </a:r>
            <a:r>
              <a:rPr lang="en-US" dirty="0"/>
              <a:t> </a:t>
            </a:r>
          </a:p>
          <a:p>
            <a:pPr lvl="1"/>
            <a:r>
              <a:rPr lang="en-US" dirty="0"/>
              <a:t>IME has petitioned DOT/PHMSA for new rulemaking.</a:t>
            </a:r>
          </a:p>
          <a:p>
            <a:endParaRPr lang="en-US" dirty="0"/>
          </a:p>
          <a:p>
            <a:pPr marL="0" indent="0">
              <a:buNone/>
            </a:pPr>
            <a:endParaRPr lang="en-US" dirty="0"/>
          </a:p>
        </p:txBody>
      </p:sp>
    </p:spTree>
    <p:extLst>
      <p:ext uri="{BB962C8B-B14F-4D97-AF65-F5344CB8AC3E}">
        <p14:creationId xmlns:p14="http://schemas.microsoft.com/office/powerpoint/2010/main" val="404944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F791-7C25-4614-A4B7-E54C5CE3AD38}"/>
              </a:ext>
            </a:extLst>
          </p:cNvPr>
          <p:cNvSpPr>
            <a:spLocks noGrp="1"/>
          </p:cNvSpPr>
          <p:nvPr>
            <p:ph type="title"/>
          </p:nvPr>
        </p:nvSpPr>
        <p:spPr>
          <a:xfrm>
            <a:off x="762000" y="5406390"/>
            <a:ext cx="6781800" cy="765810"/>
          </a:xfrm>
        </p:spPr>
        <p:txBody>
          <a:bodyPr>
            <a:normAutofit fontScale="90000"/>
          </a:bodyPr>
          <a:lstStyle/>
          <a:p>
            <a:r>
              <a:rPr lang="en-US" dirty="0"/>
              <a:t>DOT/PHMSA</a:t>
            </a:r>
          </a:p>
        </p:txBody>
      </p:sp>
      <p:sp>
        <p:nvSpPr>
          <p:cNvPr id="3" name="Content Placeholder 2">
            <a:extLst>
              <a:ext uri="{FF2B5EF4-FFF2-40B4-BE49-F238E27FC236}">
                <a16:creationId xmlns:a16="http://schemas.microsoft.com/office/drawing/2014/main" id="{1E5A121A-2EEC-4F55-A858-198E1452C19E}"/>
              </a:ext>
            </a:extLst>
          </p:cNvPr>
          <p:cNvSpPr>
            <a:spLocks noGrp="1"/>
          </p:cNvSpPr>
          <p:nvPr>
            <p:ph idx="1"/>
          </p:nvPr>
        </p:nvSpPr>
        <p:spPr>
          <a:xfrm>
            <a:off x="320040" y="685800"/>
            <a:ext cx="8492490" cy="4720590"/>
          </a:xfrm>
        </p:spPr>
        <p:txBody>
          <a:bodyPr>
            <a:normAutofit/>
          </a:bodyPr>
          <a:lstStyle/>
          <a:p>
            <a:r>
              <a:rPr lang="en-US" dirty="0"/>
              <a:t>SLP-23 Changes</a:t>
            </a:r>
          </a:p>
          <a:p>
            <a:pPr lvl="1"/>
            <a:r>
              <a:rPr lang="en-US" dirty="0"/>
              <a:t>Intermodal (IM) 101 and 102 tanks, and Intermediate Bulk Containers (IBCs)</a:t>
            </a:r>
          </a:p>
          <a:p>
            <a:pPr lvl="1"/>
            <a:r>
              <a:rPr lang="en-US" dirty="0"/>
              <a:t>Change “thoroughly cleaned” to “cleaned to remove incompatible materials”</a:t>
            </a:r>
          </a:p>
          <a:p>
            <a:pPr lvl="1"/>
            <a:r>
              <a:rPr lang="en-US" dirty="0"/>
              <a:t>Removal of ASTM F883-09 standard for padlocks. “Access points shall be locked w/a padlock to prevent unauthorized entry.”</a:t>
            </a:r>
          </a:p>
          <a:p>
            <a:pPr lvl="1"/>
            <a:r>
              <a:rPr lang="en-US" dirty="0"/>
              <a:t>Continual monitoring of driver training rather than an “annual audit”</a:t>
            </a:r>
          </a:p>
          <a:p>
            <a:pPr lvl="1"/>
            <a:r>
              <a:rPr lang="en-US" dirty="0"/>
              <a:t>Requirement for two extinguishers with a rating of at least 4-A:40-B:C changed to require vehicles to carry two “multi-purpose” extinguishers with an “Underwriters’ Laboratory rating of 2A-10B:C or more.”</a:t>
            </a:r>
          </a:p>
        </p:txBody>
      </p:sp>
    </p:spTree>
    <p:extLst>
      <p:ext uri="{BB962C8B-B14F-4D97-AF65-F5344CB8AC3E}">
        <p14:creationId xmlns:p14="http://schemas.microsoft.com/office/powerpoint/2010/main" val="357525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10D6-2653-4E4E-8300-0F5E1EE3879B}"/>
              </a:ext>
            </a:extLst>
          </p:cNvPr>
          <p:cNvSpPr>
            <a:spLocks noGrp="1"/>
          </p:cNvSpPr>
          <p:nvPr>
            <p:ph type="title"/>
          </p:nvPr>
        </p:nvSpPr>
        <p:spPr>
          <a:xfrm>
            <a:off x="119271" y="5128590"/>
            <a:ext cx="8918712" cy="1043609"/>
          </a:xfrm>
        </p:spPr>
        <p:txBody>
          <a:bodyPr>
            <a:noAutofit/>
          </a:bodyPr>
          <a:lstStyle/>
          <a:p>
            <a:r>
              <a:rPr lang="en-US" sz="4600" dirty="0"/>
              <a:t>Mine Safety &amp; Health Administration</a:t>
            </a:r>
          </a:p>
        </p:txBody>
      </p:sp>
      <p:sp>
        <p:nvSpPr>
          <p:cNvPr id="3" name="Content Placeholder 2">
            <a:extLst>
              <a:ext uri="{FF2B5EF4-FFF2-40B4-BE49-F238E27FC236}">
                <a16:creationId xmlns:a16="http://schemas.microsoft.com/office/drawing/2014/main" id="{7B78D18A-D4E1-40F3-B910-F021A1AD6171}"/>
              </a:ext>
            </a:extLst>
          </p:cNvPr>
          <p:cNvSpPr>
            <a:spLocks noGrp="1"/>
          </p:cNvSpPr>
          <p:nvPr>
            <p:ph sz="half" idx="1"/>
          </p:nvPr>
        </p:nvSpPr>
        <p:spPr>
          <a:xfrm>
            <a:off x="761999" y="1934817"/>
            <a:ext cx="3795109" cy="3458817"/>
          </a:xfrm>
        </p:spPr>
        <p:txBody>
          <a:bodyPr>
            <a:normAutofit/>
          </a:bodyPr>
          <a:lstStyle/>
          <a:p>
            <a:endParaRPr lang="en-US" dirty="0"/>
          </a:p>
          <a:p>
            <a:endParaRPr lang="en-US" dirty="0"/>
          </a:p>
          <a:p>
            <a:r>
              <a:rPr lang="en-US" sz="2400" dirty="0"/>
              <a:t>MSHA-IME Alliance Agreement </a:t>
            </a:r>
          </a:p>
          <a:p>
            <a:r>
              <a:rPr lang="en-US" sz="2400" dirty="0"/>
              <a:t>IME Proposal to modernize -harmonize MSHA Regs</a:t>
            </a:r>
          </a:p>
          <a:p>
            <a:endParaRPr lang="en-US" sz="2400" dirty="0"/>
          </a:p>
        </p:txBody>
      </p:sp>
      <p:sp>
        <p:nvSpPr>
          <p:cNvPr id="4" name="Content Placeholder 3">
            <a:extLst>
              <a:ext uri="{FF2B5EF4-FFF2-40B4-BE49-F238E27FC236}">
                <a16:creationId xmlns:a16="http://schemas.microsoft.com/office/drawing/2014/main" id="{5EC4CB9B-5696-41A0-BA00-315E395B12FB}"/>
              </a:ext>
            </a:extLst>
          </p:cNvPr>
          <p:cNvSpPr>
            <a:spLocks noGrp="1"/>
          </p:cNvSpPr>
          <p:nvPr>
            <p:ph sz="half" idx="2"/>
          </p:nvPr>
        </p:nvSpPr>
        <p:spPr>
          <a:xfrm>
            <a:off x="4557109" y="2816086"/>
            <a:ext cx="4586891" cy="715617"/>
          </a:xfrm>
        </p:spPr>
        <p:txBody>
          <a:bodyPr>
            <a:noAutofit/>
          </a:bodyPr>
          <a:lstStyle/>
          <a:p>
            <a:pPr lvl="1"/>
            <a:endParaRPr lang="en-US" dirty="0"/>
          </a:p>
          <a:p>
            <a:pPr lvl="1"/>
            <a:endParaRPr lang="en-US" dirty="0"/>
          </a:p>
          <a:p>
            <a:pPr lvl="1"/>
            <a:endParaRPr lang="en-US" dirty="0"/>
          </a:p>
          <a:p>
            <a:pPr lvl="1">
              <a:spcBef>
                <a:spcPts val="0"/>
              </a:spcBef>
            </a:pPr>
            <a:endParaRPr lang="en-US" dirty="0"/>
          </a:p>
          <a:p>
            <a:pPr lvl="1">
              <a:spcBef>
                <a:spcPts val="0"/>
              </a:spcBef>
            </a:pPr>
            <a:endParaRPr lang="en-US" dirty="0"/>
          </a:p>
          <a:p>
            <a:pPr lvl="1">
              <a:spcBef>
                <a:spcPts val="0"/>
              </a:spcBef>
            </a:pPr>
            <a:r>
              <a:rPr lang="en-US" dirty="0"/>
              <a:t>Electronic Detonators – </a:t>
            </a:r>
          </a:p>
          <a:p>
            <a:pPr lvl="2">
              <a:spcBef>
                <a:spcPts val="0"/>
              </a:spcBef>
            </a:pPr>
            <a:r>
              <a:rPr lang="en-US" sz="2400" dirty="0"/>
              <a:t>MSHA acknowledged that their  regulations do not address electronic detonators </a:t>
            </a:r>
          </a:p>
          <a:p>
            <a:pPr lvl="2">
              <a:spcBef>
                <a:spcPts val="0"/>
              </a:spcBef>
            </a:pPr>
            <a:r>
              <a:rPr lang="en-US" sz="2400" dirty="0"/>
              <a:t>IME FAQ forthcoming</a:t>
            </a:r>
          </a:p>
          <a:p>
            <a:pPr marL="640080" lvl="2" indent="0">
              <a:spcBef>
                <a:spcPts val="0"/>
              </a:spcBef>
              <a:buNone/>
            </a:pPr>
            <a:endParaRPr lang="en-US" dirty="0"/>
          </a:p>
        </p:txBody>
      </p:sp>
      <p:pic>
        <p:nvPicPr>
          <p:cNvPr id="7" name="Picture 6">
            <a:extLst>
              <a:ext uri="{FF2B5EF4-FFF2-40B4-BE49-F238E27FC236}">
                <a16:creationId xmlns:a16="http://schemas.microsoft.com/office/drawing/2014/main" id="{3C060E7A-BDB2-43BA-8D27-9FFC4FCFB94F}"/>
              </a:ext>
            </a:extLst>
          </p:cNvPr>
          <p:cNvPicPr>
            <a:picLocks noChangeAspect="1"/>
          </p:cNvPicPr>
          <p:nvPr/>
        </p:nvPicPr>
        <p:blipFill>
          <a:blip r:embed="rId2"/>
          <a:stretch>
            <a:fillRect/>
          </a:stretch>
        </p:blipFill>
        <p:spPr>
          <a:xfrm>
            <a:off x="2659553" y="424983"/>
            <a:ext cx="5635507" cy="2338093"/>
          </a:xfrm>
          <a:prstGeom prst="rect">
            <a:avLst/>
          </a:prstGeom>
        </p:spPr>
      </p:pic>
    </p:spTree>
    <p:extLst>
      <p:ext uri="{BB962C8B-B14F-4D97-AF65-F5344CB8AC3E}">
        <p14:creationId xmlns:p14="http://schemas.microsoft.com/office/powerpoint/2010/main" val="148540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2A43-E2F6-4D47-9ED4-531B85FE10DB}"/>
              </a:ext>
            </a:extLst>
          </p:cNvPr>
          <p:cNvSpPr>
            <a:spLocks noGrp="1"/>
          </p:cNvSpPr>
          <p:nvPr>
            <p:ph type="title"/>
          </p:nvPr>
        </p:nvSpPr>
        <p:spPr>
          <a:xfrm>
            <a:off x="761999" y="4572000"/>
            <a:ext cx="7878417" cy="1600200"/>
          </a:xfrm>
        </p:spPr>
        <p:txBody>
          <a:bodyPr>
            <a:noAutofit/>
          </a:bodyPr>
          <a:lstStyle/>
          <a:p>
            <a:r>
              <a:rPr lang="en-US" sz="4400" dirty="0"/>
              <a:t>United Nations (TDG &amp; GHS)</a:t>
            </a:r>
          </a:p>
        </p:txBody>
      </p:sp>
      <p:sp>
        <p:nvSpPr>
          <p:cNvPr id="3" name="Content Placeholder 2">
            <a:extLst>
              <a:ext uri="{FF2B5EF4-FFF2-40B4-BE49-F238E27FC236}">
                <a16:creationId xmlns:a16="http://schemas.microsoft.com/office/drawing/2014/main" id="{BF97EE0C-D346-49C5-9BA7-3BC22C8E58D3}"/>
              </a:ext>
            </a:extLst>
          </p:cNvPr>
          <p:cNvSpPr>
            <a:spLocks noGrp="1"/>
          </p:cNvSpPr>
          <p:nvPr>
            <p:ph sz="half" idx="1"/>
          </p:nvPr>
        </p:nvSpPr>
        <p:spPr>
          <a:xfrm>
            <a:off x="762000" y="795130"/>
            <a:ext cx="3657600" cy="4634120"/>
          </a:xfrm>
        </p:spPr>
        <p:txBody>
          <a:bodyPr>
            <a:normAutofit fontScale="92500" lnSpcReduction="20000"/>
          </a:bodyPr>
          <a:lstStyle/>
          <a:p>
            <a:r>
              <a:rPr lang="en-US" dirty="0"/>
              <a:t>Review of chapter 2.1 (Explosives) of the GHS</a:t>
            </a:r>
          </a:p>
          <a:p>
            <a:r>
              <a:rPr lang="en-US" dirty="0"/>
              <a:t>Improvement of the UN standard detonator</a:t>
            </a:r>
          </a:p>
          <a:p>
            <a:r>
              <a:rPr lang="en-US" dirty="0"/>
              <a:t>Harmonized markings added to the model regulations</a:t>
            </a:r>
          </a:p>
          <a:p>
            <a:r>
              <a:rPr lang="en-US" dirty="0"/>
              <a:t>Minimum Burning Pressure (MBP) test is an option to  evaluate ANE candidates that fail the Koenen test</a:t>
            </a:r>
          </a:p>
          <a:p>
            <a:endParaRPr lang="en-US" dirty="0"/>
          </a:p>
        </p:txBody>
      </p:sp>
      <p:sp>
        <p:nvSpPr>
          <p:cNvPr id="4" name="Content Placeholder 3">
            <a:extLst>
              <a:ext uri="{FF2B5EF4-FFF2-40B4-BE49-F238E27FC236}">
                <a16:creationId xmlns:a16="http://schemas.microsoft.com/office/drawing/2014/main" id="{CE3A531C-55E0-49AA-8481-381AC88AF978}"/>
              </a:ext>
            </a:extLst>
          </p:cNvPr>
          <p:cNvSpPr>
            <a:spLocks noGrp="1"/>
          </p:cNvSpPr>
          <p:nvPr>
            <p:ph sz="half" idx="2"/>
          </p:nvPr>
        </p:nvSpPr>
        <p:spPr>
          <a:xfrm>
            <a:off x="4648200" y="609600"/>
            <a:ext cx="3657600" cy="4634119"/>
          </a:xfrm>
        </p:spPr>
        <p:txBody>
          <a:bodyPr>
            <a:normAutofit fontScale="92500" lnSpcReduction="20000"/>
          </a:bodyPr>
          <a:lstStyle/>
          <a:p>
            <a:r>
              <a:rPr lang="en-US" dirty="0"/>
              <a:t>Supported AEISG’s new classifications for electronic detonators</a:t>
            </a:r>
          </a:p>
          <a:p>
            <a:r>
              <a:rPr lang="en-US" dirty="0"/>
              <a:t>Review of the test manual in the context of the GHS</a:t>
            </a:r>
          </a:p>
          <a:p>
            <a:r>
              <a:rPr lang="en-US" dirty="0"/>
              <a:t>See “UN Decisions and the Explosives Industry,” SAFEX Newsletter March 2019</a:t>
            </a:r>
          </a:p>
          <a:p>
            <a:pPr marL="0" indent="0">
              <a:buNone/>
            </a:pPr>
            <a:endParaRPr lang="en-US" dirty="0"/>
          </a:p>
        </p:txBody>
      </p:sp>
    </p:spTree>
    <p:extLst>
      <p:ext uri="{BB962C8B-B14F-4D97-AF65-F5344CB8AC3E}">
        <p14:creationId xmlns:p14="http://schemas.microsoft.com/office/powerpoint/2010/main" val="372326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4580"/>
            <a:ext cx="7543800" cy="917620"/>
          </a:xfrm>
        </p:spPr>
        <p:txBody>
          <a:bodyPr>
            <a:noAutofit/>
          </a:bodyPr>
          <a:lstStyle/>
          <a:p>
            <a:r>
              <a:rPr lang="en-US" sz="4600" dirty="0"/>
              <a:t>Other Ongoing IME Projects</a:t>
            </a:r>
          </a:p>
        </p:txBody>
      </p:sp>
      <p:sp>
        <p:nvSpPr>
          <p:cNvPr id="3" name="Content Placeholder 2"/>
          <p:cNvSpPr>
            <a:spLocks noGrp="1"/>
          </p:cNvSpPr>
          <p:nvPr>
            <p:ph idx="1"/>
          </p:nvPr>
        </p:nvSpPr>
        <p:spPr>
          <a:xfrm>
            <a:off x="0" y="2279375"/>
            <a:ext cx="8305800" cy="3892826"/>
          </a:xfrm>
        </p:spPr>
        <p:txBody>
          <a:bodyPr>
            <a:normAutofit/>
          </a:bodyPr>
          <a:lstStyle/>
          <a:p>
            <a:pPr marL="0" indent="0">
              <a:buNone/>
            </a:pPr>
            <a:endParaRPr lang="en-US" b="1" dirty="0">
              <a:solidFill>
                <a:srgbClr val="C00000"/>
              </a:solidFill>
              <a:effectLst>
                <a:outerShdw blurRad="38100" dist="38100" dir="2700000" algn="tl">
                  <a:srgbClr val="000000">
                    <a:alpha val="43137"/>
                  </a:srgbClr>
                </a:outerShdw>
              </a:effectLst>
            </a:endParaRPr>
          </a:p>
          <a:p>
            <a:pPr marL="0" indent="0">
              <a:buNone/>
            </a:pPr>
            <a:endParaRPr lang="en-US" dirty="0"/>
          </a:p>
          <a:p>
            <a:pPr lvl="1"/>
            <a:r>
              <a:rPr lang="en-US" sz="2800" dirty="0">
                <a:solidFill>
                  <a:schemeClr val="tx1"/>
                </a:solidFill>
              </a:rPr>
              <a:t>Modernization of ATF Regulations</a:t>
            </a:r>
          </a:p>
          <a:p>
            <a:pPr lvl="1"/>
            <a:r>
              <a:rPr lang="en-US" sz="2800" dirty="0">
                <a:solidFill>
                  <a:schemeClr val="tx1"/>
                </a:solidFill>
              </a:rPr>
              <a:t>Electronic Detonators –Survey of Wait Times</a:t>
            </a:r>
          </a:p>
          <a:p>
            <a:pPr lvl="1"/>
            <a:r>
              <a:rPr lang="en-US" sz="2800" dirty="0">
                <a:solidFill>
                  <a:schemeClr val="tx1"/>
                </a:solidFill>
              </a:rPr>
              <a:t>Monitoring WildEarth Guardians petition to the Office of Surface Mining   (WEG’s goal is to prohibit visible emissions from blasting (NO</a:t>
            </a:r>
            <a:r>
              <a:rPr lang="en-US" sz="2800" baseline="-25000" dirty="0">
                <a:solidFill>
                  <a:schemeClr val="tx1"/>
                </a:solidFill>
              </a:rPr>
              <a:t>x</a:t>
            </a:r>
            <a:r>
              <a:rPr lang="en-US" sz="2800" dirty="0">
                <a:solidFill>
                  <a:schemeClr val="tx1"/>
                </a:solidFill>
              </a:rPr>
              <a:t>)</a:t>
            </a:r>
          </a:p>
          <a:p>
            <a:pPr marL="0" indent="0">
              <a:buNone/>
            </a:pPr>
            <a:endParaRPr lang="en-US" sz="2800" dirty="0">
              <a:solidFill>
                <a:schemeClr val="tx1"/>
              </a:solidFill>
            </a:endParaRPr>
          </a:p>
          <a:p>
            <a:pPr lvl="1"/>
            <a:endParaRPr lang="en-US" sz="3000" dirty="0"/>
          </a:p>
          <a:p>
            <a:pPr marL="640080" lvl="2" indent="0">
              <a:buNone/>
            </a:pPr>
            <a:endParaRPr lang="en-US" dirty="0"/>
          </a:p>
        </p:txBody>
      </p:sp>
      <p:pic>
        <p:nvPicPr>
          <p:cNvPr id="4" name="Picture 3">
            <a:extLst>
              <a:ext uri="{FF2B5EF4-FFF2-40B4-BE49-F238E27FC236}">
                <a16:creationId xmlns:a16="http://schemas.microsoft.com/office/drawing/2014/main" id="{E1F0EA1D-598E-4132-B987-5DB02B8247B7}"/>
              </a:ext>
            </a:extLst>
          </p:cNvPr>
          <p:cNvPicPr>
            <a:picLocks noChangeAspect="1"/>
          </p:cNvPicPr>
          <p:nvPr/>
        </p:nvPicPr>
        <p:blipFill>
          <a:blip r:embed="rId2"/>
          <a:stretch>
            <a:fillRect/>
          </a:stretch>
        </p:blipFill>
        <p:spPr>
          <a:xfrm>
            <a:off x="2570922" y="236136"/>
            <a:ext cx="4717773" cy="2221373"/>
          </a:xfrm>
          <a:prstGeom prst="rect">
            <a:avLst/>
          </a:prstGeom>
        </p:spPr>
      </p:pic>
    </p:spTree>
    <p:extLst>
      <p:ext uri="{BB962C8B-B14F-4D97-AF65-F5344CB8AC3E}">
        <p14:creationId xmlns:p14="http://schemas.microsoft.com/office/powerpoint/2010/main" val="36913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dirty="0"/>
              <a:t> </a:t>
            </a:r>
          </a:p>
        </p:txBody>
      </p:sp>
      <p:sp>
        <p:nvSpPr>
          <p:cNvPr id="3" name="Content Placeholder 2"/>
          <p:cNvSpPr>
            <a:spLocks noGrp="1"/>
          </p:cNvSpPr>
          <p:nvPr>
            <p:ph idx="1"/>
          </p:nvPr>
        </p:nvSpPr>
        <p:spPr>
          <a:xfrm>
            <a:off x="762000" y="685799"/>
            <a:ext cx="7543800" cy="4572001"/>
          </a:xfrm>
        </p:spPr>
        <p:txBody>
          <a:bodyPr>
            <a:normAutofit/>
          </a:bodyPr>
          <a:lstStyle/>
          <a:p>
            <a:pPr marL="0" indent="0" algn="ctr">
              <a:buNone/>
            </a:pPr>
            <a:r>
              <a:rPr lang="en-US" sz="3600" b="1" i="1" dirty="0"/>
              <a:t>Founded in 1913</a:t>
            </a:r>
          </a:p>
          <a:p>
            <a:pPr marL="0" indent="0" algn="ctr">
              <a:buNone/>
            </a:pPr>
            <a:endParaRPr lang="en-US" dirty="0"/>
          </a:p>
          <a:p>
            <a:pPr marL="0" indent="0" algn="ctr">
              <a:buNone/>
            </a:pPr>
            <a:r>
              <a:rPr lang="en-US" sz="2800" dirty="0"/>
              <a:t>Mission:</a:t>
            </a:r>
          </a:p>
          <a:p>
            <a:pPr marL="0" indent="0" algn="ctr">
              <a:buNone/>
            </a:pPr>
            <a:r>
              <a:rPr lang="en-US" sz="4000" b="1" i="1" dirty="0"/>
              <a:t>To Promote the Safety and Security of the Commercial Explosives Industry</a:t>
            </a:r>
          </a:p>
        </p:txBody>
      </p:sp>
    </p:spTree>
    <p:extLst>
      <p:ext uri="{BB962C8B-B14F-4D97-AF65-F5344CB8AC3E}">
        <p14:creationId xmlns:p14="http://schemas.microsoft.com/office/powerpoint/2010/main" val="249627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5110" y="520430"/>
            <a:ext cx="7824413" cy="4820196"/>
          </a:xfrm>
        </p:spPr>
        <p:txBody>
          <a:bodyPr>
            <a:normAutofit fontScale="92500" lnSpcReduction="20000"/>
          </a:bodyPr>
          <a:lstStyle/>
          <a:p>
            <a:pPr marL="0" indent="0">
              <a:spcBef>
                <a:spcPts val="0"/>
              </a:spcBef>
              <a:buNone/>
            </a:pPr>
            <a:r>
              <a:rPr lang="en-US" b="1" dirty="0"/>
              <a:t>			</a:t>
            </a:r>
            <a:r>
              <a:rPr lang="en-US" b="1" dirty="0">
                <a:effectLst>
                  <a:outerShdw blurRad="38100" dist="38100" dir="2700000" algn="tl">
                    <a:srgbClr val="000000">
                      <a:alpha val="43137"/>
                    </a:srgbClr>
                  </a:outerShdw>
                </a:effectLst>
              </a:rPr>
              <a:t>Questions?</a:t>
            </a:r>
          </a:p>
          <a:p>
            <a:pPr marL="0" indent="0">
              <a:spcBef>
                <a:spcPts val="0"/>
              </a:spcBef>
              <a:buNone/>
            </a:pPr>
            <a:r>
              <a:rPr lang="en-US" sz="2200" b="1" dirty="0"/>
              <a:t>Susan Flanagan</a:t>
            </a:r>
          </a:p>
          <a:p>
            <a:pPr marL="0" indent="0">
              <a:spcBef>
                <a:spcPts val="0"/>
              </a:spcBef>
              <a:buNone/>
            </a:pPr>
            <a:r>
              <a:rPr lang="en-US" sz="2200" dirty="0"/>
              <a:t>Legislative &amp; Regulatory Counsel</a:t>
            </a:r>
          </a:p>
          <a:p>
            <a:pPr marL="0" indent="0">
              <a:spcBef>
                <a:spcPts val="0"/>
              </a:spcBef>
              <a:buNone/>
            </a:pPr>
            <a:r>
              <a:rPr lang="en-US" sz="2200" dirty="0"/>
              <a:t>c: +1 (202) 674-7123</a:t>
            </a:r>
          </a:p>
          <a:p>
            <a:pPr marL="0" indent="0">
              <a:spcBef>
                <a:spcPts val="0"/>
              </a:spcBef>
              <a:buNone/>
            </a:pPr>
            <a:r>
              <a:rPr lang="en-US" sz="2200" b="1" dirty="0">
                <a:hlinkClick r:id="rId2"/>
              </a:rPr>
              <a:t>sjflanagan@ime.org</a:t>
            </a:r>
            <a:endParaRPr lang="en-US" sz="2200" b="1" dirty="0"/>
          </a:p>
          <a:p>
            <a:pPr marL="0" indent="0">
              <a:spcBef>
                <a:spcPts val="0"/>
              </a:spcBef>
              <a:buNone/>
            </a:pPr>
            <a:endParaRPr lang="en-US" sz="2200" b="1" dirty="0"/>
          </a:p>
          <a:p>
            <a:pPr marL="0" indent="0">
              <a:spcBef>
                <a:spcPts val="0"/>
              </a:spcBef>
              <a:buNone/>
            </a:pPr>
            <a:endParaRPr lang="en-US" sz="2200" b="1" dirty="0"/>
          </a:p>
          <a:p>
            <a:pPr marL="0" indent="0">
              <a:spcBef>
                <a:spcPts val="0"/>
              </a:spcBef>
              <a:buNone/>
            </a:pPr>
            <a:r>
              <a:rPr lang="en-US" sz="2200" b="1" dirty="0"/>
              <a:t>Deb Satkowiak</a:t>
            </a:r>
          </a:p>
          <a:p>
            <a:pPr marL="0" indent="0">
              <a:spcBef>
                <a:spcPts val="0"/>
              </a:spcBef>
              <a:buNone/>
            </a:pPr>
            <a:r>
              <a:rPr lang="en-US" sz="2200" dirty="0"/>
              <a:t>President, IME</a:t>
            </a:r>
          </a:p>
          <a:p>
            <a:pPr marL="0" indent="0">
              <a:spcBef>
                <a:spcPts val="0"/>
              </a:spcBef>
              <a:buNone/>
            </a:pPr>
            <a:r>
              <a:rPr lang="en-US" sz="2200" dirty="0"/>
              <a:t>o: +1 (202) 266-4320</a:t>
            </a:r>
          </a:p>
          <a:p>
            <a:pPr marL="0" indent="0">
              <a:spcBef>
                <a:spcPts val="0"/>
              </a:spcBef>
              <a:buNone/>
            </a:pPr>
            <a:r>
              <a:rPr lang="en-US" sz="2200" dirty="0"/>
              <a:t>c: +1 (202) 809-4765</a:t>
            </a:r>
          </a:p>
          <a:p>
            <a:pPr marL="0" indent="0">
              <a:spcBef>
                <a:spcPts val="0"/>
              </a:spcBef>
              <a:buNone/>
            </a:pPr>
            <a:r>
              <a:rPr lang="en-US" sz="2200" dirty="0">
                <a:hlinkClick r:id="rId3"/>
              </a:rPr>
              <a:t>dsatkowiak@ime.org</a:t>
            </a:r>
            <a:endParaRPr lang="en-US" sz="2200" dirty="0"/>
          </a:p>
          <a:p>
            <a:pPr marL="0" indent="0">
              <a:spcBef>
                <a:spcPts val="0"/>
              </a:spcBef>
              <a:buNone/>
            </a:pPr>
            <a:endParaRPr lang="en-US" sz="2000" dirty="0">
              <a:hlinkClick r:id="rId4"/>
            </a:endParaRPr>
          </a:p>
          <a:p>
            <a:pPr marL="0" indent="0">
              <a:spcBef>
                <a:spcPts val="0"/>
              </a:spcBef>
              <a:buNone/>
            </a:pPr>
            <a:endParaRPr lang="en-US" sz="2000" b="1" dirty="0">
              <a:hlinkClick r:id="rId4"/>
            </a:endParaRPr>
          </a:p>
          <a:p>
            <a:pPr marL="0" indent="0">
              <a:spcBef>
                <a:spcPts val="0"/>
              </a:spcBef>
              <a:buNone/>
            </a:pPr>
            <a:r>
              <a:rPr lang="en-US" sz="2000" dirty="0">
                <a:hlinkClick r:id="rId4"/>
              </a:rPr>
              <a:t>www.ime.org</a:t>
            </a:r>
            <a:endParaRPr lang="en-US" sz="1800" i="1" dirty="0"/>
          </a:p>
          <a:p>
            <a:pPr marL="0" indent="0">
              <a:spcBef>
                <a:spcPts val="0"/>
              </a:spcBef>
              <a:buNone/>
            </a:pPr>
            <a:r>
              <a:rPr lang="en-US" sz="1800" i="1" dirty="0"/>
              <a:t>1212 New York Ave. N.W. Suite 650</a:t>
            </a:r>
          </a:p>
          <a:p>
            <a:pPr marL="0" indent="0">
              <a:spcBef>
                <a:spcPts val="0"/>
              </a:spcBef>
              <a:buNone/>
            </a:pPr>
            <a:r>
              <a:rPr lang="en-US" sz="1800" i="1" dirty="0"/>
              <a:t>Washington, DC  20005</a:t>
            </a:r>
          </a:p>
          <a:p>
            <a:pPr marL="0" indent="0">
              <a:spcBef>
                <a:spcPts val="0"/>
              </a:spcBef>
              <a:buNone/>
            </a:pPr>
            <a:r>
              <a:rPr lang="en-US" sz="1800" i="1" dirty="0"/>
              <a:t>United States</a:t>
            </a:r>
          </a:p>
          <a:p>
            <a:pPr marL="0" indent="0">
              <a:buNone/>
            </a:pPr>
            <a:endParaRPr lang="en-US" dirty="0"/>
          </a:p>
        </p:txBody>
      </p:sp>
      <p:sp>
        <p:nvSpPr>
          <p:cNvPr id="4" name="Content Placeholder 3"/>
          <p:cNvSpPr>
            <a:spLocks noGrp="1"/>
          </p:cNvSpPr>
          <p:nvPr>
            <p:ph sz="half" idx="2"/>
          </p:nvPr>
        </p:nvSpPr>
        <p:spPr>
          <a:xfrm>
            <a:off x="4543122" y="959879"/>
            <a:ext cx="3647173" cy="2278621"/>
          </a:xfrm>
        </p:spPr>
        <p:txBody>
          <a:bodyPr>
            <a:normAutofit fontScale="92500" lnSpcReduction="20000"/>
          </a:bodyPr>
          <a:lstStyle/>
          <a:p>
            <a:pPr marL="0" indent="0">
              <a:buNone/>
            </a:pPr>
            <a:r>
              <a:rPr lang="en-US" dirty="0"/>
              <a:t> </a:t>
            </a:r>
          </a:p>
        </p:txBody>
      </p:sp>
      <p:sp>
        <p:nvSpPr>
          <p:cNvPr id="5" name="Title 1"/>
          <p:cNvSpPr>
            <a:spLocks noGrp="1"/>
          </p:cNvSpPr>
          <p:nvPr>
            <p:ph type="title"/>
          </p:nvPr>
        </p:nvSpPr>
        <p:spPr>
          <a:xfrm>
            <a:off x="765110" y="5014762"/>
            <a:ext cx="6781800" cy="1043138"/>
          </a:xfrm>
        </p:spPr>
        <p:txBody>
          <a:bodyPr/>
          <a:lstStyle/>
          <a:p>
            <a:r>
              <a:rPr lang="en-US" b="1" dirty="0">
                <a:solidFill>
                  <a:srgbClr val="C00000"/>
                </a:solidFill>
                <a:effectLst>
                  <a:outerShdw blurRad="38100" dist="38100" dir="2700000" algn="tl">
                    <a:srgbClr val="000000">
                      <a:alpha val="43137"/>
                    </a:srgbClr>
                  </a:outerShdw>
                </a:effectLst>
              </a:rPr>
              <a:t> </a:t>
            </a:r>
          </a:p>
        </p:txBody>
      </p:sp>
      <p:sp>
        <p:nvSpPr>
          <p:cNvPr id="2" name="AutoShape 2"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937110" y="5536331"/>
            <a:ext cx="513879" cy="513879"/>
          </a:xfrm>
          <a:prstGeom prst="rect">
            <a:avLst/>
          </a:prstGeom>
        </p:spPr>
      </p:pic>
      <p:pic>
        <p:nvPicPr>
          <p:cNvPr id="8" name="Picture 7"/>
          <p:cNvPicPr>
            <a:picLocks noChangeAspect="1"/>
          </p:cNvPicPr>
          <p:nvPr/>
        </p:nvPicPr>
        <p:blipFill>
          <a:blip r:embed="rId6"/>
          <a:stretch>
            <a:fillRect/>
          </a:stretch>
        </p:blipFill>
        <p:spPr>
          <a:xfrm>
            <a:off x="1675732" y="5533279"/>
            <a:ext cx="542404" cy="542404"/>
          </a:xfrm>
          <a:prstGeom prst="rect">
            <a:avLst/>
          </a:prstGeom>
        </p:spPr>
      </p:pic>
      <p:pic>
        <p:nvPicPr>
          <p:cNvPr id="9" name="Picture 8">
            <a:extLst>
              <a:ext uri="{FF2B5EF4-FFF2-40B4-BE49-F238E27FC236}">
                <a16:creationId xmlns:a16="http://schemas.microsoft.com/office/drawing/2014/main" id="{26479B0B-506A-45CA-BBAF-5DFF1D4D6259}"/>
              </a:ext>
            </a:extLst>
          </p:cNvPr>
          <p:cNvPicPr>
            <a:picLocks noChangeAspect="1"/>
          </p:cNvPicPr>
          <p:nvPr/>
        </p:nvPicPr>
        <p:blipFill>
          <a:blip r:embed="rId7"/>
          <a:stretch>
            <a:fillRect/>
          </a:stretch>
        </p:blipFill>
        <p:spPr>
          <a:xfrm>
            <a:off x="4594787" y="2629738"/>
            <a:ext cx="3160270" cy="3445945"/>
          </a:xfrm>
          <a:prstGeom prst="rect">
            <a:avLst/>
          </a:prstGeom>
        </p:spPr>
      </p:pic>
    </p:spTree>
    <p:extLst>
      <p:ext uri="{BB962C8B-B14F-4D97-AF65-F5344CB8AC3E}">
        <p14:creationId xmlns:p14="http://schemas.microsoft.com/office/powerpoint/2010/main" val="371509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dirty="0"/>
              <a:t>What IME Does</a:t>
            </a:r>
          </a:p>
        </p:txBody>
      </p:sp>
      <p:sp>
        <p:nvSpPr>
          <p:cNvPr id="3" name="Content Placeholder 2"/>
          <p:cNvSpPr>
            <a:spLocks noGrp="1"/>
          </p:cNvSpPr>
          <p:nvPr>
            <p:ph idx="1"/>
          </p:nvPr>
        </p:nvSpPr>
        <p:spPr>
          <a:xfrm>
            <a:off x="762000" y="685799"/>
            <a:ext cx="7543800" cy="4572001"/>
          </a:xfrm>
        </p:spPr>
        <p:txBody>
          <a:bodyPr>
            <a:normAutofit/>
          </a:bodyPr>
          <a:lstStyle/>
          <a:p>
            <a:pPr lvl="1"/>
            <a:r>
              <a:rPr lang="en-US" dirty="0"/>
              <a:t>Represents all aspects of the commercial explosives industry: Manufacture, storage, transportation, use, handling, and disposal </a:t>
            </a:r>
          </a:p>
          <a:p>
            <a:pPr marL="320040" lvl="1" indent="0">
              <a:buNone/>
            </a:pPr>
            <a:endParaRPr lang="en-US" dirty="0"/>
          </a:p>
          <a:p>
            <a:pPr lvl="1"/>
            <a:r>
              <a:rPr lang="en-US" dirty="0"/>
              <a:t>Promotes safety and the protection of employees/users, the public and the environment through publications, advocacy and outreach</a:t>
            </a:r>
          </a:p>
          <a:p>
            <a:pPr marL="320040" lvl="1" indent="0">
              <a:buNone/>
            </a:pPr>
            <a:endParaRPr lang="en-US" dirty="0"/>
          </a:p>
          <a:p>
            <a:pPr lvl="1"/>
            <a:r>
              <a:rPr lang="en-US" dirty="0"/>
              <a:t>Advocates at all levels of government for the adoption of uniform rules and regulations consistent with the industry’s safety and security best practices</a:t>
            </a:r>
          </a:p>
          <a:p>
            <a:pPr marL="0" indent="0">
              <a:buNone/>
            </a:pPr>
            <a:endParaRPr lang="en-US" dirty="0"/>
          </a:p>
        </p:txBody>
      </p:sp>
    </p:spTree>
    <p:extLst>
      <p:ext uri="{BB962C8B-B14F-4D97-AF65-F5344CB8AC3E}">
        <p14:creationId xmlns:p14="http://schemas.microsoft.com/office/powerpoint/2010/main" val="415586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613F4-79E1-43FB-921E-D1FB6B198865}"/>
              </a:ext>
            </a:extLst>
          </p:cNvPr>
          <p:cNvPicPr>
            <a:picLocks noChangeAspect="1"/>
          </p:cNvPicPr>
          <p:nvPr/>
        </p:nvPicPr>
        <p:blipFill>
          <a:blip r:embed="rId2"/>
          <a:stretch>
            <a:fillRect/>
          </a:stretch>
        </p:blipFill>
        <p:spPr>
          <a:xfrm>
            <a:off x="-154608" y="-112642"/>
            <a:ext cx="9298607" cy="6973955"/>
          </a:xfrm>
          <a:prstGeom prst="rect">
            <a:avLst/>
          </a:prstGeom>
        </p:spPr>
      </p:pic>
    </p:spTree>
    <p:extLst>
      <p:ext uri="{BB962C8B-B14F-4D97-AF65-F5344CB8AC3E}">
        <p14:creationId xmlns:p14="http://schemas.microsoft.com/office/powerpoint/2010/main" val="7105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3799" cy="1600200"/>
          </a:xfrm>
        </p:spPr>
        <p:txBody>
          <a:bodyPr>
            <a:normAutofit/>
          </a:bodyPr>
          <a:lstStyle/>
          <a:p>
            <a:r>
              <a:rPr lang="en-US" sz="4800" dirty="0"/>
              <a:t>Liaison Members – Other Association Partners</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The Brazilian Association of Explosive and Aggregate Materials Industries (ABIMEX)</a:t>
            </a:r>
          </a:p>
          <a:p>
            <a:r>
              <a:rPr lang="en-US" dirty="0">
                <a:solidFill>
                  <a:schemeClr val="tx1"/>
                </a:solidFill>
              </a:rPr>
              <a:t>Australian Explosives Industry &amp; Safety Group (AEISG)</a:t>
            </a:r>
          </a:p>
          <a:p>
            <a:r>
              <a:rPr lang="en-US" dirty="0">
                <a:solidFill>
                  <a:schemeClr val="tx1"/>
                </a:solidFill>
              </a:rPr>
              <a:t>Association of Energy Service Companies (AESC)</a:t>
            </a:r>
          </a:p>
          <a:p>
            <a:r>
              <a:rPr lang="en-US" b="1" dirty="0">
                <a:solidFill>
                  <a:srgbClr val="C00000"/>
                </a:solidFill>
              </a:rPr>
              <a:t>Canadian Explosives Industry Association (CEAEC)</a:t>
            </a:r>
          </a:p>
          <a:p>
            <a:r>
              <a:rPr lang="en-US" dirty="0">
                <a:solidFill>
                  <a:schemeClr val="tx1"/>
                </a:solidFill>
              </a:rPr>
              <a:t>Federation of European Explosives Manufacturers (FEEM)</a:t>
            </a:r>
          </a:p>
          <a:p>
            <a:r>
              <a:rPr lang="en-US" dirty="0">
                <a:solidFill>
                  <a:schemeClr val="tx1"/>
                </a:solidFill>
              </a:rPr>
              <a:t>International Society of Explosives Engineers (ISEE)</a:t>
            </a:r>
          </a:p>
          <a:p>
            <a:r>
              <a:rPr lang="en-US" dirty="0">
                <a:solidFill>
                  <a:schemeClr val="tx1"/>
                </a:solidFill>
              </a:rPr>
              <a:t>National Institute for Explosives Technology (NIXT)</a:t>
            </a:r>
          </a:p>
          <a:p>
            <a:r>
              <a:rPr lang="en-US" dirty="0">
                <a:solidFill>
                  <a:schemeClr val="tx1"/>
                </a:solidFill>
              </a:rPr>
              <a:t>SAFEX International</a:t>
            </a:r>
          </a:p>
          <a:p>
            <a:r>
              <a:rPr lang="en-US" dirty="0">
                <a:solidFill>
                  <a:schemeClr val="tx1"/>
                </a:solidFill>
              </a:rPr>
              <a:t>Explosives Safety &amp; Technology Society of India – Visfotak</a:t>
            </a:r>
          </a:p>
          <a:p>
            <a:endParaRPr lang="en-US" dirty="0"/>
          </a:p>
        </p:txBody>
      </p:sp>
    </p:spTree>
    <p:extLst>
      <p:ext uri="{BB962C8B-B14F-4D97-AF65-F5344CB8AC3E}">
        <p14:creationId xmlns:p14="http://schemas.microsoft.com/office/powerpoint/2010/main" val="24403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IME Organization</a:t>
            </a:r>
          </a:p>
        </p:txBody>
      </p:sp>
      <p:sp>
        <p:nvSpPr>
          <p:cNvPr id="3" name="Content Placeholder 2"/>
          <p:cNvSpPr>
            <a:spLocks noGrp="1"/>
          </p:cNvSpPr>
          <p:nvPr>
            <p:ph idx="1"/>
          </p:nvPr>
        </p:nvSpPr>
        <p:spPr>
          <a:xfrm>
            <a:off x="762000" y="685799"/>
            <a:ext cx="7543800" cy="4486275"/>
          </a:xfrm>
        </p:spPr>
        <p:txBody>
          <a:bodyPr>
            <a:normAutofit fontScale="92500" lnSpcReduction="20000"/>
          </a:bodyPr>
          <a:lstStyle/>
          <a:p>
            <a:r>
              <a:rPr lang="en-US" sz="2000" b="1" dirty="0"/>
              <a:t>Board of Governors</a:t>
            </a:r>
          </a:p>
          <a:p>
            <a:pPr lvl="1"/>
            <a:r>
              <a:rPr lang="en-US" sz="2000" dirty="0"/>
              <a:t>Steering Committee</a:t>
            </a:r>
          </a:p>
          <a:p>
            <a:pPr lvl="2"/>
            <a:r>
              <a:rPr lang="en-US" dirty="0"/>
              <a:t>LEAD (Young Leaders) Group</a:t>
            </a:r>
          </a:p>
          <a:p>
            <a:pPr lvl="1"/>
            <a:r>
              <a:rPr lang="en-US" sz="2000" dirty="0"/>
              <a:t>UN Committee</a:t>
            </a:r>
          </a:p>
          <a:p>
            <a:r>
              <a:rPr lang="en-US" sz="2000" b="1" dirty="0"/>
              <a:t>Seven Standing Committees</a:t>
            </a:r>
          </a:p>
          <a:p>
            <a:pPr lvl="1"/>
            <a:r>
              <a:rPr lang="en-US" sz="2000" dirty="0"/>
              <a:t>Technical</a:t>
            </a:r>
          </a:p>
          <a:p>
            <a:pPr lvl="1"/>
            <a:r>
              <a:rPr lang="en-US" sz="2000" dirty="0"/>
              <a:t>Transportation &amp; Distribution</a:t>
            </a:r>
          </a:p>
          <a:p>
            <a:pPr lvl="1"/>
            <a:r>
              <a:rPr lang="en-US" sz="2000" dirty="0"/>
              <a:t>Security</a:t>
            </a:r>
          </a:p>
          <a:p>
            <a:pPr lvl="1"/>
            <a:r>
              <a:rPr lang="en-US" sz="2000" dirty="0"/>
              <a:t>Safety &amp; Health</a:t>
            </a:r>
          </a:p>
          <a:p>
            <a:pPr lvl="1"/>
            <a:r>
              <a:rPr lang="en-US" sz="2000" dirty="0"/>
              <a:t>Environmental</a:t>
            </a:r>
          </a:p>
          <a:p>
            <a:pPr lvl="1"/>
            <a:r>
              <a:rPr lang="en-US" sz="2000" dirty="0"/>
              <a:t>Government Affairs</a:t>
            </a:r>
          </a:p>
          <a:p>
            <a:pPr lvl="1"/>
            <a:r>
              <a:rPr lang="en-US" sz="2000" dirty="0"/>
              <a:t>Legal Affairs</a:t>
            </a:r>
          </a:p>
          <a:p>
            <a:pPr marL="320040" lvl="1" indent="0">
              <a:buNone/>
            </a:pPr>
            <a:endParaRPr lang="en-US" sz="2000" b="1" dirty="0"/>
          </a:p>
          <a:p>
            <a:pPr marL="320040" lvl="1" indent="0">
              <a:buNone/>
            </a:pPr>
            <a:r>
              <a:rPr lang="en-US" sz="2000" b="1" dirty="0"/>
              <a:t>Seven (7) Full-time Staff – </a:t>
            </a:r>
            <a:r>
              <a:rPr lang="en-US" sz="2000" dirty="0"/>
              <a:t>President reports to the Board</a:t>
            </a:r>
          </a:p>
          <a:p>
            <a:pPr marL="320040" lvl="1" indent="0">
              <a:buNone/>
            </a:pPr>
            <a:endParaRPr lang="en-US" sz="2000" dirty="0"/>
          </a:p>
        </p:txBody>
      </p:sp>
    </p:spTree>
    <p:extLst>
      <p:ext uri="{BB962C8B-B14F-4D97-AF65-F5344CB8AC3E}">
        <p14:creationId xmlns:p14="http://schemas.microsoft.com/office/powerpoint/2010/main" val="314457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24" y="6089717"/>
            <a:ext cx="6875172" cy="695325"/>
          </a:xfrm>
        </p:spPr>
        <p:txBody>
          <a:bodyPr>
            <a:normAutofit fontScale="90000"/>
          </a:bodyPr>
          <a:lstStyle/>
          <a:p>
            <a:r>
              <a:rPr lang="en-US" sz="4000" dirty="0"/>
              <a:t>Explosives Jurisdictions in the U.S. </a:t>
            </a:r>
          </a:p>
        </p:txBody>
      </p:sp>
      <p:sp>
        <p:nvSpPr>
          <p:cNvPr id="3" name="Content Placeholder 2"/>
          <p:cNvSpPr>
            <a:spLocks noGrp="1"/>
          </p:cNvSpPr>
          <p:nvPr>
            <p:ph idx="1"/>
          </p:nvPr>
        </p:nvSpPr>
        <p:spPr>
          <a:xfrm>
            <a:off x="761999" y="495300"/>
            <a:ext cx="7660783" cy="5506665"/>
          </a:xfrm>
        </p:spPr>
        <p:txBody>
          <a:bodyPr>
            <a:normAutofit lnSpcReduction="10000"/>
          </a:bodyPr>
          <a:lstStyle/>
          <a:p>
            <a:r>
              <a:rPr lang="en-US" sz="2200" dirty="0"/>
              <a:t>Bureau of Alcohol, Tobacco, Firearms &amp; Explosives (ATF)</a:t>
            </a:r>
          </a:p>
          <a:p>
            <a:r>
              <a:rPr lang="en-US" sz="2200" dirty="0"/>
              <a:t>Pipeline and Hazardous Materials Administration (PHMSA/DOT)</a:t>
            </a:r>
          </a:p>
          <a:p>
            <a:r>
              <a:rPr lang="en-US" sz="2200" dirty="0"/>
              <a:t>Federal Motor Carrier Safety Administration (FMCSA/DOT)</a:t>
            </a:r>
          </a:p>
          <a:p>
            <a:r>
              <a:rPr lang="en-US" sz="2200" dirty="0"/>
              <a:t>Department of Homeland Security (DHS)</a:t>
            </a:r>
          </a:p>
          <a:p>
            <a:r>
              <a:rPr lang="en-US" sz="2200" dirty="0"/>
              <a:t>Occupational Safety &amp; Health Administration (OSHA/DOL)</a:t>
            </a:r>
          </a:p>
          <a:p>
            <a:r>
              <a:rPr lang="en-US" sz="2200" dirty="0"/>
              <a:t>Mine Safety &amp; Health Administration (MSHA/DOL)</a:t>
            </a:r>
          </a:p>
          <a:p>
            <a:r>
              <a:rPr lang="en-US" sz="2200" dirty="0"/>
              <a:t>U.S. Coast Guard (USCG/DHS)</a:t>
            </a:r>
          </a:p>
          <a:p>
            <a:r>
              <a:rPr lang="en-US" sz="2200" dirty="0"/>
              <a:t>Environmental Protection Agency (EPA)</a:t>
            </a:r>
          </a:p>
          <a:p>
            <a:r>
              <a:rPr lang="en-US" sz="2200" dirty="0"/>
              <a:t>Office of Surface Mining Reclamation &amp; Enforcement (OSM/DOI)</a:t>
            </a:r>
          </a:p>
          <a:p>
            <a:r>
              <a:rPr lang="en-US" sz="2200" dirty="0"/>
              <a:t>Federal Bureau of Investigation (FBI)</a:t>
            </a:r>
          </a:p>
          <a:p>
            <a:r>
              <a:rPr lang="en-US" sz="2200" dirty="0"/>
              <a:t>Transportation Security Administration (DHS)</a:t>
            </a:r>
          </a:p>
          <a:p>
            <a:r>
              <a:rPr lang="en-US" sz="2200" dirty="0"/>
              <a:t>Customs &amp; Border Protection (DHS)</a:t>
            </a:r>
          </a:p>
        </p:txBody>
      </p:sp>
    </p:spTree>
    <p:extLst>
      <p:ext uri="{BB962C8B-B14F-4D97-AF65-F5344CB8AC3E}">
        <p14:creationId xmlns:p14="http://schemas.microsoft.com/office/powerpoint/2010/main" val="70763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Safety &amp; Security Materials</a:t>
            </a:r>
          </a:p>
        </p:txBody>
      </p:sp>
      <p:sp>
        <p:nvSpPr>
          <p:cNvPr id="3" name="Content Placeholder 2"/>
          <p:cNvSpPr>
            <a:spLocks noGrp="1"/>
          </p:cNvSpPr>
          <p:nvPr>
            <p:ph idx="1"/>
          </p:nvPr>
        </p:nvSpPr>
        <p:spPr>
          <a:xfrm>
            <a:off x="762000" y="685799"/>
            <a:ext cx="7543800" cy="4486275"/>
          </a:xfrm>
        </p:spPr>
        <p:txBody>
          <a:bodyPr/>
          <a:lstStyle/>
          <a:p>
            <a:pPr marL="0" indent="0">
              <a:buNone/>
            </a:pPr>
            <a:r>
              <a:rPr lang="en-US" dirty="0"/>
              <a:t>   </a:t>
            </a:r>
          </a:p>
        </p:txBody>
      </p:sp>
    </p:spTree>
    <p:extLst>
      <p:ext uri="{BB962C8B-B14F-4D97-AF65-F5344CB8AC3E}">
        <p14:creationId xmlns:p14="http://schemas.microsoft.com/office/powerpoint/2010/main" val="265348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ME Presentatio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IME Presentation</Template>
  <TotalTime>5344</TotalTime>
  <Words>1723</Words>
  <Application>Microsoft Office PowerPoint</Application>
  <PresentationFormat>On-screen Show (4:3)</PresentationFormat>
  <Paragraphs>251</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 Unicode MS</vt:lpstr>
      <vt:lpstr>Arial</vt:lpstr>
      <vt:lpstr>Calibri</vt:lpstr>
      <vt:lpstr>Impact</vt:lpstr>
      <vt:lpstr>Lucida Handwriting</vt:lpstr>
      <vt:lpstr>Times New Roman</vt:lpstr>
      <vt:lpstr>Wingdings</vt:lpstr>
      <vt:lpstr>IME Presentation</vt:lpstr>
      <vt:lpstr>Current U.S. Issues</vt:lpstr>
      <vt:lpstr>IME Overview</vt:lpstr>
      <vt:lpstr> </vt:lpstr>
      <vt:lpstr>What IME Does</vt:lpstr>
      <vt:lpstr>PowerPoint Presentation</vt:lpstr>
      <vt:lpstr>Liaison Members – Other Association Partners</vt:lpstr>
      <vt:lpstr>IME Organization</vt:lpstr>
      <vt:lpstr>Explosives Jurisdictions in the U.S. </vt:lpstr>
      <vt:lpstr>Safety &amp; Security Materials</vt:lpstr>
      <vt:lpstr>Safety Library Publications (SLPs) www.ime.org – free downloads</vt:lpstr>
      <vt:lpstr>Safety Library Publications (SLP)</vt:lpstr>
      <vt:lpstr>SLPs</vt:lpstr>
      <vt:lpstr>SLPs</vt:lpstr>
      <vt:lpstr>Other Safety &amp; Security Materials</vt:lpstr>
      <vt:lpstr>The Power Tool Video</vt:lpstr>
      <vt:lpstr>eLearning</vt:lpstr>
      <vt:lpstr>Priority Issues &amp; Advocacy</vt:lpstr>
      <vt:lpstr>Dept. of Homeland Security: CFATS</vt:lpstr>
      <vt:lpstr>Study:  Ammonium Nitrate</vt:lpstr>
      <vt:lpstr>NAS Report Recommendations</vt:lpstr>
      <vt:lpstr>Ammonium Nitrate: Current Status</vt:lpstr>
      <vt:lpstr>Acceptance of IMESAFR (QRA)</vt:lpstr>
      <vt:lpstr>IMESAFR – Quantitative Risk Assessment</vt:lpstr>
      <vt:lpstr>IMESAFR &amp; QRA</vt:lpstr>
      <vt:lpstr>DOT/PHMSA</vt:lpstr>
      <vt:lpstr>DOT/PHMSA</vt:lpstr>
      <vt:lpstr>Mine Safety &amp; Health Administration</vt:lpstr>
      <vt:lpstr>United Nations (TDG &amp; GHS)</vt:lpstr>
      <vt:lpstr>Other Ongoing IME Projects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Lopez</dc:creator>
  <cp:lastModifiedBy>Susan Flanagan</cp:lastModifiedBy>
  <cp:revision>294</cp:revision>
  <cp:lastPrinted>2019-05-31T17:35:01Z</cp:lastPrinted>
  <dcterms:created xsi:type="dcterms:W3CDTF">2016-09-16T17:54:10Z</dcterms:created>
  <dcterms:modified xsi:type="dcterms:W3CDTF">2019-06-07T11:12:21Z</dcterms:modified>
</cp:coreProperties>
</file>