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28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0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19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55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627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3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625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3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507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38B-0472-45D9-B221-A37B7209C5F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36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4E38B-0472-45D9-B221-A37B7209C5FC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47038-0612-45B4-8314-16F5A6396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59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/>
            </a:gs>
            <a:gs pos="54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8763000" cy="1440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733800" y="3324157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MTT Committee Updates</a:t>
            </a:r>
            <a:endParaRPr lang="en-US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33800" y="3352800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MTT Committee Updates</a:t>
            </a:r>
            <a:endParaRPr lang="en-US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02607" y="59436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June 14, 2017</a:t>
            </a:r>
            <a:endParaRPr lang="en-US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19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40000"/>
                <a:satMod val="350000"/>
              </a:schemeClr>
            </a:gs>
            <a:gs pos="44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73" y="284328"/>
            <a:ext cx="876617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2133600"/>
            <a:ext cx="8505848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 smtClean="0">
                <a:solidFill>
                  <a:srgbClr val="C00000"/>
                </a:solidFill>
                <a:latin typeface="Arial" charset="0"/>
              </a:rPr>
              <a:t>MANUFACTURING</a:t>
            </a:r>
            <a:endParaRPr lang="en-US" altLang="en-US" sz="2800" b="1" dirty="0">
              <a:solidFill>
                <a:srgbClr val="C0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b="1" i="1" dirty="0" smtClean="0"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1800" dirty="0" smtClean="0">
                <a:solidFill>
                  <a:srgbClr val="C00000"/>
                </a:solidFill>
                <a:latin typeface="Arial" charset="0"/>
              </a:rPr>
              <a:t>Some unfortunate events in some Member Companies facilities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1800" dirty="0" smtClean="0">
                <a:solidFill>
                  <a:srgbClr val="C00000"/>
                </a:solidFill>
                <a:latin typeface="Arial" charset="0"/>
              </a:rPr>
              <a:t>Chilean Emulsion Plant Explosion (not following Hot Work/Decontamination procedures)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1800" dirty="0" smtClean="0">
                <a:solidFill>
                  <a:srgbClr val="C00000"/>
                </a:solidFill>
                <a:latin typeface="Arial" charset="0"/>
              </a:rPr>
              <a:t>Brazilian Lead </a:t>
            </a:r>
            <a:r>
              <a:rPr lang="en-US" altLang="en-US" sz="1800" dirty="0" err="1" smtClean="0">
                <a:solidFill>
                  <a:srgbClr val="C00000"/>
                </a:solidFill>
                <a:latin typeface="Arial" charset="0"/>
              </a:rPr>
              <a:t>Azide</a:t>
            </a:r>
            <a:r>
              <a:rPr lang="en-US" altLang="en-US" sz="1800" dirty="0" smtClean="0">
                <a:solidFill>
                  <a:srgbClr val="C00000"/>
                </a:solidFill>
                <a:latin typeface="Arial" charset="0"/>
              </a:rPr>
              <a:t> Plant Explosion (not following MOC Procedures, poor maintenance/engineering understanding)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 smtClean="0">
              <a:solidFill>
                <a:srgbClr val="C0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 smtClean="0">
                <a:solidFill>
                  <a:srgbClr val="C00000"/>
                </a:solidFill>
                <a:latin typeface="Arial" charset="0"/>
              </a:rPr>
              <a:t>At a recent meeting, a Senior Official from a Member Company summed it up as succinctly as can be done……..”</a:t>
            </a:r>
            <a:r>
              <a:rPr lang="en-US" altLang="en-US" sz="1800" b="1" i="1" dirty="0" smtClean="0">
                <a:solidFill>
                  <a:srgbClr val="C00000"/>
                </a:solidFill>
                <a:latin typeface="Arial" charset="0"/>
              </a:rPr>
              <a:t>We work with really hazardous shit</a:t>
            </a:r>
            <a:r>
              <a:rPr lang="en-US" altLang="en-US" sz="1800" dirty="0" smtClean="0">
                <a:solidFill>
                  <a:srgbClr val="C00000"/>
                </a:solidFill>
                <a:latin typeface="Arial" charset="0"/>
              </a:rPr>
              <a:t>”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600" dirty="0" smtClean="0">
                <a:solidFill>
                  <a:srgbClr val="C00000"/>
                </a:solidFill>
                <a:latin typeface="Arial" charset="0"/>
              </a:rPr>
              <a:t>Due to this fact, we need to ensure that our processes are as safe as possible and our procedures are practical, relevant, </a:t>
            </a:r>
            <a:r>
              <a:rPr lang="en-US" altLang="en-US" sz="1600" smtClean="0">
                <a:solidFill>
                  <a:srgbClr val="C00000"/>
                </a:solidFill>
                <a:latin typeface="Arial" charset="0"/>
              </a:rPr>
              <a:t>and followed.</a:t>
            </a:r>
            <a:endParaRPr lang="en-US" altLang="en-US" sz="1600" dirty="0" smtClean="0">
              <a:solidFill>
                <a:srgbClr val="C0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600" b="1" dirty="0" smtClean="0">
              <a:solidFill>
                <a:srgbClr val="C0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5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86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40000"/>
                <a:satMod val="350000"/>
              </a:schemeClr>
            </a:gs>
            <a:gs pos="44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73" y="284328"/>
            <a:ext cx="876617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42415" y="2133600"/>
            <a:ext cx="8505848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 smtClean="0">
                <a:solidFill>
                  <a:srgbClr val="C00000"/>
                </a:solidFill>
                <a:latin typeface="Arial" charset="0"/>
              </a:rPr>
              <a:t>TRANSPORTATION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1800" dirty="0" smtClean="0">
                <a:solidFill>
                  <a:srgbClr val="C00000"/>
                </a:solidFill>
                <a:latin typeface="Arial" charset="0"/>
              </a:rPr>
              <a:t>All Emulsion Tanks &gt;3000L built after January 1, 2017 need to be built to TC423 Standard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1800" dirty="0" smtClean="0">
                <a:solidFill>
                  <a:srgbClr val="C00000"/>
                </a:solidFill>
                <a:latin typeface="Arial" charset="0"/>
              </a:rPr>
              <a:t>Explosives Packaging Standards (CGSB 43.151) is being revised and a review Team is being assembled.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1800" dirty="0" smtClean="0">
                <a:solidFill>
                  <a:srgbClr val="C00000"/>
                </a:solidFill>
                <a:latin typeface="Arial" charset="0"/>
              </a:rPr>
              <a:t>Air Transportation – Phase 1 of the process is complete and the comments have been assembled. Once the Phase 2 proposal is presented, the Industry will have a better idea of possible impacts.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altLang="en-US" sz="1800" dirty="0" smtClean="0">
              <a:solidFill>
                <a:srgbClr val="C0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5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52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40000"/>
                <a:satMod val="350000"/>
              </a:schemeClr>
            </a:gs>
            <a:gs pos="44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73" y="284328"/>
            <a:ext cx="876617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42415" y="2133600"/>
            <a:ext cx="8505848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 smtClean="0">
                <a:solidFill>
                  <a:srgbClr val="C00000"/>
                </a:solidFill>
                <a:latin typeface="Arial" charset="0"/>
              </a:rPr>
              <a:t>TRANSPORTATION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1800" dirty="0" smtClean="0">
                <a:solidFill>
                  <a:srgbClr val="C00000"/>
                </a:solidFill>
                <a:latin typeface="Arial" charset="0"/>
              </a:rPr>
              <a:t>ERD </a:t>
            </a:r>
            <a:r>
              <a:rPr lang="en-US" altLang="en-US" sz="1800" dirty="0">
                <a:solidFill>
                  <a:srgbClr val="C00000"/>
                </a:solidFill>
                <a:latin typeface="Arial" charset="0"/>
              </a:rPr>
              <a:t>has sent a letter to the Trucking Industry informing/reminding them of the rules when hauling explosives</a:t>
            </a:r>
            <a:r>
              <a:rPr lang="en-US" altLang="en-US" sz="1800" dirty="0" smtClean="0">
                <a:solidFill>
                  <a:srgbClr val="C00000"/>
                </a:solidFill>
                <a:latin typeface="Arial" charset="0"/>
              </a:rPr>
              <a:t>.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1800" dirty="0" smtClean="0">
                <a:solidFill>
                  <a:srgbClr val="C00000"/>
                </a:solidFill>
                <a:latin typeface="Arial" charset="0"/>
              </a:rPr>
              <a:t>Activity at Ports will need to be addressed through Regulatory Amendment. ERD Inspectors will be involved and the use of QRA will be permitted.</a:t>
            </a:r>
            <a:endParaRPr lang="en-US" altLang="en-US" sz="1800" dirty="0">
              <a:solidFill>
                <a:srgbClr val="C0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5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66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40000"/>
                <a:satMod val="350000"/>
              </a:schemeClr>
            </a:gs>
            <a:gs pos="44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73" y="284328"/>
            <a:ext cx="876617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42415" y="2133600"/>
            <a:ext cx="8505848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800" b="1" dirty="0" smtClean="0">
                <a:solidFill>
                  <a:srgbClr val="C00000"/>
                </a:solidFill>
                <a:latin typeface="Arial" charset="0"/>
              </a:rPr>
              <a:t>TECHNICAL</a:t>
            </a:r>
            <a:endParaRPr lang="en-US" altLang="en-US" sz="2800" b="1" dirty="0">
              <a:solidFill>
                <a:srgbClr val="C0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600" b="1" i="1" dirty="0" smtClean="0">
              <a:solidFill>
                <a:srgbClr val="C0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600" b="1" i="1" dirty="0" smtClean="0"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1800" dirty="0" smtClean="0">
                <a:solidFill>
                  <a:srgbClr val="C00000"/>
                </a:solidFill>
                <a:latin typeface="Arial" charset="0"/>
              </a:rPr>
              <a:t>Reclassification of Un-sensitized Emulsions will not happen anytime soon. Although UN Test Series 8 (</a:t>
            </a:r>
            <a:r>
              <a:rPr lang="en-US" altLang="en-US" sz="1800" dirty="0" err="1" smtClean="0">
                <a:solidFill>
                  <a:srgbClr val="C00000"/>
                </a:solidFill>
                <a:latin typeface="Arial" charset="0"/>
              </a:rPr>
              <a:t>Koenen</a:t>
            </a:r>
            <a:r>
              <a:rPr lang="en-US" altLang="en-US" sz="1800" dirty="0" smtClean="0">
                <a:solidFill>
                  <a:srgbClr val="C00000"/>
                </a:solidFill>
                <a:latin typeface="Arial" charset="0"/>
              </a:rPr>
              <a:t>, Vented Pipe) was declared unsuitable for emulsions, a revision to this test, or replacement, has not yet been defined. Nothing will happen to classification of un-sensitized emulsions in Canada until this is cleared up.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 smtClean="0">
              <a:solidFill>
                <a:srgbClr val="C00000"/>
              </a:solidFill>
              <a:latin typeface="Arial" charset="0"/>
            </a:endParaRP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1800" dirty="0" smtClean="0">
                <a:solidFill>
                  <a:srgbClr val="C00000"/>
                </a:solidFill>
                <a:latin typeface="Arial" charset="0"/>
              </a:rPr>
              <a:t>IMESAFR Training session in Huntsville, AL on July 25-27, 2017</a:t>
            </a:r>
          </a:p>
          <a:p>
            <a:pPr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en-US" altLang="en-US" sz="1600" dirty="0">
              <a:solidFill>
                <a:srgbClr val="C0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600" b="1" i="1" dirty="0" smtClean="0">
              <a:solidFill>
                <a:srgbClr val="C0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600" b="1" i="1" dirty="0">
              <a:solidFill>
                <a:srgbClr val="C0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600" b="1" i="1" dirty="0" smtClean="0">
              <a:solidFill>
                <a:srgbClr val="C0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600" b="1" i="1" dirty="0" smtClean="0">
              <a:solidFill>
                <a:srgbClr val="C0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600" b="1" dirty="0" smtClean="0">
              <a:solidFill>
                <a:srgbClr val="C00000"/>
              </a:solidFill>
              <a:latin typeface="Arial" charset="0"/>
            </a:endParaRPr>
          </a:p>
          <a:p>
            <a:pPr marL="0" indent="0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5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74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291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Galt</dc:creator>
  <cp:lastModifiedBy>Al C Loan</cp:lastModifiedBy>
  <cp:revision>57</cp:revision>
  <dcterms:created xsi:type="dcterms:W3CDTF">2013-10-09T11:47:44Z</dcterms:created>
  <dcterms:modified xsi:type="dcterms:W3CDTF">2017-06-15T09:45:39Z</dcterms:modified>
</cp:coreProperties>
</file>