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3" r:id="rId4"/>
    <p:sldId id="268" r:id="rId5"/>
    <p:sldId id="266" r:id="rId6"/>
    <p:sldId id="267" r:id="rId7"/>
    <p:sldId id="269" r:id="rId8"/>
    <p:sldId id="270" r:id="rId9"/>
    <p:sldId id="262" r:id="rId10"/>
    <p:sldId id="264" r:id="rId11"/>
    <p:sldId id="272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3800" y="3324157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MTT Committee Updates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3352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MTT Committee Updates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02607" y="5943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June 7, 2019</a:t>
            </a:r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25BCE6-F5C5-4646-A964-7FF8469DEA57}"/>
              </a:ext>
            </a:extLst>
          </p:cNvPr>
          <p:cNvSpPr txBox="1"/>
          <p:nvPr/>
        </p:nvSpPr>
        <p:spPr>
          <a:xfrm>
            <a:off x="228600" y="2057400"/>
            <a:ext cx="92170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>
                <a:solidFill>
                  <a:srgbClr val="C00000"/>
                </a:solidFill>
              </a:rPr>
              <a:t>4 separate investigations were started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RCMP (Federal Police)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EMPR (Mines Inspectorate)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Teck Coal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Maxam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Criminal investigations have concluded but Root Cause investigations are ongoing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>
                <a:solidFill>
                  <a:srgbClr val="C00000"/>
                </a:solidFill>
              </a:rPr>
              <a:t>6 hypotheses have been proposed as possible contributing factors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None have been validated to date as forensic analysis is ongoing.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51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25BCE6-F5C5-4646-A964-7FF8469DEA57}"/>
              </a:ext>
            </a:extLst>
          </p:cNvPr>
          <p:cNvSpPr txBox="1"/>
          <p:nvPr/>
        </p:nvSpPr>
        <p:spPr>
          <a:xfrm>
            <a:off x="228600" y="1875537"/>
            <a:ext cx="8610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GB" dirty="0"/>
          </a:p>
          <a:p>
            <a:pPr lvl="0"/>
            <a:r>
              <a:rPr lang="en-GB" dirty="0"/>
              <a:t>As members of the Explosives Industry, we are keenly aware of the potential hazards of our products and processes. By and large, we do a very good job to ensure that our Industry is safe and secure.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However, this incident shows us that we also need to focus attention on other aspect of our Industry as they have the potential to cause serious harm to our team members.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If anyone wants to know more about our investigation to date and things we have done in response to this incident, please reach out to me directly.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 algn="ctr"/>
            <a:r>
              <a:rPr lang="en-GB" sz="2400" b="1" dirty="0">
                <a:solidFill>
                  <a:srgbClr val="C00000"/>
                </a:solidFill>
              </a:rPr>
              <a:t>We will share what information we have in hopes that your Companies do not go through a similar event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73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2415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C00000"/>
                </a:solidFill>
                <a:latin typeface="Arial" charset="0"/>
              </a:rPr>
              <a:t>CEAEC Committee Chairs</a:t>
            </a:r>
          </a:p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The Chair term for the following Committees are concluded: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	- Regulatory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	- Manufacturing, Transportation, and Technology (MTT)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	- Safety, Security, and Environmental (SSE)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CEAEC would like to propose that new Committee Chairs be selected at this meeting.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The term for the Committee Chair is two years.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Please speak with Nicolas Ebsworth or any of the current Committee Chairs if you are interested in this important responsibility.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8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620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i="1" dirty="0">
                <a:solidFill>
                  <a:srgbClr val="C00000"/>
                </a:solidFill>
                <a:latin typeface="Arial" charset="0"/>
              </a:rPr>
              <a:t>Manufacturing, Transport and Technical Committee (MTT):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i="1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Aaron Galt - Maxam 	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Gary Plouffe – Transport Nordiques		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Steeve Blais – </a:t>
            </a:r>
            <a:r>
              <a:rPr lang="en-US" altLang="en-US" sz="1800" dirty="0" err="1">
                <a:latin typeface="Arial" charset="0"/>
              </a:rPr>
              <a:t>Transglobe</a:t>
            </a:r>
            <a:r>
              <a:rPr lang="en-US" altLang="en-US" sz="1800" dirty="0">
                <a:latin typeface="Arial" charset="0"/>
              </a:rPr>
              <a:t> </a:t>
            </a:r>
            <a:r>
              <a:rPr lang="en-US" altLang="en-US" sz="1800" dirty="0" err="1">
                <a:latin typeface="Arial" charset="0"/>
              </a:rPr>
              <a:t>Logistiques</a:t>
            </a:r>
            <a:endParaRPr lang="en-US" altLang="en-US" sz="1800" dirty="0"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Randy </a:t>
            </a:r>
            <a:r>
              <a:rPr lang="en-US" altLang="en-US" sz="1800" dirty="0" err="1">
                <a:latin typeface="Arial" charset="0"/>
              </a:rPr>
              <a:t>Erb</a:t>
            </a:r>
            <a:r>
              <a:rPr lang="en-US" altLang="en-US" sz="1800" dirty="0">
                <a:latin typeface="Arial" charset="0"/>
              </a:rPr>
              <a:t> - Amerind	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Frank Manson – FKD Contracting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Matthew Archibald – Atlantic Explosives		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Gary DeBoer – Austin Powder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Ray Walker - </a:t>
            </a:r>
            <a:r>
              <a:rPr lang="en-US" altLang="en-US" sz="1800" dirty="0" err="1">
                <a:latin typeface="Arial" charset="0"/>
              </a:rPr>
              <a:t>Consbec</a:t>
            </a:r>
            <a:endParaRPr lang="en-US" altLang="en-US" sz="1800" dirty="0"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2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620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i="1" dirty="0">
                <a:solidFill>
                  <a:srgbClr val="C00000"/>
                </a:solidFill>
                <a:latin typeface="Arial" charset="0"/>
              </a:rPr>
              <a:t>TRANSPORTATION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i="1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A member company was working with Transport Canada on ERAP revisions when a side conversation was initiated. 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A question arose around specific procedures for recovering bulk emulsions (UN0332) and any special handling protocols or PPE requirements.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latin typeface="Arial" charset="0"/>
              </a:rPr>
              <a:t>While the procedures for recovery are somewhat dependent on the scenario, the MTT will lead an exercise to provide special handling protocols and minimum </a:t>
            </a:r>
            <a:r>
              <a:rPr lang="en-US" altLang="en-US" sz="1800">
                <a:latin typeface="Arial" charset="0"/>
              </a:rPr>
              <a:t>PPE requirements.</a:t>
            </a:r>
            <a:endParaRPr lang="en-US" altLang="en-US" sz="1800" dirty="0"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4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7036" y="1905000"/>
            <a:ext cx="8505848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C00000"/>
                </a:solidFill>
                <a:latin typeface="Arial" charset="0"/>
              </a:rPr>
              <a:t>Multi Piece Wheel Assembly failure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latin typeface="Arial" charset="0"/>
              </a:rPr>
              <a:t>On January 28, 2019, a Maxam Mechanic was changing a flat tire on an MPU at the Greenhills facility in the Elk Valley, BC.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latin typeface="Arial" charset="0"/>
              </a:rPr>
              <a:t>He had removed the flat tire and was in the process of replacing the flat tire when a catastrophic failure occurred.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>
                <a:latin typeface="Arial" charset="0"/>
              </a:rPr>
              <a:t>The multi-piece wheel assembly separated violently and our Mechanic was struck with pieces of the wheel assembly</a:t>
            </a: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3B7191-A724-48CA-95A4-182A4D2BB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1601"/>
            <a:ext cx="913249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4328"/>
            <a:ext cx="8429648" cy="138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DB9018-3DE0-41F9-9D4A-D1FA3C403AB1}"/>
              </a:ext>
            </a:extLst>
          </p:cNvPr>
          <p:cNvSpPr txBox="1"/>
          <p:nvPr/>
        </p:nvSpPr>
        <p:spPr>
          <a:xfrm>
            <a:off x="304800" y="1676400"/>
            <a:ext cx="8915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January 28, 2019</a:t>
            </a:r>
          </a:p>
          <a:p>
            <a:endParaRPr lang="en-GB" dirty="0"/>
          </a:p>
          <a:p>
            <a:r>
              <a:rPr lang="en-GB" sz="1400" dirty="0">
                <a:solidFill>
                  <a:srgbClr val="C00000"/>
                </a:solidFill>
              </a:rPr>
              <a:t>12:15</a:t>
            </a:r>
            <a:r>
              <a:rPr lang="en-GB" sz="1400" dirty="0"/>
              <a:t> – The accident happens at the Maxam Shop on the TECK Greenhills </a:t>
            </a:r>
            <a:r>
              <a:rPr lang="en-GB" sz="1400" dirty="0" err="1"/>
              <a:t>Minesite</a:t>
            </a:r>
            <a:endParaRPr lang="en-GB" sz="1400" dirty="0"/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12:30</a:t>
            </a:r>
            <a:r>
              <a:rPr lang="en-GB" sz="1400" dirty="0"/>
              <a:t> – Mine rescue receives call of an injured worker and immediately proceeds to </a:t>
            </a:r>
            <a:br>
              <a:rPr lang="en-GB" sz="1400" dirty="0"/>
            </a:br>
            <a:r>
              <a:rPr lang="en-GB" sz="1400" dirty="0"/>
              <a:t>             the Maxam Shop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12:35</a:t>
            </a:r>
            <a:r>
              <a:rPr lang="en-GB" sz="1400" dirty="0"/>
              <a:t> -  First Mine Rescue team arrives to begin treatment on injured Mechanic.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12:45</a:t>
            </a:r>
            <a:r>
              <a:rPr lang="en-GB" sz="1400" dirty="0"/>
              <a:t> – Second Mine Rescue Team arrives at Maxam to assist with treatment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13:00</a:t>
            </a:r>
            <a:r>
              <a:rPr lang="en-GB" sz="1400" dirty="0"/>
              <a:t> – Mechanic was conscious, put on oxygen, and packaged for transport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13:00</a:t>
            </a:r>
            <a:r>
              <a:rPr lang="en-GB" sz="1400" dirty="0"/>
              <a:t> – Maxam </a:t>
            </a:r>
            <a:r>
              <a:rPr lang="en-GB" sz="1400" dirty="0" err="1"/>
              <a:t>Sparwood</a:t>
            </a:r>
            <a:r>
              <a:rPr lang="en-GB" sz="1400" dirty="0"/>
              <a:t> receives call from the TECK mine Loss prevention officer communicating a very serious injury.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13:15</a:t>
            </a:r>
            <a:r>
              <a:rPr lang="en-GB" sz="1400" dirty="0"/>
              <a:t> – MNA CEO was notified by OHS Manager </a:t>
            </a:r>
            <a:r>
              <a:rPr lang="en-GB" sz="1400" dirty="0" err="1"/>
              <a:t>en</a:t>
            </a:r>
            <a:r>
              <a:rPr lang="en-GB" sz="1400" dirty="0"/>
              <a:t> route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13:20 </a:t>
            </a:r>
            <a:r>
              <a:rPr lang="en-GB" sz="1400" dirty="0"/>
              <a:t>-  Global OHS was notified by OHS Manager </a:t>
            </a:r>
            <a:r>
              <a:rPr lang="en-GB" sz="1400" dirty="0" err="1"/>
              <a:t>en</a:t>
            </a:r>
            <a:r>
              <a:rPr lang="en-GB" sz="1400" dirty="0"/>
              <a:t> route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13:30</a:t>
            </a:r>
            <a:r>
              <a:rPr lang="en-GB" sz="1400" dirty="0"/>
              <a:t> -  General Manager, Ops Manager, and OHS Manager arrived at the </a:t>
            </a:r>
            <a:r>
              <a:rPr lang="en-GB" sz="1400" dirty="0" err="1"/>
              <a:t>Elkford</a:t>
            </a:r>
            <a:r>
              <a:rPr lang="en-GB" sz="1400" dirty="0"/>
              <a:t> Medical Centre and begin receiving </a:t>
            </a:r>
          </a:p>
          <a:p>
            <a:r>
              <a:rPr lang="en-GB" sz="1400" dirty="0"/>
              <a:t>              brief details from the staff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13:55</a:t>
            </a:r>
            <a:r>
              <a:rPr lang="en-GB" sz="1400" dirty="0"/>
              <a:t> – General Manager notifies the employees Wife in Fernie.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14:00 – 15:00 </a:t>
            </a:r>
            <a:r>
              <a:rPr lang="en-GB" sz="1400" dirty="0"/>
              <a:t>– Conversations with Maxam and Teck Sr. Management</a:t>
            </a:r>
          </a:p>
          <a:p>
            <a:endParaRPr lang="en-US" sz="900" dirty="0"/>
          </a:p>
          <a:p>
            <a:r>
              <a:rPr lang="en-GB" sz="1400" dirty="0">
                <a:solidFill>
                  <a:srgbClr val="C00000"/>
                </a:solidFill>
              </a:rPr>
              <a:t>15:00</a:t>
            </a:r>
            <a:r>
              <a:rPr lang="en-GB" sz="1400" dirty="0"/>
              <a:t> – Air Ambulance leaves </a:t>
            </a:r>
            <a:r>
              <a:rPr lang="en-GB" sz="1400" dirty="0" err="1"/>
              <a:t>Elkford</a:t>
            </a:r>
            <a:r>
              <a:rPr lang="en-GB" sz="1400" dirty="0"/>
              <a:t> with Mechanic on board destined for the Foothills Trauma Centre in Calgary.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2437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7036" y="1905000"/>
            <a:ext cx="8505848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0AF282-59CA-40EA-BE12-ECD8E2C1B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807858"/>
            <a:ext cx="6858000" cy="504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43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F4A042-8F22-4C93-997C-8B518AFCD113}"/>
              </a:ext>
            </a:extLst>
          </p:cNvPr>
          <p:cNvSpPr txBox="1"/>
          <p:nvPr/>
        </p:nvSpPr>
        <p:spPr>
          <a:xfrm>
            <a:off x="457200" y="1752600"/>
            <a:ext cx="921702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. We learned of the following visible injuries to our Mechanic: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</a:rPr>
              <a:t>Broken right arm</a:t>
            </a:r>
            <a:endParaRPr lang="en-US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</a:rPr>
              <a:t>Broken clavicle</a:t>
            </a:r>
            <a:endParaRPr lang="en-US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</a:rPr>
              <a:t>Major head trauma – left side</a:t>
            </a:r>
            <a:endParaRPr lang="en-US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</a:rPr>
              <a:t>Major facial lacerations – left side</a:t>
            </a:r>
            <a:endParaRPr lang="en-US" dirty="0">
              <a:solidFill>
                <a:srgbClr val="C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C00000"/>
                </a:solidFill>
              </a:rPr>
              <a:t>Eye damage – left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Our Mechanic was placed in a medically induced coma for 4 weeks. During this time, it was confirmed that there was brain damage from the accident.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At approximately 5 weeks, he was brought out of the coma and was beginning to communicate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At approximately 12 weeks, the outward scars and damage had largely healed but there was noticeable memory loss. He spoke about events that happened 8 years ago like they were yesterday.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At week 13, another brain surgery took place to relieve pressure and fluid </a:t>
            </a:r>
            <a:r>
              <a:rPr lang="en-GB" dirty="0" err="1"/>
              <a:t>buildup</a:t>
            </a:r>
            <a:r>
              <a:rPr lang="en-GB" dirty="0"/>
              <a:t>.</a:t>
            </a:r>
          </a:p>
          <a:p>
            <a:pPr lvl="0"/>
            <a:endParaRPr lang="en-GB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58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96EBE2E-5802-4E85-8FD5-DA09083801FC}"/>
              </a:ext>
            </a:extLst>
          </p:cNvPr>
          <p:cNvSpPr txBox="1"/>
          <p:nvPr/>
        </p:nvSpPr>
        <p:spPr>
          <a:xfrm>
            <a:off x="1828800" y="2667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Insert Wheel Assembly Animation</a:t>
            </a:r>
          </a:p>
        </p:txBody>
      </p:sp>
    </p:spTree>
    <p:extLst>
      <p:ext uri="{BB962C8B-B14F-4D97-AF65-F5344CB8AC3E}">
        <p14:creationId xmlns:p14="http://schemas.microsoft.com/office/powerpoint/2010/main" val="2522661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514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Aaron Galt</cp:lastModifiedBy>
  <cp:revision>92</cp:revision>
  <dcterms:created xsi:type="dcterms:W3CDTF">2013-10-09T11:47:44Z</dcterms:created>
  <dcterms:modified xsi:type="dcterms:W3CDTF">2019-06-03T14:05:33Z</dcterms:modified>
</cp:coreProperties>
</file>