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1" r:id="rId5"/>
    <p:sldId id="267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11" autoAdjust="0"/>
    <p:restoredTop sz="94421" autoAdjust="0"/>
  </p:normalViewPr>
  <p:slideViewPr>
    <p:cSldViewPr>
      <p:cViewPr varScale="1">
        <p:scale>
          <a:sx n="81" d="100"/>
          <a:sy n="81" d="100"/>
        </p:scale>
        <p:origin x="91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33241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MTT Committee Updates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3352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MTT Committee Updates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2607" y="5943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April 26, 2018</a:t>
            </a:r>
          </a:p>
        </p:txBody>
      </p:sp>
    </p:spTree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43601-3E31-4551-9A2D-0D7462EE2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747" y="857054"/>
            <a:ext cx="6856429" cy="51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3" y="284328"/>
            <a:ext cx="87661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133600"/>
            <a:ext cx="850584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charset="0"/>
              </a:rPr>
              <a:t>Third Party As-Built Inspections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i="1" dirty="0"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i="1" dirty="0"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Given the consistency of MPU/Tank design and construction, and the limited number of inspectors available, CEAEC requested that the Third Party Inspection requirement be relaxed.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CEAEC proposed that upon two positive inspections of an MPU/Tank design and build, the inspection requirement be waived for three years or until the 11</a:t>
            </a:r>
            <a:r>
              <a:rPr lang="en-US" altLang="en-US" sz="1800" baseline="30000" dirty="0">
                <a:solidFill>
                  <a:srgbClr val="C00000"/>
                </a:solidFill>
                <a:latin typeface="Arial" charset="0"/>
              </a:rPr>
              <a:t>th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 unit is built.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ERD approved our proposal on March 9, 2018.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6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3" y="284328"/>
            <a:ext cx="87661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7036" y="1905000"/>
            <a:ext cx="850584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charset="0"/>
              </a:rPr>
              <a:t>NEEQ FOR UNSENSITIZED BULK PRODUCTS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ERD has approved our proposal to apply a 75% NEEQ to unsensitized bulk products provided the following criteria can be met: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b="1" i="1" dirty="0">
                <a:solidFill>
                  <a:srgbClr val="C00000"/>
                </a:solidFill>
                <a:latin typeface="Arial" charset="0"/>
              </a:rPr>
              <a:t>The product has passed a UN Series 8 test with no negative results, or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b="1" i="1" dirty="0">
                <a:solidFill>
                  <a:srgbClr val="C00000"/>
                </a:solidFill>
                <a:latin typeface="Arial" charset="0"/>
              </a:rPr>
              <a:t>MBP is ≥ 5.6 </a:t>
            </a:r>
            <a:r>
              <a:rPr lang="en-US" altLang="en-US" sz="1800" b="1" i="1" dirty="0" err="1">
                <a:solidFill>
                  <a:srgbClr val="C00000"/>
                </a:solidFill>
                <a:latin typeface="Arial" charset="0"/>
              </a:rPr>
              <a:t>Mpa</a:t>
            </a:r>
            <a:endParaRPr lang="en-US" altLang="en-US" sz="1800" b="1" i="1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The product must also: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b="1" i="1" dirty="0">
                <a:solidFill>
                  <a:srgbClr val="C00000"/>
                </a:solidFill>
                <a:latin typeface="Arial" charset="0"/>
              </a:rPr>
              <a:t>contain no perchlorates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b="1" i="1" dirty="0">
                <a:solidFill>
                  <a:srgbClr val="C00000"/>
                </a:solidFill>
                <a:latin typeface="Arial" charset="0"/>
              </a:rPr>
              <a:t>be unsensitized (</a:t>
            </a:r>
            <a:r>
              <a:rPr lang="en-US" altLang="en-US" sz="1800" b="1" i="1" dirty="0" err="1">
                <a:solidFill>
                  <a:srgbClr val="C00000"/>
                </a:solidFill>
                <a:latin typeface="Arial" charset="0"/>
              </a:rPr>
              <a:t>ie</a:t>
            </a:r>
            <a:r>
              <a:rPr lang="en-US" altLang="en-US" sz="1800" b="1" i="1" dirty="0">
                <a:solidFill>
                  <a:srgbClr val="C00000"/>
                </a:solidFill>
                <a:latin typeface="Arial" charset="0"/>
              </a:rPr>
              <a:t>. no artificial voids), and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b="1" i="1" dirty="0">
                <a:solidFill>
                  <a:srgbClr val="C00000"/>
                </a:solidFill>
                <a:latin typeface="Arial" charset="0"/>
              </a:rPr>
              <a:t>Is shown to have a calculated energy ≤ 75% of TNT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I would like to thank Ivana </a:t>
            </a:r>
            <a:r>
              <a:rPr lang="en-US" altLang="en-US" sz="1800" dirty="0" err="1">
                <a:solidFill>
                  <a:srgbClr val="C00000"/>
                </a:solidFill>
                <a:latin typeface="Arial" charset="0"/>
              </a:rPr>
              <a:t>Alilovic</a:t>
            </a:r>
            <a:r>
              <a:rPr lang="en-US" altLang="en-US" sz="1800" dirty="0">
                <a:solidFill>
                  <a:srgbClr val="C00000"/>
                </a:solidFill>
                <a:latin typeface="Arial" charset="0"/>
              </a:rPr>
              <a:t>, Lynn Gordon, Margit Chevalier, Bill Evans, and Noel Hsu for their technical expertise and support (Nicolas too!)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2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CAEC4-BF0F-0E4A-8835-A9F07416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7890-091D-3C48-AB39-8C45778F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16" y="17447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/>
              <a:t>INCIDENT ALERT</a:t>
            </a:r>
          </a:p>
          <a:p>
            <a:pPr marL="0" indent="0" algn="ctr">
              <a:buNone/>
            </a:pPr>
            <a:r>
              <a:rPr lang="en-CA" sz="2400" dirty="0"/>
              <a:t>ANE Semi-Tractor Trailer FIRE</a:t>
            </a:r>
          </a:p>
          <a:p>
            <a:pPr marL="0" indent="0" algn="ctr">
              <a:buNone/>
            </a:pPr>
            <a:r>
              <a:rPr lang="en-CA" sz="2400" dirty="0"/>
              <a:t>Queensland, Australia March - 2018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3" y="284328"/>
            <a:ext cx="87661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451324"/>
            <a:ext cx="8505848" cy="31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1800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0C05C-14C8-3441-B410-9B2208CC66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5" y="3883420"/>
            <a:ext cx="344233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5E950-8389-A741-86C2-372C01D917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56866"/>
            <a:ext cx="2743200" cy="343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74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CAEC4-BF0F-0E4A-8835-A9F07416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7890-091D-3C48-AB39-8C45778F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16" y="174476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sz="2800" dirty="0"/>
              <a:t>INCIDENT ALERT</a:t>
            </a:r>
          </a:p>
          <a:p>
            <a:pPr marL="0" indent="0" algn="ctr">
              <a:buNone/>
            </a:pPr>
            <a:r>
              <a:rPr lang="en-CA" sz="2400" dirty="0"/>
              <a:t>ANE Semi-Tractor Trailer FIRE</a:t>
            </a:r>
          </a:p>
          <a:p>
            <a:pPr marL="0" indent="0" algn="ctr">
              <a:buNone/>
            </a:pPr>
            <a:r>
              <a:rPr lang="en-CA" sz="2400" dirty="0"/>
              <a:t>Queensland, Australia March - 2018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3" y="284328"/>
            <a:ext cx="87661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7992" y="3191009"/>
            <a:ext cx="8505848" cy="33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dirty="0">
                <a:solidFill>
                  <a:srgbClr val="C00000"/>
                </a:solidFill>
              </a:rPr>
              <a:t>Fire - No injuries – No explosion </a:t>
            </a:r>
            <a:r>
              <a:rPr lang="en-CA" sz="2400" dirty="0"/>
              <a:t> </a:t>
            </a:r>
          </a:p>
          <a:p>
            <a:r>
              <a:rPr lang="en-CA" sz="2000" dirty="0"/>
              <a:t>Semi-Tractor hauling 2 fully loaded AN emulsion tankers </a:t>
            </a:r>
          </a:p>
          <a:p>
            <a:r>
              <a:rPr lang="en-CA" sz="2000" dirty="0"/>
              <a:t>Tire fire on rear wheels of B tanker / trailer</a:t>
            </a:r>
          </a:p>
          <a:p>
            <a:r>
              <a:rPr lang="en-CA" sz="2000" dirty="0"/>
              <a:t>The driver was able to remove the Semi-Tractor &amp; A trailer. </a:t>
            </a:r>
          </a:p>
          <a:p>
            <a:r>
              <a:rPr lang="en-CA" sz="2000" dirty="0"/>
              <a:t>2km exclusion zone setup. </a:t>
            </a:r>
          </a:p>
          <a:p>
            <a:r>
              <a:rPr lang="en-CA" sz="2000" dirty="0"/>
              <a:t>Tanker burnt out during day - left overnight to cool to ambient temperature before recovery. </a:t>
            </a:r>
          </a:p>
          <a:p>
            <a:r>
              <a:rPr lang="en-CA" sz="2000" dirty="0"/>
              <a:t>Highway closed for ~ 30 hrs </a:t>
            </a:r>
          </a:p>
          <a:p>
            <a:pPr marL="0" indent="0" algn="ctr">
              <a:buNone/>
            </a:pPr>
            <a:r>
              <a:rPr lang="en-CA" altLang="en-US" sz="2400" dirty="0">
                <a:solidFill>
                  <a:srgbClr val="C00000"/>
                </a:solidFill>
              </a:rPr>
              <a:t>Pre-use Inspection -  check tires &amp; brakes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dirty="0">
              <a:solidFill>
                <a:srgbClr val="C00000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1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225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Al C Loan</cp:lastModifiedBy>
  <cp:revision>78</cp:revision>
  <dcterms:created xsi:type="dcterms:W3CDTF">2013-10-09T11:47:44Z</dcterms:created>
  <dcterms:modified xsi:type="dcterms:W3CDTF">2018-04-26T15:37:53Z</dcterms:modified>
</cp:coreProperties>
</file>