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28" r:id="rId2"/>
    <p:sldId id="329" r:id="rId3"/>
    <p:sldId id="325" r:id="rId4"/>
    <p:sldId id="263" r:id="rId5"/>
    <p:sldId id="327" r:id="rId6"/>
    <p:sldId id="326" r:id="rId7"/>
    <p:sldId id="335" r:id="rId8"/>
    <p:sldId id="330" r:id="rId9"/>
    <p:sldId id="337" r:id="rId10"/>
    <p:sldId id="339" r:id="rId11"/>
    <p:sldId id="338" r:id="rId12"/>
    <p:sldId id="336" r:id="rId13"/>
    <p:sldId id="331" r:id="rId14"/>
    <p:sldId id="332" r:id="rId15"/>
    <p:sldId id="33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5000" autoAdjust="0"/>
  </p:normalViewPr>
  <p:slideViewPr>
    <p:cSldViewPr>
      <p:cViewPr varScale="1">
        <p:scale>
          <a:sx n="106" d="100"/>
          <a:sy n="106" d="100"/>
        </p:scale>
        <p:origin x="73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0E3600-36F6-4106-90F3-16482C6FC7EF}" type="datetimeFigureOut">
              <a:rPr lang="en-CA" smtClean="0"/>
              <a:t>2022-04-26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3C60DF-1621-4AC1-BA96-46E7A9C3BD2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09633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57049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57415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00518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66675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369969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13487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2147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8481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4729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744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97100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778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802248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96561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C60DF-1621-4AC1-BA96-46E7A9C3BD26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88721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4/26/22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28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4/26/22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0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4/26/22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9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4/26/22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55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4/26/22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27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4/26/22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4/26/22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3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4/26/22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625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4/26/22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3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4/26/22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507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4/26/22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36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4F81BD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4E38B-0472-45D9-B221-A37B7209C5FC}" type="datetimeFigureOut">
              <a:rPr lang="en-US" smtClean="0"/>
              <a:t>4/26/22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MSIPCMContentMarking" descr="{&quot;HashCode&quot;:-378235680,&quot;Placement&quot;:&quot;Footer&quot;}">
            <a:extLst>
              <a:ext uri="{FF2B5EF4-FFF2-40B4-BE49-F238E27FC236}">
                <a16:creationId xmlns:a16="http://schemas.microsoft.com/office/drawing/2014/main" id="{2BF8D75B-1F10-4D0C-B1FA-24AADB09D00E}"/>
              </a:ext>
            </a:extLst>
          </p:cNvPr>
          <p:cNvSpPr txBox="1"/>
          <p:nvPr userDrawn="1"/>
        </p:nvSpPr>
        <p:spPr>
          <a:xfrm>
            <a:off x="4208945" y="6608802"/>
            <a:ext cx="726109" cy="2491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CA" sz="1000">
                <a:solidFill>
                  <a:srgbClr val="000000"/>
                </a:solidFill>
                <a:latin typeface="Arial" panose="020B0604020202020204" pitchFamily="34" charset="0"/>
              </a:rPr>
              <a:t>General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FE1666A-AABC-41DE-A58D-439A3470E9AC}"/>
              </a:ext>
            </a:extLst>
          </p:cNvPr>
          <p:cNvSpPr/>
          <p:nvPr userDrawn="1"/>
        </p:nvSpPr>
        <p:spPr>
          <a:xfrm>
            <a:off x="4208945" y="6608802"/>
            <a:ext cx="726109" cy="17299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59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8763000" cy="144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086467" y="3048000"/>
            <a:ext cx="4894866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4800" dirty="0"/>
              <a:t>CEAEC FINANCIALS</a:t>
            </a:r>
          </a:p>
          <a:p>
            <a:pPr algn="ctr"/>
            <a:r>
              <a:rPr lang="en-CA" sz="4800" dirty="0"/>
              <a:t>2020-2021 </a:t>
            </a:r>
          </a:p>
          <a:p>
            <a:r>
              <a:rPr lang="en-CA" dirty="0"/>
              <a:t>			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596FA7-5762-4602-AD65-DA0FC6F09B59}"/>
              </a:ext>
            </a:extLst>
          </p:cNvPr>
          <p:cNvSpPr txBox="1"/>
          <p:nvPr/>
        </p:nvSpPr>
        <p:spPr>
          <a:xfrm>
            <a:off x="6057900" y="5873797"/>
            <a:ext cx="28575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CA" dirty="0"/>
              <a:t>N. Ebsworth – CEAEC</a:t>
            </a:r>
          </a:p>
          <a:p>
            <a:pPr algn="ctr"/>
            <a:r>
              <a:rPr lang="en-CA" dirty="0"/>
              <a:t>April 26, 2022</a:t>
            </a:r>
          </a:p>
        </p:txBody>
      </p:sp>
    </p:spTree>
    <p:extLst>
      <p:ext uri="{BB962C8B-B14F-4D97-AF65-F5344CB8AC3E}">
        <p14:creationId xmlns:p14="http://schemas.microsoft.com/office/powerpoint/2010/main" val="2284102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8763000" cy="144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362200" y="3048000"/>
            <a:ext cx="387798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4800" dirty="0"/>
              <a:t>Committees</a:t>
            </a:r>
          </a:p>
          <a:p>
            <a:pPr algn="ctr"/>
            <a:r>
              <a:rPr lang="en-CA" dirty="0"/>
              <a:t>			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596FA7-5762-4602-AD65-DA0FC6F09B59}"/>
              </a:ext>
            </a:extLst>
          </p:cNvPr>
          <p:cNvSpPr txBox="1"/>
          <p:nvPr/>
        </p:nvSpPr>
        <p:spPr>
          <a:xfrm>
            <a:off x="6057900" y="5873797"/>
            <a:ext cx="28575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CA" dirty="0"/>
              <a:t>N. Ebsworth – CEAEC</a:t>
            </a:r>
          </a:p>
          <a:p>
            <a:pPr algn="ctr"/>
            <a:r>
              <a:rPr lang="en-CA" dirty="0"/>
              <a:t>April 26, 2022</a:t>
            </a:r>
          </a:p>
        </p:txBody>
      </p:sp>
    </p:spTree>
    <p:extLst>
      <p:ext uri="{BB962C8B-B14F-4D97-AF65-F5344CB8AC3E}">
        <p14:creationId xmlns:p14="http://schemas.microsoft.com/office/powerpoint/2010/main" val="1380690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990600" y="1066800"/>
            <a:ext cx="7010400" cy="5410200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3300" u="sng" dirty="0"/>
              <a:t>Provincial Liaison</a:t>
            </a:r>
            <a:r>
              <a:rPr lang="en-CA" sz="3300" dirty="0"/>
              <a:t>:		</a:t>
            </a:r>
            <a:r>
              <a:rPr lang="en-CA" sz="3300" u="sng" dirty="0"/>
              <a:t>Manufacturing / Technical</a:t>
            </a:r>
            <a:endParaRPr lang="en-CA" sz="3300" dirty="0"/>
          </a:p>
          <a:p>
            <a:pPr lvl="1"/>
            <a:r>
              <a:rPr lang="en-CA" u="sng" dirty="0"/>
              <a:t>Pierre St-Georges</a:t>
            </a:r>
            <a:r>
              <a:rPr lang="en-CA" dirty="0"/>
              <a:t>		</a:t>
            </a:r>
            <a:r>
              <a:rPr lang="en-CA" u="sng" dirty="0"/>
              <a:t>Aaron Galt</a:t>
            </a:r>
          </a:p>
          <a:p>
            <a:pPr lvl="2"/>
            <a:r>
              <a:rPr lang="en-CA" dirty="0" err="1"/>
              <a:t>Hubért</a:t>
            </a:r>
            <a:r>
              <a:rPr lang="en-CA" dirty="0"/>
              <a:t> </a:t>
            </a:r>
            <a:r>
              <a:rPr lang="en-CA"/>
              <a:t>Fafard</a:t>
            </a:r>
            <a:r>
              <a:rPr lang="en-CA" dirty="0"/>
              <a:t>		</a:t>
            </a:r>
            <a:r>
              <a:rPr lang="en-CA" sz="2500" dirty="0"/>
              <a:t>Jessica Simon</a:t>
            </a:r>
          </a:p>
          <a:p>
            <a:pPr lvl="2"/>
            <a:r>
              <a:rPr lang="en-CA" sz="2500" dirty="0"/>
              <a:t>Kaitlyn </a:t>
            </a:r>
            <a:r>
              <a:rPr lang="en-CA" sz="2500" dirty="0" err="1"/>
              <a:t>Sergerie</a:t>
            </a:r>
            <a:r>
              <a:rPr lang="en-CA" sz="2500" dirty="0"/>
              <a:t>		Dylan Snow </a:t>
            </a:r>
          </a:p>
          <a:p>
            <a:pPr marL="3657600" lvl="8" indent="0">
              <a:buNone/>
            </a:pPr>
            <a:r>
              <a:rPr lang="en-CA" sz="2500" dirty="0"/>
              <a:t>Randy </a:t>
            </a:r>
            <a:r>
              <a:rPr lang="en-CA" sz="2500" dirty="0" err="1"/>
              <a:t>Erb</a:t>
            </a:r>
            <a:r>
              <a:rPr lang="en-CA" sz="2500" i="1" dirty="0"/>
              <a:t> </a:t>
            </a:r>
            <a:endParaRPr lang="en-CA" sz="2500" dirty="0"/>
          </a:p>
          <a:p>
            <a:pPr marL="3657600" lvl="8" indent="0">
              <a:buNone/>
            </a:pPr>
            <a:r>
              <a:rPr lang="en-CA" sz="2500" dirty="0"/>
              <a:t>Gary </a:t>
            </a:r>
            <a:r>
              <a:rPr lang="en-CA" sz="2500" dirty="0" err="1"/>
              <a:t>Deboer</a:t>
            </a:r>
            <a:r>
              <a:rPr lang="en-CA" sz="2500" i="1" dirty="0"/>
              <a:t> </a:t>
            </a:r>
            <a:endParaRPr lang="en-CA" sz="2500" dirty="0"/>
          </a:p>
          <a:p>
            <a:pPr marL="3657600" lvl="8" indent="0">
              <a:buNone/>
            </a:pPr>
            <a:r>
              <a:rPr lang="en-CA" sz="2500" dirty="0"/>
              <a:t>Jim </a:t>
            </a:r>
            <a:r>
              <a:rPr lang="en-CA" sz="2500" dirty="0" err="1"/>
              <a:t>Kasemets</a:t>
            </a:r>
            <a:r>
              <a:rPr lang="en-CA" sz="2500" dirty="0"/>
              <a:t> </a:t>
            </a:r>
          </a:p>
          <a:p>
            <a:pPr lvl="2"/>
            <a:endParaRPr lang="en-CA" dirty="0"/>
          </a:p>
          <a:p>
            <a:r>
              <a:rPr lang="en-CA" u="sng" dirty="0"/>
              <a:t>Safety / Environment</a:t>
            </a:r>
            <a:r>
              <a:rPr lang="en-CA" dirty="0"/>
              <a:t>:		</a:t>
            </a:r>
            <a:r>
              <a:rPr lang="en-CA" u="sng" dirty="0"/>
              <a:t>Regulatory</a:t>
            </a:r>
            <a:endParaRPr lang="en-CA" dirty="0"/>
          </a:p>
          <a:p>
            <a:pPr lvl="1"/>
            <a:r>
              <a:rPr lang="en-CA" u="sng" dirty="0"/>
              <a:t>Benoit Choquette</a:t>
            </a:r>
            <a:r>
              <a:rPr lang="en-CA" dirty="0"/>
              <a:t>		</a:t>
            </a:r>
            <a:r>
              <a:rPr lang="en-CA" u="sng" dirty="0"/>
              <a:t>Al Loan</a:t>
            </a:r>
            <a:endParaRPr lang="en-CA" dirty="0"/>
          </a:p>
          <a:p>
            <a:pPr lvl="2"/>
            <a:r>
              <a:rPr lang="en-CA" dirty="0"/>
              <a:t>Bill Evans		Noel Hsu </a:t>
            </a:r>
          </a:p>
          <a:p>
            <a:pPr lvl="2"/>
            <a:r>
              <a:rPr lang="en-CA" dirty="0"/>
              <a:t>Hughes Brassard		Pierre St-Georges</a:t>
            </a:r>
          </a:p>
          <a:p>
            <a:pPr lvl="2"/>
            <a:r>
              <a:rPr lang="en-CA" dirty="0"/>
              <a:t>Perry Boudreau		Dylan Snow</a:t>
            </a:r>
          </a:p>
          <a:p>
            <a:pPr lvl="2"/>
            <a:r>
              <a:rPr lang="en-CA" dirty="0"/>
              <a:t>Joey Viljoen		</a:t>
            </a:r>
            <a:r>
              <a:rPr lang="en-CA" dirty="0" err="1"/>
              <a:t>Bibu</a:t>
            </a:r>
            <a:r>
              <a:rPr lang="en-CA" dirty="0"/>
              <a:t> Mohanty</a:t>
            </a:r>
          </a:p>
          <a:p>
            <a:pPr lvl="2"/>
            <a:r>
              <a:rPr lang="en-CA" dirty="0"/>
              <a:t>Jessica Simon</a:t>
            </a:r>
          </a:p>
          <a:p>
            <a:pPr marL="0" indent="0">
              <a:buNone/>
            </a:pPr>
            <a:r>
              <a:rPr lang="en-CA" dirty="0"/>
              <a:t> </a:t>
            </a:r>
          </a:p>
          <a:p>
            <a:r>
              <a:rPr lang="en-CA" u="sng" dirty="0"/>
              <a:t>Transportation</a:t>
            </a:r>
            <a:endParaRPr lang="en-CA" dirty="0"/>
          </a:p>
          <a:p>
            <a:pPr lvl="1"/>
            <a:r>
              <a:rPr lang="en-CA" u="sng" dirty="0"/>
              <a:t>Stewart McCallum</a:t>
            </a:r>
          </a:p>
          <a:p>
            <a:pPr lvl="2"/>
            <a:r>
              <a:rPr lang="en-CA" dirty="0"/>
              <a:t>Frank Manson </a:t>
            </a:r>
          </a:p>
          <a:p>
            <a:pPr lvl="2"/>
            <a:r>
              <a:rPr lang="en-CA" dirty="0"/>
              <a:t>Kevin Kelly</a:t>
            </a:r>
          </a:p>
          <a:p>
            <a:pPr lvl="2"/>
            <a:r>
              <a:rPr lang="en-CA" dirty="0"/>
              <a:t>Matthew Halstead</a:t>
            </a:r>
          </a:p>
          <a:p>
            <a:pPr marL="914400" lvl="2" indent="0">
              <a:buNone/>
            </a:pPr>
            <a:endParaRPr lang="en-CA" sz="2500" dirty="0"/>
          </a:p>
          <a:p>
            <a:endParaRPr lang="en-CA" sz="2000" kern="0" dirty="0"/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400" kern="0" dirty="0"/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400" kern="0" dirty="0"/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kern="0" dirty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kern="0" dirty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dirty="0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3BDA3655-B5DA-4339-A06D-FC905FB7C8D6}"/>
              </a:ext>
            </a:extLst>
          </p:cNvPr>
          <p:cNvSpPr txBox="1">
            <a:spLocks/>
          </p:cNvSpPr>
          <p:nvPr/>
        </p:nvSpPr>
        <p:spPr>
          <a:xfrm>
            <a:off x="5570178" y="1"/>
            <a:ext cx="3497621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2800" dirty="0"/>
              <a:t>Miscellaneous Items</a:t>
            </a:r>
          </a:p>
        </p:txBody>
      </p:sp>
    </p:spTree>
    <p:extLst>
      <p:ext uri="{BB962C8B-B14F-4D97-AF65-F5344CB8AC3E}">
        <p14:creationId xmlns:p14="http://schemas.microsoft.com/office/powerpoint/2010/main" val="1023192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8763000" cy="144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086467" y="3048000"/>
            <a:ext cx="4724948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4800" dirty="0"/>
              <a:t>Board of Directors</a:t>
            </a:r>
          </a:p>
          <a:p>
            <a:pPr algn="ctr"/>
            <a:r>
              <a:rPr lang="en-CA" sz="4800" dirty="0"/>
              <a:t>2022-2023 </a:t>
            </a:r>
          </a:p>
          <a:p>
            <a:r>
              <a:rPr lang="en-CA" dirty="0"/>
              <a:t>			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596FA7-5762-4602-AD65-DA0FC6F09B59}"/>
              </a:ext>
            </a:extLst>
          </p:cNvPr>
          <p:cNvSpPr txBox="1"/>
          <p:nvPr/>
        </p:nvSpPr>
        <p:spPr>
          <a:xfrm>
            <a:off x="6057900" y="5873797"/>
            <a:ext cx="28575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CA" dirty="0"/>
              <a:t>N. Ebsworth – CEAEC</a:t>
            </a:r>
          </a:p>
          <a:p>
            <a:pPr algn="ctr"/>
            <a:r>
              <a:rPr lang="en-CA" dirty="0"/>
              <a:t>April 26, 2022</a:t>
            </a:r>
          </a:p>
        </p:txBody>
      </p:sp>
    </p:spTree>
    <p:extLst>
      <p:ext uri="{BB962C8B-B14F-4D97-AF65-F5344CB8AC3E}">
        <p14:creationId xmlns:p14="http://schemas.microsoft.com/office/powerpoint/2010/main" val="3829141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1295400"/>
            <a:ext cx="8305800" cy="51816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CA" sz="3000" dirty="0"/>
              <a:t>Board of Directors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Returning Directors</a:t>
            </a:r>
          </a:p>
          <a:p>
            <a:pPr lvl="2"/>
            <a:r>
              <a:rPr lang="en-CA" dirty="0"/>
              <a:t>Gary </a:t>
            </a:r>
            <a:r>
              <a:rPr lang="en-CA" dirty="0" err="1"/>
              <a:t>Debor</a:t>
            </a:r>
            <a:r>
              <a:rPr lang="en-CA" dirty="0"/>
              <a:t> - Austin</a:t>
            </a:r>
          </a:p>
          <a:p>
            <a:pPr lvl="2"/>
            <a:r>
              <a:rPr lang="en-CA" dirty="0"/>
              <a:t>Stewart McCallum - Austin</a:t>
            </a:r>
          </a:p>
          <a:p>
            <a:pPr lvl="2"/>
            <a:r>
              <a:rPr lang="en-CA" dirty="0"/>
              <a:t>Richard Bertrand - Consbec</a:t>
            </a:r>
          </a:p>
          <a:p>
            <a:pPr lvl="2"/>
            <a:r>
              <a:rPr lang="en-CA" dirty="0"/>
              <a:t>Benoit Choquette - Dyno</a:t>
            </a:r>
          </a:p>
          <a:p>
            <a:pPr lvl="2"/>
            <a:r>
              <a:rPr lang="en-CA" dirty="0"/>
              <a:t>Pierre St-Georges – Dyno</a:t>
            </a:r>
          </a:p>
          <a:p>
            <a:pPr lvl="2"/>
            <a:r>
              <a:rPr lang="en-CA" dirty="0"/>
              <a:t>Aaron Galt - Maxam</a:t>
            </a:r>
          </a:p>
          <a:p>
            <a:pPr lvl="2"/>
            <a:r>
              <a:rPr lang="en-CA" dirty="0"/>
              <a:t>Al Loan - Orica</a:t>
            </a:r>
          </a:p>
          <a:p>
            <a:pPr marL="914400" lvl="2" indent="0">
              <a:buNone/>
            </a:pPr>
            <a:endParaRPr lang="en-CA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New Board Members 2021</a:t>
            </a:r>
          </a:p>
          <a:p>
            <a:pPr lvl="2"/>
            <a:r>
              <a:rPr lang="en-CA" dirty="0"/>
              <a:t>Frank Manson – FKD Contracting</a:t>
            </a:r>
          </a:p>
          <a:p>
            <a:pPr lvl="2"/>
            <a:r>
              <a:rPr lang="en-CA" dirty="0" err="1"/>
              <a:t>Hubért</a:t>
            </a:r>
            <a:r>
              <a:rPr lang="en-CA" dirty="0"/>
              <a:t> </a:t>
            </a:r>
            <a:r>
              <a:rPr lang="en-CA" dirty="0" err="1"/>
              <a:t>Fafard</a:t>
            </a:r>
            <a:r>
              <a:rPr lang="en-CA" dirty="0"/>
              <a:t> – EPC Canada 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400" kern="0" dirty="0"/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000" kern="0" dirty="0"/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400" kern="0" dirty="0"/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000" kern="0" dirty="0"/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400" kern="0" dirty="0"/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400" kern="0" dirty="0"/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kern="0" dirty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kern="0" dirty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dirty="0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3BDA3655-B5DA-4339-A06D-FC905FB7C8D6}"/>
              </a:ext>
            </a:extLst>
          </p:cNvPr>
          <p:cNvSpPr txBox="1">
            <a:spLocks/>
          </p:cNvSpPr>
          <p:nvPr/>
        </p:nvSpPr>
        <p:spPr>
          <a:xfrm>
            <a:off x="5570178" y="1"/>
            <a:ext cx="3497621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2800" dirty="0"/>
              <a:t>CEAEC Directors </a:t>
            </a:r>
          </a:p>
          <a:p>
            <a:r>
              <a:rPr lang="en-CA" sz="2800" dirty="0"/>
              <a:t>2022-2023</a:t>
            </a:r>
          </a:p>
        </p:txBody>
      </p:sp>
    </p:spTree>
    <p:extLst>
      <p:ext uri="{BB962C8B-B14F-4D97-AF65-F5344CB8AC3E}">
        <p14:creationId xmlns:p14="http://schemas.microsoft.com/office/powerpoint/2010/main" val="230351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8763000" cy="144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086467" y="3048000"/>
            <a:ext cx="4028667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4800" dirty="0"/>
              <a:t>Executive Team</a:t>
            </a:r>
          </a:p>
          <a:p>
            <a:pPr algn="ctr"/>
            <a:r>
              <a:rPr lang="en-CA" sz="4800" dirty="0"/>
              <a:t>2022-2023 </a:t>
            </a:r>
          </a:p>
          <a:p>
            <a:r>
              <a:rPr lang="en-CA" dirty="0"/>
              <a:t>			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596FA7-5762-4602-AD65-DA0FC6F09B59}"/>
              </a:ext>
            </a:extLst>
          </p:cNvPr>
          <p:cNvSpPr txBox="1"/>
          <p:nvPr/>
        </p:nvSpPr>
        <p:spPr>
          <a:xfrm>
            <a:off x="6057900" y="5873797"/>
            <a:ext cx="28575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CA" dirty="0"/>
              <a:t>N. Ebsworth – CEAEC</a:t>
            </a:r>
          </a:p>
          <a:p>
            <a:pPr algn="ctr"/>
            <a:r>
              <a:rPr lang="en-CA" dirty="0"/>
              <a:t>April 26, 2022</a:t>
            </a:r>
          </a:p>
        </p:txBody>
      </p:sp>
    </p:spTree>
    <p:extLst>
      <p:ext uri="{BB962C8B-B14F-4D97-AF65-F5344CB8AC3E}">
        <p14:creationId xmlns:p14="http://schemas.microsoft.com/office/powerpoint/2010/main" val="3030414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1295400"/>
            <a:ext cx="8305800" cy="5181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CA" sz="3000" dirty="0"/>
              <a:t>Executive Team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President</a:t>
            </a:r>
          </a:p>
          <a:p>
            <a:pPr lvl="2"/>
            <a:r>
              <a:rPr lang="en-CA" dirty="0"/>
              <a:t>Benoit Choquette - Dyno – President 2021- 2023</a:t>
            </a:r>
          </a:p>
          <a:p>
            <a:pPr marL="914400" lvl="2" indent="0">
              <a:buNone/>
            </a:pPr>
            <a:endParaRPr lang="en-CA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Executive VP’s</a:t>
            </a:r>
          </a:p>
          <a:p>
            <a:pPr lvl="2"/>
            <a:r>
              <a:rPr lang="en-CA" dirty="0"/>
              <a:t>Stewart McCallum -  Austin – Permanent Role</a:t>
            </a:r>
          </a:p>
          <a:p>
            <a:pPr lvl="2"/>
            <a:r>
              <a:rPr lang="en-CA" dirty="0"/>
              <a:t>Al Loan - Orica – Permanent Role</a:t>
            </a:r>
          </a:p>
          <a:p>
            <a:pPr marL="914400" lvl="2" indent="0">
              <a:buNone/>
            </a:pPr>
            <a:endParaRPr lang="en-CA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Executive Directors</a:t>
            </a:r>
          </a:p>
          <a:p>
            <a:pPr lvl="2"/>
            <a:r>
              <a:rPr lang="en-CA" dirty="0"/>
              <a:t>Nicholas Ebsworth – S-2M-N Inc. – GM &amp; Secretary</a:t>
            </a:r>
          </a:p>
          <a:p>
            <a:pPr lvl="2"/>
            <a:r>
              <a:rPr lang="en-CA" dirty="0"/>
              <a:t>Michèle Ebsworth – S-2M-N Inc. –  Treasurer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400" kern="0" dirty="0"/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000" kern="0" dirty="0"/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400" kern="0" dirty="0"/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000" kern="0" dirty="0"/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400" kern="0" dirty="0"/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400" kern="0" dirty="0"/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kern="0" dirty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kern="0" dirty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dirty="0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3BDA3655-B5DA-4339-A06D-FC905FB7C8D6}"/>
              </a:ext>
            </a:extLst>
          </p:cNvPr>
          <p:cNvSpPr txBox="1">
            <a:spLocks/>
          </p:cNvSpPr>
          <p:nvPr/>
        </p:nvSpPr>
        <p:spPr>
          <a:xfrm>
            <a:off x="5570178" y="1"/>
            <a:ext cx="3497621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2800" dirty="0"/>
              <a:t>CEAEC Executive Team </a:t>
            </a:r>
          </a:p>
          <a:p>
            <a:r>
              <a:rPr lang="en-CA" sz="2800" dirty="0"/>
              <a:t>2022-2023</a:t>
            </a:r>
          </a:p>
        </p:txBody>
      </p:sp>
    </p:spTree>
    <p:extLst>
      <p:ext uri="{BB962C8B-B14F-4D97-AF65-F5344CB8AC3E}">
        <p14:creationId xmlns:p14="http://schemas.microsoft.com/office/powerpoint/2010/main" val="3292749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1295400"/>
            <a:ext cx="8305800" cy="5181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CA" sz="2800" dirty="0"/>
              <a:t>2020 Financial Report presented to Board June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600" dirty="0"/>
              <a:t>Financial Statement - external accounting firm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600" dirty="0"/>
              <a:t>Net assets at year-end $72.5k for 2021 vs 2020 $74.2k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400" dirty="0"/>
              <a:t>Decreased expenses - cancellation of meetings (COVID-19)</a:t>
            </a:r>
          </a:p>
          <a:p>
            <a:pPr lvl="2"/>
            <a:r>
              <a:rPr lang="en-CA" sz="2200" dirty="0"/>
              <a:t>Decrease in membership fees (25% Subsidy)</a:t>
            </a:r>
          </a:p>
          <a:p>
            <a:pPr lvl="3"/>
            <a:r>
              <a:rPr lang="en-CA" sz="1900" dirty="0"/>
              <a:t>Opportunities for 2022</a:t>
            </a:r>
          </a:p>
          <a:p>
            <a:pPr lvl="4"/>
            <a:r>
              <a:rPr lang="en-CA" sz="1900" dirty="0"/>
              <a:t>Carriers - JAG, </a:t>
            </a:r>
            <a:r>
              <a:rPr lang="en-CA" sz="1900" dirty="0" err="1"/>
              <a:t>Nordique</a:t>
            </a:r>
            <a:endParaRPr lang="en-CA" sz="1900" dirty="0"/>
          </a:p>
          <a:p>
            <a:pPr lvl="4"/>
            <a:r>
              <a:rPr lang="en-CA" sz="1900" dirty="0"/>
              <a:t>Drill &amp; Blast – Castonguay</a:t>
            </a:r>
          </a:p>
          <a:p>
            <a:pPr lvl="4"/>
            <a:r>
              <a:rPr lang="en-CA" sz="1900" dirty="0"/>
              <a:t>Equip. </a:t>
            </a:r>
            <a:r>
              <a:rPr lang="en-CA" sz="1900" dirty="0" err="1"/>
              <a:t>Manf</a:t>
            </a:r>
            <a:r>
              <a:rPr lang="en-CA" sz="1900" dirty="0"/>
              <a:t>. – Jasper Tank, </a:t>
            </a:r>
            <a:r>
              <a:rPr lang="en-CA" sz="1900" dirty="0" err="1"/>
              <a:t>Treadcorp</a:t>
            </a:r>
            <a:endParaRPr lang="en-CA" sz="1900" dirty="0"/>
          </a:p>
          <a:p>
            <a:pPr lvl="4">
              <a:lnSpc>
                <a:spcPct val="150000"/>
              </a:lnSpc>
            </a:pPr>
            <a:r>
              <a:rPr lang="en-CA" sz="1900" dirty="0"/>
              <a:t>Consultants – Burrows, Boulay, </a:t>
            </a:r>
            <a:r>
              <a:rPr lang="en-CA" sz="1900" dirty="0" err="1"/>
              <a:t>Varek</a:t>
            </a:r>
            <a:r>
              <a:rPr lang="en-CA" sz="19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200" dirty="0"/>
              <a:t>Anticipate ending the year at ~$85k 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400" kern="0" dirty="0"/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000" kern="0" dirty="0"/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400" kern="0" dirty="0"/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000" kern="0" dirty="0"/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400" kern="0" dirty="0"/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400" kern="0" dirty="0"/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kern="0" dirty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kern="0" dirty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dirty="0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3BDA3655-B5DA-4339-A06D-FC905FB7C8D6}"/>
              </a:ext>
            </a:extLst>
          </p:cNvPr>
          <p:cNvSpPr txBox="1">
            <a:spLocks/>
          </p:cNvSpPr>
          <p:nvPr/>
        </p:nvSpPr>
        <p:spPr>
          <a:xfrm>
            <a:off x="5570178" y="1"/>
            <a:ext cx="3497621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2800" dirty="0"/>
              <a:t>CEAEC Financials 2020-2021</a:t>
            </a:r>
          </a:p>
        </p:txBody>
      </p:sp>
    </p:spTree>
    <p:extLst>
      <p:ext uri="{BB962C8B-B14F-4D97-AF65-F5344CB8AC3E}">
        <p14:creationId xmlns:p14="http://schemas.microsoft.com/office/powerpoint/2010/main" val="2145858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8763000" cy="144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32602" y="3048000"/>
            <a:ext cx="847879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4800" dirty="0"/>
              <a:t>TC423 HWY Tanker Recall Update</a:t>
            </a:r>
          </a:p>
          <a:p>
            <a:r>
              <a:rPr lang="en-CA" dirty="0"/>
              <a:t>			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596FA7-5762-4602-AD65-DA0FC6F09B59}"/>
              </a:ext>
            </a:extLst>
          </p:cNvPr>
          <p:cNvSpPr txBox="1"/>
          <p:nvPr/>
        </p:nvSpPr>
        <p:spPr>
          <a:xfrm>
            <a:off x="5953898" y="5715000"/>
            <a:ext cx="28575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CA" dirty="0"/>
              <a:t>N. Ebsworth – CEAEC</a:t>
            </a:r>
          </a:p>
          <a:p>
            <a:pPr algn="ctr"/>
            <a:r>
              <a:rPr lang="en-CA" dirty="0"/>
              <a:t>April 26, 2022</a:t>
            </a:r>
          </a:p>
        </p:txBody>
      </p:sp>
    </p:spTree>
    <p:extLst>
      <p:ext uri="{BB962C8B-B14F-4D97-AF65-F5344CB8AC3E}">
        <p14:creationId xmlns:p14="http://schemas.microsoft.com/office/powerpoint/2010/main" val="3292165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1447800"/>
            <a:ext cx="8229600" cy="4724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r>
              <a:rPr lang="en-CA" kern="0" dirty="0"/>
              <a:t>Recall Issued by Transport Canada July 2019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400" kern="0" dirty="0"/>
              <a:t>CEAEC worked with TC &amp; Bedard to resolve issue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400" kern="0" dirty="0"/>
              <a:t>Bedard went bankrupt February 2021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400" kern="0" dirty="0"/>
              <a:t>CEAEC worked with </a:t>
            </a:r>
            <a:r>
              <a:rPr lang="en-CA" sz="2400" kern="0" dirty="0" err="1"/>
              <a:t>Tremcar</a:t>
            </a:r>
            <a:r>
              <a:rPr lang="en-CA" sz="2400" kern="0" dirty="0"/>
              <a:t> (new owner of Bedard)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000" kern="0" dirty="0" err="1"/>
              <a:t>Tremcar</a:t>
            </a:r>
            <a:r>
              <a:rPr lang="en-CA" sz="2000" kern="0" dirty="0"/>
              <a:t> pulled out May 2021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000" kern="0" dirty="0"/>
              <a:t>Approached Amerind, Paige Engineering, </a:t>
            </a:r>
            <a:r>
              <a:rPr lang="en-CA" sz="2000" kern="0" dirty="0" err="1"/>
              <a:t>Tradestar</a:t>
            </a:r>
            <a:endParaRPr lang="en-CA" sz="2000" kern="0" dirty="0"/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400" kern="0" dirty="0"/>
              <a:t>Working with Jasper, Wolf &amp; National Tank &amp; </a:t>
            </a:r>
            <a:r>
              <a:rPr lang="en-CA" sz="2400" kern="0" dirty="0" err="1"/>
              <a:t>EngRx</a:t>
            </a:r>
            <a:endParaRPr lang="en-CA" sz="2400" kern="0" dirty="0"/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000" kern="0" dirty="0"/>
              <a:t>FEA to be completed by month end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000" kern="0" dirty="0"/>
              <a:t>Design Package to be completed  end May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000" kern="0" dirty="0"/>
              <a:t>3</a:t>
            </a:r>
            <a:r>
              <a:rPr lang="en-CA" sz="2000" kern="0" baseline="30000" dirty="0"/>
              <a:t>rd</a:t>
            </a:r>
            <a:r>
              <a:rPr lang="en-CA" sz="2000" kern="0" dirty="0"/>
              <a:t> party review by TSSA by end of June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000" kern="0" dirty="0"/>
              <a:t>Submit to TC July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400" kern="0" dirty="0"/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kern="0" dirty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kern="0" dirty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dirty="0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3BDA3655-B5DA-4339-A06D-FC905FB7C8D6}"/>
              </a:ext>
            </a:extLst>
          </p:cNvPr>
          <p:cNvSpPr txBox="1">
            <a:spLocks/>
          </p:cNvSpPr>
          <p:nvPr/>
        </p:nvSpPr>
        <p:spPr>
          <a:xfrm>
            <a:off x="5570178" y="1"/>
            <a:ext cx="3497621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2800" dirty="0"/>
              <a:t>TC 423 Hwy Tankers Recall Update</a:t>
            </a:r>
          </a:p>
        </p:txBody>
      </p:sp>
    </p:spTree>
    <p:extLst>
      <p:ext uri="{BB962C8B-B14F-4D97-AF65-F5344CB8AC3E}">
        <p14:creationId xmlns:p14="http://schemas.microsoft.com/office/powerpoint/2010/main" val="381017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8763000" cy="144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930687" y="2875002"/>
            <a:ext cx="520642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4800" dirty="0"/>
              <a:t>Upcoming Meetings</a:t>
            </a:r>
          </a:p>
          <a:p>
            <a:pPr algn="ctr"/>
            <a:r>
              <a:rPr lang="en-CA" dirty="0"/>
              <a:t>			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596FA7-5762-4602-AD65-DA0FC6F09B59}"/>
              </a:ext>
            </a:extLst>
          </p:cNvPr>
          <p:cNvSpPr txBox="1"/>
          <p:nvPr/>
        </p:nvSpPr>
        <p:spPr>
          <a:xfrm>
            <a:off x="6057900" y="5562600"/>
            <a:ext cx="28575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CA" dirty="0"/>
              <a:t>N. Ebsworth – CEAEC</a:t>
            </a:r>
          </a:p>
          <a:p>
            <a:pPr algn="ctr"/>
            <a:r>
              <a:rPr lang="en-CA" dirty="0"/>
              <a:t>April 26, 2022</a:t>
            </a:r>
          </a:p>
        </p:txBody>
      </p:sp>
    </p:spTree>
    <p:extLst>
      <p:ext uri="{BB962C8B-B14F-4D97-AF65-F5344CB8AC3E}">
        <p14:creationId xmlns:p14="http://schemas.microsoft.com/office/powerpoint/2010/main" val="1157066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1295400"/>
            <a:ext cx="8229600" cy="5181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400" kern="0" dirty="0"/>
              <a:t>Quarterly Regulatory Meetings </a:t>
            </a:r>
            <a:r>
              <a:rPr lang="en-CA" sz="2000" kern="0" dirty="0"/>
              <a:t>Ottawa Sheraton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000" kern="0" dirty="0"/>
              <a:t>CEAEC Executive, ERD, TC &amp; Env Can</a:t>
            </a:r>
          </a:p>
          <a:p>
            <a:pPr lvl="2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1600" kern="0" dirty="0"/>
              <a:t>June 15-16 </a:t>
            </a:r>
          </a:p>
          <a:p>
            <a:pPr lvl="2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1600" kern="0" dirty="0"/>
              <a:t>September 21-22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000" kern="0" dirty="0"/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400" kern="0" dirty="0"/>
              <a:t>FALL - 2022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000" kern="0" dirty="0"/>
              <a:t>Ottawa Westin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000" kern="0" dirty="0"/>
              <a:t> Mid- November </a:t>
            </a:r>
          </a:p>
          <a:p>
            <a:pPr lvl="2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1600" kern="0" dirty="0"/>
              <a:t>Day 1 Committee &amp; Board meetings </a:t>
            </a:r>
          </a:p>
          <a:p>
            <a:pPr lvl="2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1600" kern="0" dirty="0"/>
              <a:t>Day 2 all members &amp; guest presenters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400" kern="0" dirty="0"/>
              <a:t>Spring – 2023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000" kern="0" dirty="0"/>
              <a:t>Niagara-on-the-Lake, ON – Prince of Wales Hotel</a:t>
            </a:r>
          </a:p>
          <a:p>
            <a:pPr lvl="2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1600" kern="0" dirty="0"/>
              <a:t>May 29</a:t>
            </a:r>
            <a:r>
              <a:rPr lang="en-CA" sz="1600" kern="0" baseline="30000" dirty="0"/>
              <a:t>th</a:t>
            </a:r>
            <a:r>
              <a:rPr lang="en-CA" sz="1600" kern="0" dirty="0"/>
              <a:t> Golf</a:t>
            </a:r>
          </a:p>
          <a:p>
            <a:pPr lvl="2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1600" kern="0" dirty="0"/>
              <a:t>May 30</a:t>
            </a:r>
            <a:r>
              <a:rPr lang="en-CA" sz="1600" kern="0" baseline="30000" dirty="0"/>
              <a:t>th</a:t>
            </a:r>
            <a:r>
              <a:rPr lang="en-CA" sz="1600" kern="0" dirty="0"/>
              <a:t> Committee &amp; Board Meetings</a:t>
            </a:r>
          </a:p>
          <a:p>
            <a:pPr lvl="2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1600" kern="0" dirty="0"/>
              <a:t>May 31</a:t>
            </a:r>
            <a:r>
              <a:rPr lang="en-CA" sz="1600" kern="0" baseline="30000" dirty="0"/>
              <a:t>st</a:t>
            </a:r>
            <a:r>
              <a:rPr lang="en-CA" sz="1600" kern="0" dirty="0"/>
              <a:t>- June 1</a:t>
            </a:r>
            <a:r>
              <a:rPr lang="en-CA" sz="1600" kern="0" baseline="30000" dirty="0"/>
              <a:t>st</a:t>
            </a:r>
            <a:r>
              <a:rPr lang="en-CA" sz="1600" kern="0" dirty="0"/>
              <a:t>  All Members &amp; Guest presenters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400" kern="0" dirty="0"/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000" kern="0" dirty="0"/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400" kern="0" dirty="0"/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000" kern="0" dirty="0"/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400" kern="0" dirty="0"/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400" kern="0" dirty="0"/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kern="0" dirty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kern="0" dirty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dirty="0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3BDA3655-B5DA-4339-A06D-FC905FB7C8D6}"/>
              </a:ext>
            </a:extLst>
          </p:cNvPr>
          <p:cNvSpPr txBox="1">
            <a:spLocks/>
          </p:cNvSpPr>
          <p:nvPr/>
        </p:nvSpPr>
        <p:spPr>
          <a:xfrm>
            <a:off x="5570178" y="1"/>
            <a:ext cx="3497621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2800" dirty="0"/>
              <a:t>Upcoming “In-Person” Meetings</a:t>
            </a:r>
          </a:p>
        </p:txBody>
      </p:sp>
    </p:spTree>
    <p:extLst>
      <p:ext uri="{BB962C8B-B14F-4D97-AF65-F5344CB8AC3E}">
        <p14:creationId xmlns:p14="http://schemas.microsoft.com/office/powerpoint/2010/main" val="2238101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1600200" y="1295400"/>
            <a:ext cx="5867400" cy="51816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800" kern="0" dirty="0"/>
              <a:t>TDG Policy Advisory Council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400" kern="0" dirty="0"/>
              <a:t>Ottawa</a:t>
            </a:r>
          </a:p>
          <a:p>
            <a:pPr lvl="2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000" kern="0" dirty="0"/>
              <a:t>May 10-11, 2022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000" kern="0" dirty="0"/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400" kern="0" dirty="0"/>
              <a:t>Client Identification Database 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000" kern="0" dirty="0"/>
              <a:t>MS Teams (May / June)</a:t>
            </a:r>
          </a:p>
          <a:p>
            <a:pPr marL="457200" lvl="1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2000" kern="0" dirty="0"/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400" kern="0" dirty="0"/>
              <a:t>Annual Spring Meeting 2024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000" kern="0" dirty="0"/>
              <a:t>Location - East Coast</a:t>
            </a:r>
          </a:p>
          <a:p>
            <a:pPr lvl="2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1600" kern="0" dirty="0"/>
              <a:t>Halifax,</a:t>
            </a:r>
          </a:p>
          <a:p>
            <a:pPr lvl="2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1600" kern="0" dirty="0"/>
              <a:t>Charlottetown</a:t>
            </a:r>
          </a:p>
          <a:p>
            <a:pPr lvl="2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1600" kern="0" dirty="0"/>
              <a:t>St. john’s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000" kern="0" dirty="0"/>
              <a:t>Dates - May / June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400" kern="0" dirty="0"/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000" kern="0" dirty="0"/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400" kern="0" dirty="0"/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400" kern="0" dirty="0"/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kern="0" dirty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kern="0" dirty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dirty="0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3BDA3655-B5DA-4339-A06D-FC905FB7C8D6}"/>
              </a:ext>
            </a:extLst>
          </p:cNvPr>
          <p:cNvSpPr txBox="1">
            <a:spLocks/>
          </p:cNvSpPr>
          <p:nvPr/>
        </p:nvSpPr>
        <p:spPr>
          <a:xfrm>
            <a:off x="5570178" y="1"/>
            <a:ext cx="3497621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2800" dirty="0"/>
              <a:t>Upcoming Meetings</a:t>
            </a:r>
          </a:p>
        </p:txBody>
      </p:sp>
    </p:spTree>
    <p:extLst>
      <p:ext uri="{BB962C8B-B14F-4D97-AF65-F5344CB8AC3E}">
        <p14:creationId xmlns:p14="http://schemas.microsoft.com/office/powerpoint/2010/main" val="2182377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8763000" cy="144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086467" y="3048000"/>
            <a:ext cx="52884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4800" dirty="0"/>
              <a:t>Miscellaneous Items</a:t>
            </a:r>
          </a:p>
          <a:p>
            <a:r>
              <a:rPr lang="en-CA" dirty="0"/>
              <a:t>			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596FA7-5762-4602-AD65-DA0FC6F09B59}"/>
              </a:ext>
            </a:extLst>
          </p:cNvPr>
          <p:cNvSpPr txBox="1"/>
          <p:nvPr/>
        </p:nvSpPr>
        <p:spPr>
          <a:xfrm>
            <a:off x="6057900" y="5873797"/>
            <a:ext cx="28575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CA" dirty="0"/>
              <a:t>N. Ebsworth – CEAEC</a:t>
            </a:r>
          </a:p>
          <a:p>
            <a:pPr algn="ctr"/>
            <a:r>
              <a:rPr lang="en-CA" dirty="0"/>
              <a:t>April 26, 2022</a:t>
            </a:r>
          </a:p>
        </p:txBody>
      </p:sp>
    </p:spTree>
    <p:extLst>
      <p:ext uri="{BB962C8B-B14F-4D97-AF65-F5344CB8AC3E}">
        <p14:creationId xmlns:p14="http://schemas.microsoft.com/office/powerpoint/2010/main" val="2387282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557319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1295400" y="1066800"/>
            <a:ext cx="6172200" cy="5410200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3400" kern="0" dirty="0"/>
              <a:t>Credit Cards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1600" kern="0" dirty="0"/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600" kern="0" dirty="0"/>
              <a:t>Registration vs Membership Fees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600" kern="0" dirty="0"/>
              <a:t>$450 for 13 (Victoria Registration Fee)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600" kern="0" dirty="0"/>
              <a:t>Add ~4-5% to CC vs other payment methods</a:t>
            </a:r>
          </a:p>
          <a:p>
            <a:pPr marL="457200" lvl="1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2000" kern="0" dirty="0"/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3400" kern="0" dirty="0"/>
              <a:t>Late Fees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600" kern="0" dirty="0"/>
              <a:t>Membership</a:t>
            </a:r>
          </a:p>
          <a:p>
            <a:pPr lvl="2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300" kern="0" dirty="0"/>
              <a:t>60 days - January 31</a:t>
            </a:r>
            <a:r>
              <a:rPr lang="en-CA" sz="2300" kern="0" baseline="30000" dirty="0"/>
              <a:t>st</a:t>
            </a:r>
            <a:endParaRPr lang="en-CA" sz="2300" kern="0" dirty="0"/>
          </a:p>
          <a:p>
            <a:pPr lvl="2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300" kern="0" dirty="0"/>
              <a:t>5%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600" kern="0" dirty="0"/>
              <a:t>Registration</a:t>
            </a:r>
          </a:p>
          <a:p>
            <a:pPr lvl="2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300" kern="0" dirty="0"/>
              <a:t>30 days pre-event</a:t>
            </a:r>
          </a:p>
          <a:p>
            <a:pPr lvl="2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300" kern="0" dirty="0"/>
              <a:t>$100</a:t>
            </a:r>
          </a:p>
          <a:p>
            <a:pPr lvl="2"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1600" kern="0" dirty="0"/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3400" kern="0" dirty="0"/>
              <a:t>Safety Bulletins / Best Practises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600" kern="0" dirty="0"/>
              <a:t>Liability – explosives industry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600" kern="0" dirty="0"/>
              <a:t>2 potential insurers – Lloyds &amp; Purves (&gt;$1k)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600" kern="0" dirty="0"/>
              <a:t>Insurance 2022 (&gt;$3k vs &lt;$1k)</a:t>
            </a:r>
            <a:r>
              <a:rPr lang="en-CA" sz="2000" kern="0" dirty="0"/>
              <a:t>	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000" kern="0" dirty="0"/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000" kern="0" dirty="0"/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3400" kern="0" dirty="0"/>
              <a:t>Committees</a:t>
            </a:r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r>
              <a:rPr lang="en-CA" sz="2600" kern="0" dirty="0"/>
              <a:t>Potential new members / Chairperson</a:t>
            </a:r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sz="2400" kern="0" dirty="0"/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000" kern="0" dirty="0"/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400" kern="0" dirty="0"/>
          </a:p>
          <a:p>
            <a:pPr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sz="2400" kern="0" dirty="0"/>
          </a:p>
          <a:p>
            <a:pPr lvl="1" fontAlgn="base">
              <a:lnSpc>
                <a:spcPct val="90000"/>
              </a:lnSpc>
              <a:spcAft>
                <a:spcPct val="0"/>
              </a:spcAft>
              <a:defRPr/>
            </a:pPr>
            <a:endParaRPr lang="en-CA" kern="0" dirty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kern="0" dirty="0"/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None/>
              <a:defRPr/>
            </a:pPr>
            <a:endParaRPr lang="en-CA" dirty="0"/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3BDA3655-B5DA-4339-A06D-FC905FB7C8D6}"/>
              </a:ext>
            </a:extLst>
          </p:cNvPr>
          <p:cNvSpPr txBox="1">
            <a:spLocks/>
          </p:cNvSpPr>
          <p:nvPr/>
        </p:nvSpPr>
        <p:spPr>
          <a:xfrm>
            <a:off x="5570178" y="1"/>
            <a:ext cx="3497621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2800" dirty="0"/>
              <a:t>Miscellaneous Items</a:t>
            </a:r>
          </a:p>
        </p:txBody>
      </p:sp>
    </p:spTree>
    <p:extLst>
      <p:ext uri="{BB962C8B-B14F-4D97-AF65-F5344CB8AC3E}">
        <p14:creationId xmlns:p14="http://schemas.microsoft.com/office/powerpoint/2010/main" val="473946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14323</TotalTime>
  <Words>669</Words>
  <Application>Microsoft Macintosh PowerPoint</Application>
  <PresentationFormat>On-screen Show (4:3)</PresentationFormat>
  <Paragraphs>218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Galt</dc:creator>
  <cp:lastModifiedBy>Nicholas Ebsworth</cp:lastModifiedBy>
  <cp:revision>246</cp:revision>
  <dcterms:created xsi:type="dcterms:W3CDTF">2013-10-09T11:47:44Z</dcterms:created>
  <dcterms:modified xsi:type="dcterms:W3CDTF">2022-04-28T16:29:28Z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7742a09-bfb0-4510-9e26-b9837db26482_Enabled">
    <vt:lpwstr>True</vt:lpwstr>
  </property>
  <property fmtid="{D5CDD505-2E9C-101B-9397-08002B2CF9AE}" pid="3" name="MSIP_Label_77742a09-bfb0-4510-9e26-b9837db26482_SiteId">
    <vt:lpwstr>a21a716e-fb9a-45c0-b997-e26360b0a3a1</vt:lpwstr>
  </property>
  <property fmtid="{D5CDD505-2E9C-101B-9397-08002B2CF9AE}" pid="4" name="MSIP_Label_77742a09-bfb0-4510-9e26-b9837db26482_Owner">
    <vt:lpwstr>al.loan@orica.com</vt:lpwstr>
  </property>
  <property fmtid="{D5CDD505-2E9C-101B-9397-08002B2CF9AE}" pid="5" name="MSIP_Label_77742a09-bfb0-4510-9e26-b9837db26482_SetDate">
    <vt:lpwstr>2019-05-29T13:24:20.9520963Z</vt:lpwstr>
  </property>
  <property fmtid="{D5CDD505-2E9C-101B-9397-08002B2CF9AE}" pid="6" name="MSIP_Label_77742a09-bfb0-4510-9e26-b9837db26482_Name">
    <vt:lpwstr>General</vt:lpwstr>
  </property>
  <property fmtid="{D5CDD505-2E9C-101B-9397-08002B2CF9AE}" pid="7" name="MSIP_Label_77742a09-bfb0-4510-9e26-b9837db26482_Application">
    <vt:lpwstr>Microsoft Azure Information Protection</vt:lpwstr>
  </property>
  <property fmtid="{D5CDD505-2E9C-101B-9397-08002B2CF9AE}" pid="8" name="MSIP_Label_77742a09-bfb0-4510-9e26-b9837db26482_Extended_MSFT_Method">
    <vt:lpwstr>Manual</vt:lpwstr>
  </property>
  <property fmtid="{D5CDD505-2E9C-101B-9397-08002B2CF9AE}" pid="9" name="Sensitivity">
    <vt:lpwstr>General</vt:lpwstr>
  </property>
  <property fmtid="{D5CDD505-2E9C-101B-9397-08002B2CF9AE}" pid="10" name="_AdHocReviewCycleID">
    <vt:i4>111335420</vt:i4>
  </property>
  <property fmtid="{D5CDD505-2E9C-101B-9397-08002B2CF9AE}" pid="11" name="_NewReviewCycle">
    <vt:lpwstr/>
  </property>
  <property fmtid="{D5CDD505-2E9C-101B-9397-08002B2CF9AE}" pid="12" name="_EmailSubject">
    <vt:lpwstr>CEAEC Regulatory Presentation</vt:lpwstr>
  </property>
  <property fmtid="{D5CDD505-2E9C-101B-9397-08002B2CF9AE}" pid="13" name="_AuthorEmail">
    <vt:lpwstr>alicia.melton@orica.com</vt:lpwstr>
  </property>
  <property fmtid="{D5CDD505-2E9C-101B-9397-08002B2CF9AE}" pid="14" name="_AuthorEmailDisplayName">
    <vt:lpwstr>Alicia Melton</vt:lpwstr>
  </property>
</Properties>
</file>