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485" r:id="rId2"/>
    <p:sldId id="495" r:id="rId3"/>
    <p:sldId id="504" r:id="rId4"/>
    <p:sldId id="505" r:id="rId5"/>
    <p:sldId id="510" r:id="rId6"/>
    <p:sldId id="511" r:id="rId7"/>
    <p:sldId id="506" r:id="rId8"/>
    <p:sldId id="514" r:id="rId9"/>
    <p:sldId id="515" r:id="rId10"/>
    <p:sldId id="494" r:id="rId11"/>
    <p:sldId id="497" r:id="rId12"/>
    <p:sldId id="518" r:id="rId13"/>
    <p:sldId id="520" r:id="rId14"/>
    <p:sldId id="516" r:id="rId15"/>
    <p:sldId id="519" r:id="rId16"/>
    <p:sldId id="517" r:id="rId17"/>
  </p:sldIdLst>
  <p:sldSz cx="12192000" cy="6858000"/>
  <p:notesSz cx="6950075" cy="92360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EB6FF8-6CCD-4C6A-A588-83622A69ABAA}">
          <p14:sldIdLst>
            <p14:sldId id="485"/>
            <p14:sldId id="495"/>
            <p14:sldId id="504"/>
            <p14:sldId id="505"/>
            <p14:sldId id="510"/>
            <p14:sldId id="511"/>
            <p14:sldId id="506"/>
            <p14:sldId id="514"/>
            <p14:sldId id="515"/>
            <p14:sldId id="494"/>
            <p14:sldId id="497"/>
            <p14:sldId id="518"/>
            <p14:sldId id="520"/>
            <p14:sldId id="516"/>
            <p14:sldId id="519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ansky, Mark" initials="WM" lastIdx="1" clrIdx="0">
    <p:extLst>
      <p:ext uri="{19B8F6BF-5375-455C-9EA6-DF929625EA0E}">
        <p15:presenceInfo xmlns:p15="http://schemas.microsoft.com/office/powerpoint/2012/main" userId="S-1-5-21-66081788-462978661-1268862865-313679" providerId="AD"/>
      </p:ext>
    </p:extLst>
  </p:cmAuthor>
  <p:cmAuthor id="2" name="Smalling, Emily" initials="SE" lastIdx="5" clrIdx="1">
    <p:extLst>
      <p:ext uri="{19B8F6BF-5375-455C-9EA6-DF929625EA0E}">
        <p15:presenceInfo xmlns:p15="http://schemas.microsoft.com/office/powerpoint/2012/main" userId="S-1-5-21-66081788-462978661-1268862865-311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8" autoAdjust="0"/>
    <p:restoredTop sz="80736" autoAdjust="0"/>
  </p:normalViewPr>
  <p:slideViewPr>
    <p:cSldViewPr>
      <p:cViewPr varScale="1">
        <p:scale>
          <a:sx n="45" d="100"/>
          <a:sy n="45" d="100"/>
        </p:scale>
        <p:origin x="858" y="27"/>
      </p:cViewPr>
      <p:guideLst>
        <p:guide orient="horz" pos="2160"/>
        <p:guide pos="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7" d="100"/>
          <a:sy n="77" d="100"/>
        </p:scale>
        <p:origin x="2720" y="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F86D8-07F3-406F-AE4F-24D09E6EFE9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C498B71-725D-41C2-816A-F9F89F01E7A4}">
      <dgm:prSet phldrT="[Text]" custT="1"/>
      <dgm:spPr/>
      <dgm:t>
        <a:bodyPr/>
        <a:lstStyle/>
        <a:p>
          <a:r>
            <a:rPr lang="en-US" sz="1600" dirty="0">
              <a:solidFill>
                <a:schemeClr val="accent1">
                  <a:lumMod val="50000"/>
                </a:schemeClr>
              </a:solidFill>
              <a:latin typeface="+mj-lt"/>
            </a:rPr>
            <a:t>To 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+mj-lt"/>
            </a:rPr>
            <a:t>modernize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+mj-lt"/>
            </a:rPr>
            <a:t> the </a:t>
          </a:r>
          <a:r>
            <a:rPr lang="en-US" sz="1600" i="1" dirty="0">
              <a:solidFill>
                <a:schemeClr val="accent1">
                  <a:lumMod val="50000"/>
                </a:schemeClr>
              </a:solidFill>
              <a:latin typeface="+mj-lt"/>
            </a:rPr>
            <a:t>Explosives Regulations, 2013 </a:t>
          </a:r>
        </a:p>
      </dgm:t>
    </dgm:pt>
    <dgm:pt modelId="{8219E0C1-863C-4A68-8A7E-4858C92A8871}" type="parTrans" cxnId="{A9D703FD-0EAA-423E-80E5-EC1A5F3413CB}">
      <dgm:prSet/>
      <dgm:spPr/>
      <dgm:t>
        <a:bodyPr/>
        <a:lstStyle/>
        <a:p>
          <a:endParaRPr lang="en-US" sz="1800"/>
        </a:p>
      </dgm:t>
    </dgm:pt>
    <dgm:pt modelId="{B2FC1E02-0A31-4318-84DC-88F07FB71C7B}" type="sibTrans" cxnId="{A9D703FD-0EAA-423E-80E5-EC1A5F3413CB}">
      <dgm:prSet/>
      <dgm:spPr/>
      <dgm:t>
        <a:bodyPr/>
        <a:lstStyle/>
        <a:p>
          <a:endParaRPr lang="en-US" sz="1800"/>
        </a:p>
      </dgm:t>
    </dgm:pt>
    <dgm:pt modelId="{7E44D6EF-434F-49C0-A1A4-14835835462D}">
      <dgm:prSet phldrT="[Text]" custT="1"/>
      <dgm:spPr/>
      <dgm:t>
        <a:bodyPr/>
        <a:lstStyle/>
        <a:p>
          <a:r>
            <a:rPr lang="en-US" sz="1600" dirty="0">
              <a:solidFill>
                <a:schemeClr val="accent1">
                  <a:lumMod val="50000"/>
                </a:schemeClr>
              </a:solidFill>
              <a:latin typeface="+mj-lt"/>
            </a:rPr>
            <a:t>To enhance how the Explosives Program 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+mj-lt"/>
            </a:rPr>
            <a:t>delivers its safety and security mandate 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+mj-lt"/>
            </a:rPr>
            <a:t>and responds to the 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+mj-lt"/>
            </a:rPr>
            <a:t>needs of stakeholders</a:t>
          </a:r>
        </a:p>
      </dgm:t>
    </dgm:pt>
    <dgm:pt modelId="{D6E69DFF-CB65-4166-ADCD-0E0D70926685}" type="parTrans" cxnId="{58243253-BF2B-4EBB-8190-4898EB0D3D0F}">
      <dgm:prSet/>
      <dgm:spPr/>
      <dgm:t>
        <a:bodyPr/>
        <a:lstStyle/>
        <a:p>
          <a:endParaRPr lang="en-US" sz="1800"/>
        </a:p>
      </dgm:t>
    </dgm:pt>
    <dgm:pt modelId="{3A76D786-E04E-49BD-B5D8-1823F39644BB}" type="sibTrans" cxnId="{58243253-BF2B-4EBB-8190-4898EB0D3D0F}">
      <dgm:prSet/>
      <dgm:spPr/>
      <dgm:t>
        <a:bodyPr/>
        <a:lstStyle/>
        <a:p>
          <a:endParaRPr lang="en-US" sz="1800"/>
        </a:p>
      </dgm:t>
    </dgm:pt>
    <dgm:pt modelId="{CFC4E4A9-D2AF-408B-9CFE-BAB8BB7E5C88}">
      <dgm:prSet phldrT="[Text]" custT="1"/>
      <dgm:spPr/>
      <dgm:t>
        <a:bodyPr/>
        <a:lstStyle/>
        <a:p>
          <a:r>
            <a:rPr lang="en-US" sz="1600" dirty="0">
              <a:solidFill>
                <a:schemeClr val="accent1">
                  <a:lumMod val="50000"/>
                </a:schemeClr>
              </a:solidFill>
              <a:latin typeface="+mj-lt"/>
            </a:rPr>
            <a:t>To foster and proactively maintain a 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+mj-lt"/>
            </a:rPr>
            <a:t>world-class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+mj-lt"/>
            </a:rPr>
            <a:t> Canadian explosives regime</a:t>
          </a:r>
        </a:p>
      </dgm:t>
    </dgm:pt>
    <dgm:pt modelId="{DAC6280E-CBC9-4355-8FD7-3ED1D0698A18}" type="parTrans" cxnId="{06232118-DF1B-442A-A129-1D6F00AB85FB}">
      <dgm:prSet/>
      <dgm:spPr/>
      <dgm:t>
        <a:bodyPr/>
        <a:lstStyle/>
        <a:p>
          <a:endParaRPr lang="en-US" sz="1800"/>
        </a:p>
      </dgm:t>
    </dgm:pt>
    <dgm:pt modelId="{8915D432-BBA4-46E5-8B89-637511A3286E}" type="sibTrans" cxnId="{06232118-DF1B-442A-A129-1D6F00AB85FB}">
      <dgm:prSet/>
      <dgm:spPr/>
      <dgm:t>
        <a:bodyPr/>
        <a:lstStyle/>
        <a:p>
          <a:endParaRPr lang="en-US" sz="1800"/>
        </a:p>
      </dgm:t>
    </dgm:pt>
    <dgm:pt modelId="{4A0CAACE-96BD-4558-88AC-29EBE5451C2A}" type="pres">
      <dgm:prSet presAssocID="{A7AF86D8-07F3-406F-AE4F-24D09E6EFE98}" presName="arrowDiagram" presStyleCnt="0">
        <dgm:presLayoutVars>
          <dgm:chMax val="5"/>
          <dgm:dir/>
          <dgm:resizeHandles val="exact"/>
        </dgm:presLayoutVars>
      </dgm:prSet>
      <dgm:spPr/>
    </dgm:pt>
    <dgm:pt modelId="{5039BD18-4E06-4615-9072-42750AD7F9F1}" type="pres">
      <dgm:prSet presAssocID="{A7AF86D8-07F3-406F-AE4F-24D09E6EFE98}" presName="arrow" presStyleLbl="bgShp" presStyleIdx="0" presStyleCnt="1" custLinFactNeighborX="-2798" custLinFactNeighborY="-4743"/>
      <dgm:spPr>
        <a:solidFill>
          <a:schemeClr val="accent5">
            <a:lumMod val="40000"/>
            <a:lumOff val="60000"/>
          </a:schemeClr>
        </a:solidFill>
      </dgm:spPr>
    </dgm:pt>
    <dgm:pt modelId="{8CE7E2BA-ED21-43B0-8615-F6443C1872D9}" type="pres">
      <dgm:prSet presAssocID="{A7AF86D8-07F3-406F-AE4F-24D09E6EFE98}" presName="arrowDiagram3" presStyleCnt="0"/>
      <dgm:spPr/>
    </dgm:pt>
    <dgm:pt modelId="{8F1CDC64-B554-40C0-B6B4-7A5A95D5B6A8}" type="pres">
      <dgm:prSet presAssocID="{BC498B71-725D-41C2-816A-F9F89F01E7A4}" presName="bullet3a" presStyleLbl="node1" presStyleIdx="0" presStyleCnt="3" custLinFactX="14680" custLinFactY="-100000" custLinFactNeighborX="100000" custLinFactNeighborY="-137888"/>
      <dgm:spPr>
        <a:solidFill>
          <a:schemeClr val="accent5">
            <a:lumMod val="5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</dgm:pt>
    <dgm:pt modelId="{A7973AFA-6C32-453A-931A-0631D99F650F}" type="pres">
      <dgm:prSet presAssocID="{BC498B71-725D-41C2-816A-F9F89F01E7A4}" presName="textBox3a" presStyleLbl="revTx" presStyleIdx="0" presStyleCnt="3" custScaleX="106225" custScaleY="91695" custLinFactNeighborX="-6013" custLinFactNeighborY="5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4D3C8-7A4A-46DA-AB0B-2C4B84AA9B51}" type="pres">
      <dgm:prSet presAssocID="{7E44D6EF-434F-49C0-A1A4-14835835462D}" presName="bullet3b" presStyleLbl="node1" presStyleIdx="1" presStyleCnt="3" custLinFactNeighborX="60453" custLinFactNeighborY="-71208"/>
      <dgm:spPr>
        <a:solidFill>
          <a:schemeClr val="accent5">
            <a:lumMod val="50000"/>
          </a:schemeClr>
        </a:solidFill>
      </dgm:spPr>
    </dgm:pt>
    <dgm:pt modelId="{D91F8F2C-E6A9-4A3F-9673-56121ED997EB}" type="pres">
      <dgm:prSet presAssocID="{7E44D6EF-434F-49C0-A1A4-14835835462D}" presName="textBox3b" presStyleLbl="revTx" presStyleIdx="1" presStyleCnt="3" custScaleX="133185" custScaleY="96467" custLinFactNeighborX="12700" custLinFactNeighborY="10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6E184-578B-4D36-8043-EA6CE24A6FD3}" type="pres">
      <dgm:prSet presAssocID="{CFC4E4A9-D2AF-408B-9CFE-BAB8BB7E5C88}" presName="bullet3c" presStyleLbl="node1" presStyleIdx="2" presStyleCnt="3" custLinFactNeighborX="79677" custLinFactNeighborY="-47621"/>
      <dgm:spPr>
        <a:solidFill>
          <a:schemeClr val="accent5">
            <a:lumMod val="50000"/>
          </a:schemeClr>
        </a:solidFill>
      </dgm:spPr>
    </dgm:pt>
    <dgm:pt modelId="{0302A2EC-EF7C-4278-BE58-EE3A1F9712E9}" type="pres">
      <dgm:prSet presAssocID="{CFC4E4A9-D2AF-408B-9CFE-BAB8BB7E5C88}" presName="textBox3c" presStyleLbl="revTx" presStyleIdx="2" presStyleCnt="3" custScaleX="127174" custScaleY="84786" custLinFactNeighborX="21624" custLinFactNeighborY="10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C6DBD-DE6D-4958-A1B7-112E5AAF40E3}" type="presOf" srcId="{7E44D6EF-434F-49C0-A1A4-14835835462D}" destId="{D91F8F2C-E6A9-4A3F-9673-56121ED997EB}" srcOrd="0" destOrd="0" presId="urn:microsoft.com/office/officeart/2005/8/layout/arrow2"/>
    <dgm:cxn modelId="{04A14AB4-1D5A-402C-BEE4-367E2C701672}" type="presOf" srcId="{A7AF86D8-07F3-406F-AE4F-24D09E6EFE98}" destId="{4A0CAACE-96BD-4558-88AC-29EBE5451C2A}" srcOrd="0" destOrd="0" presId="urn:microsoft.com/office/officeart/2005/8/layout/arrow2"/>
    <dgm:cxn modelId="{A9D703FD-0EAA-423E-80E5-EC1A5F3413CB}" srcId="{A7AF86D8-07F3-406F-AE4F-24D09E6EFE98}" destId="{BC498B71-725D-41C2-816A-F9F89F01E7A4}" srcOrd="0" destOrd="0" parTransId="{8219E0C1-863C-4A68-8A7E-4858C92A8871}" sibTransId="{B2FC1E02-0A31-4318-84DC-88F07FB71C7B}"/>
    <dgm:cxn modelId="{06232118-DF1B-442A-A129-1D6F00AB85FB}" srcId="{A7AF86D8-07F3-406F-AE4F-24D09E6EFE98}" destId="{CFC4E4A9-D2AF-408B-9CFE-BAB8BB7E5C88}" srcOrd="2" destOrd="0" parTransId="{DAC6280E-CBC9-4355-8FD7-3ED1D0698A18}" sibTransId="{8915D432-BBA4-46E5-8B89-637511A3286E}"/>
    <dgm:cxn modelId="{CD62D61B-D8B2-484E-B01F-F60031F2E0E1}" type="presOf" srcId="{CFC4E4A9-D2AF-408B-9CFE-BAB8BB7E5C88}" destId="{0302A2EC-EF7C-4278-BE58-EE3A1F9712E9}" srcOrd="0" destOrd="0" presId="urn:microsoft.com/office/officeart/2005/8/layout/arrow2"/>
    <dgm:cxn modelId="{8F226BBB-33C4-4207-93AD-502AEA198439}" type="presOf" srcId="{BC498B71-725D-41C2-816A-F9F89F01E7A4}" destId="{A7973AFA-6C32-453A-931A-0631D99F650F}" srcOrd="0" destOrd="0" presId="urn:microsoft.com/office/officeart/2005/8/layout/arrow2"/>
    <dgm:cxn modelId="{58243253-BF2B-4EBB-8190-4898EB0D3D0F}" srcId="{A7AF86D8-07F3-406F-AE4F-24D09E6EFE98}" destId="{7E44D6EF-434F-49C0-A1A4-14835835462D}" srcOrd="1" destOrd="0" parTransId="{D6E69DFF-CB65-4166-ADCD-0E0D70926685}" sibTransId="{3A76D786-E04E-49BD-B5D8-1823F39644BB}"/>
    <dgm:cxn modelId="{60EF17F6-825A-413E-9E95-5E4CA085C438}" type="presParOf" srcId="{4A0CAACE-96BD-4558-88AC-29EBE5451C2A}" destId="{5039BD18-4E06-4615-9072-42750AD7F9F1}" srcOrd="0" destOrd="0" presId="urn:microsoft.com/office/officeart/2005/8/layout/arrow2"/>
    <dgm:cxn modelId="{C0B142D4-E01C-4C03-ABB1-A65A81B2105A}" type="presParOf" srcId="{4A0CAACE-96BD-4558-88AC-29EBE5451C2A}" destId="{8CE7E2BA-ED21-43B0-8615-F6443C1872D9}" srcOrd="1" destOrd="0" presId="urn:microsoft.com/office/officeart/2005/8/layout/arrow2"/>
    <dgm:cxn modelId="{244E57C1-BCDF-48FE-B0F4-670E8EF92CB6}" type="presParOf" srcId="{8CE7E2BA-ED21-43B0-8615-F6443C1872D9}" destId="{8F1CDC64-B554-40C0-B6B4-7A5A95D5B6A8}" srcOrd="0" destOrd="0" presId="urn:microsoft.com/office/officeart/2005/8/layout/arrow2"/>
    <dgm:cxn modelId="{82697F12-4064-437C-9BFB-2F045CE07FDA}" type="presParOf" srcId="{8CE7E2BA-ED21-43B0-8615-F6443C1872D9}" destId="{A7973AFA-6C32-453A-931A-0631D99F650F}" srcOrd="1" destOrd="0" presId="urn:microsoft.com/office/officeart/2005/8/layout/arrow2"/>
    <dgm:cxn modelId="{6C058159-9BBA-4284-BD35-B360E10E2A4D}" type="presParOf" srcId="{8CE7E2BA-ED21-43B0-8615-F6443C1872D9}" destId="{FFB4D3C8-7A4A-46DA-AB0B-2C4B84AA9B51}" srcOrd="2" destOrd="0" presId="urn:microsoft.com/office/officeart/2005/8/layout/arrow2"/>
    <dgm:cxn modelId="{12DF6CEA-73AF-47A2-82FF-2C6A44C59CC3}" type="presParOf" srcId="{8CE7E2BA-ED21-43B0-8615-F6443C1872D9}" destId="{D91F8F2C-E6A9-4A3F-9673-56121ED997EB}" srcOrd="3" destOrd="0" presId="urn:microsoft.com/office/officeart/2005/8/layout/arrow2"/>
    <dgm:cxn modelId="{0337DB8C-794F-4814-9F46-C35CC3FD78FE}" type="presParOf" srcId="{8CE7E2BA-ED21-43B0-8615-F6443C1872D9}" destId="{E686E184-578B-4D36-8043-EA6CE24A6FD3}" srcOrd="4" destOrd="0" presId="urn:microsoft.com/office/officeart/2005/8/layout/arrow2"/>
    <dgm:cxn modelId="{A635ADBE-39F2-4107-B5E0-9FE2126F7AB0}" type="presParOf" srcId="{8CE7E2BA-ED21-43B0-8615-F6443C1872D9}" destId="{0302A2EC-EF7C-4278-BE58-EE3A1F9712E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BD18-4E06-4615-9072-42750AD7F9F1}">
      <dsp:nvSpPr>
        <dsp:cNvPr id="0" name=""/>
        <dsp:cNvSpPr/>
      </dsp:nvSpPr>
      <dsp:spPr>
        <a:xfrm>
          <a:off x="0" y="360045"/>
          <a:ext cx="5051055" cy="315690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CDC64-B554-40C0-B6B4-7A5A95D5B6A8}">
      <dsp:nvSpPr>
        <dsp:cNvPr id="0" name=""/>
        <dsp:cNvSpPr/>
      </dsp:nvSpPr>
      <dsp:spPr>
        <a:xfrm>
          <a:off x="792090" y="2376263"/>
          <a:ext cx="131327" cy="131327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73AFA-6C32-453A-931A-0631D99F650F}">
      <dsp:nvSpPr>
        <dsp:cNvPr id="0" name=""/>
        <dsp:cNvSpPr/>
      </dsp:nvSpPr>
      <dsp:spPr>
        <a:xfrm>
          <a:off x="599750" y="2846035"/>
          <a:ext cx="1250157" cy="836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To 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modernize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 the </a:t>
          </a:r>
          <a:r>
            <a:rPr lang="en-US" sz="1600" i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Explosives Regulations, 2013 </a:t>
          </a:r>
        </a:p>
      </dsp:txBody>
      <dsp:txXfrm>
        <a:off x="599750" y="2846035"/>
        <a:ext cx="1250157" cy="836576"/>
      </dsp:txXfrm>
    </dsp:sp>
    <dsp:sp modelId="{FFB4D3C8-7A4A-46DA-AB0B-2C4B84AA9B51}">
      <dsp:nvSpPr>
        <dsp:cNvPr id="0" name=""/>
        <dsp:cNvSpPr/>
      </dsp:nvSpPr>
      <dsp:spPr>
        <a:xfrm>
          <a:off x="1944216" y="1661580"/>
          <a:ext cx="237399" cy="237399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F8F2C-E6A9-4A3F-9673-56121ED997EB}">
      <dsp:nvSpPr>
        <dsp:cNvPr id="0" name=""/>
        <dsp:cNvSpPr/>
      </dsp:nvSpPr>
      <dsp:spPr>
        <a:xfrm>
          <a:off x="1872213" y="2160245"/>
          <a:ext cx="1614539" cy="165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9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To enhance how the Explosives Program 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delivers its safety and security mandate 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and responds to the 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needs of stakeholders</a:t>
          </a:r>
        </a:p>
      </dsp:txBody>
      <dsp:txXfrm>
        <a:off x="1872213" y="2160245"/>
        <a:ext cx="1614539" cy="1656684"/>
      </dsp:txXfrm>
    </dsp:sp>
    <dsp:sp modelId="{E686E184-578B-4D36-8043-EA6CE24A6FD3}">
      <dsp:nvSpPr>
        <dsp:cNvPr id="0" name=""/>
        <dsp:cNvSpPr/>
      </dsp:nvSpPr>
      <dsp:spPr>
        <a:xfrm>
          <a:off x="3456386" y="1152126"/>
          <a:ext cx="328318" cy="328318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2A2EC-EF7C-4278-BE58-EE3A1F9712E9}">
      <dsp:nvSpPr>
        <dsp:cNvPr id="0" name=""/>
        <dsp:cNvSpPr/>
      </dsp:nvSpPr>
      <dsp:spPr>
        <a:xfrm>
          <a:off x="3456380" y="1872215"/>
          <a:ext cx="1541670" cy="186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6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To foster and proactively maintain a 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world-class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 Canadian explosives regime</a:t>
          </a:r>
        </a:p>
      </dsp:txBody>
      <dsp:txXfrm>
        <a:off x="3456380" y="1872215"/>
        <a:ext cx="1541670" cy="1860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4EA6-676F-41DF-B695-F45C69B9626B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77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C9BAF7B6-94FB-4458-8BAB-706F985427F5}" type="datetimeFigureOut">
              <a:rPr lang="en-CA" smtClean="0"/>
              <a:t>2022-04-19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6" tIns="46243" rIns="92486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4A8AECAE-EA66-4863-8E74-50DA76CE29B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664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F732-00F6-2D40-9C23-8FCFB28E1E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24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AECAE-EA66-4863-8E74-50DA76CE29B1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979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AECAE-EA66-4863-8E74-50DA76CE29B1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554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8" lvl="1" indent="0">
              <a:buNone/>
            </a:pPr>
            <a:endParaRPr lang="en-C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6F732-00F6-2D40-9C23-8FCFB28E1E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3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AECAE-EA66-4863-8E74-50DA76CE29B1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73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AECAE-EA66-4863-8E74-50DA76CE29B1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139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AECAE-EA66-4863-8E74-50DA76CE29B1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122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lvl="1" indent="0"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AECAE-EA66-4863-8E74-50DA76CE29B1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550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AECAE-EA66-4863-8E74-50DA76CE29B1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828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AECAE-EA66-4863-8E74-50DA76CE29B1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47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AECAE-EA66-4863-8E74-50DA76CE29B1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78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2022-04-19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115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2A13-03F8-C048-B959-2E6A5B43C267}" type="datetime1">
              <a:rPr lang="en-CA" smtClean="0"/>
              <a:t>2022-04-19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B955-1AEC-724D-A0DC-4EB48B6B0BF5}" type="datetime1">
              <a:rPr lang="en-CA" smtClean="0"/>
              <a:t>2022-04-19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272B1-99B0-214E-8926-B46D3A273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7D5A3-287B-C64E-8E26-AE388B017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2" y="4008994"/>
            <a:ext cx="11401327" cy="1197286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algn="l">
              <a:defRPr sz="40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AFF37-CE3A-B742-A62F-2A3257140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206280"/>
            <a:ext cx="10158560" cy="508720"/>
          </a:xfrm>
        </p:spPr>
        <p:txBody>
          <a:bodyPr lIns="45720" anchor="b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15504" indent="0">
              <a:buFontTx/>
              <a:buNone/>
              <a:defRPr/>
            </a:lvl2pPr>
            <a:lvl3pPr marL="431006" indent="0">
              <a:buFontTx/>
              <a:buNone/>
              <a:defRPr/>
            </a:lvl3pPr>
            <a:lvl4pPr marL="602456" indent="0">
              <a:buFontTx/>
              <a:buNone/>
              <a:defRPr/>
            </a:lvl4pPr>
            <a:lvl5pPr marL="7739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C7A8EA-E9AD-2747-BB8E-4E6AC446E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1" y="5829302"/>
            <a:ext cx="5753100" cy="358775"/>
          </a:xfrm>
        </p:spPr>
        <p:txBody>
          <a:bodyPr lIns="64008" tIns="91440" anchor="b" anchorCtr="0">
            <a:normAutofit/>
          </a:bodyPr>
          <a:lstStyle>
            <a:lvl1pPr marL="0" indent="0">
              <a:buFontTx/>
              <a:buNone/>
              <a:defRPr sz="1350">
                <a:solidFill>
                  <a:schemeClr val="bg1"/>
                </a:solidFill>
              </a:defRPr>
            </a:lvl1pPr>
            <a:lvl2pPr marL="215504" indent="0">
              <a:buFontTx/>
              <a:buNone/>
              <a:defRPr/>
            </a:lvl2pPr>
            <a:lvl3pPr marL="431006" indent="0">
              <a:buFontTx/>
              <a:buNone/>
              <a:defRPr/>
            </a:lvl3pPr>
            <a:lvl4pPr marL="602456" indent="0">
              <a:buFontTx/>
              <a:buNone/>
              <a:defRPr/>
            </a:lvl4pPr>
            <a:lvl5pPr marL="773906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35389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Page (end 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1D4337-A6FF-E447-AEBC-7572F3E16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1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1CB60-8482-4741-A8DB-6E92FB73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779520"/>
            <a:ext cx="11391900" cy="350520"/>
          </a:xfrm>
        </p:spPr>
        <p:txBody>
          <a:bodyPr>
            <a:normAutofit/>
          </a:bodyPr>
          <a:lstStyle>
            <a:lvl1pPr algn="ctr">
              <a:defRPr sz="105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copyright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1B140-A1F6-1948-B146-330E137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2022-04-19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9ACE6-299A-EF4D-B9DA-5ECFCC67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3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2022-04-19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7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039D-FA2F-F446-B515-A25EA0F25CD4}" type="datetime1">
              <a:rPr lang="en-CA" smtClean="0"/>
              <a:t>2022-04-19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90A-28E2-2241-82B9-77C01C864E0E}" type="datetime1">
              <a:rPr lang="en-CA" smtClean="0"/>
              <a:t>2022-04-19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6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CBA0-B8BE-454E-9320-1397925DEF46}" type="datetime1">
              <a:rPr lang="en-CA" smtClean="0"/>
              <a:t>2022-04-19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98DA-F13D-9644-8FFD-469E8B6CEC02}" type="datetime1">
              <a:rPr lang="en-CA" smtClean="0"/>
              <a:t>2022-04-19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AF57-68DC-5241-AA7B-E116E226E515}" type="datetime1">
              <a:rPr lang="en-CA" smtClean="0"/>
              <a:t>2022-04-19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1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7373-5A5E-4B47-A8E3-F30B8EF2A23E}" type="datetime1">
              <a:rPr lang="en-CA" smtClean="0"/>
              <a:t>2022-04-19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8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4C1F-7783-E041-9472-24F46D16163B}" type="datetime1">
              <a:rPr lang="en-CA" smtClean="0"/>
              <a:t>2022-04-19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3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D67D-6CD0-4F9C-AF73-23D04D3E675B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56E6F-8FD2-0E47-911E-80748C6FC72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4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orient="horz" userDrawn="1">
          <p15:clr>
            <a:srgbClr val="F26B43"/>
          </p15:clr>
        </p15:guide>
        <p15:guide id="5" orient="horz" pos="4320" userDrawn="1">
          <p15:clr>
            <a:srgbClr val="F26B43"/>
          </p15:clr>
        </p15:guide>
        <p15:guide id="6" orient="horz" pos="3672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  <p15:guide id="8" pos="384" userDrawn="1">
          <p15:clr>
            <a:srgbClr val="F26B43"/>
          </p15:clr>
        </p15:guide>
        <p15:guide id="9" pos="9856" userDrawn="1">
          <p15:clr>
            <a:srgbClr val="F26B43"/>
          </p15:clr>
        </p15:guide>
        <p15:guide id="10" pos="10240" userDrawn="1">
          <p15:clr>
            <a:srgbClr val="F26B43"/>
          </p15:clr>
        </p15:guide>
        <p15:guide id="11" orient="horz" pos="912" userDrawn="1">
          <p15:clr>
            <a:srgbClr val="F26B43"/>
          </p15:clr>
        </p15:guide>
        <p15:guide id="12" orient="horz" pos="1008" userDrawn="1">
          <p15:clr>
            <a:srgbClr val="F26B43"/>
          </p15:clr>
        </p15:guide>
        <p15:guide id="13" orient="horz" pos="3600" userDrawn="1">
          <p15:clr>
            <a:srgbClr val="F26B43"/>
          </p15:clr>
        </p15:guide>
        <p15:guide id="14" orient="horz" pos="4224" userDrawn="1">
          <p15:clr>
            <a:srgbClr val="F26B43"/>
          </p15:clr>
        </p15:guide>
        <p15:guide id="15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ncan.gc.ca/explosifs/lois-reglements/9840" TargetMode="External"/><Relationship Id="rId2" Type="http://schemas.openxmlformats.org/officeDocument/2006/relationships/hyperlink" Target="https://www.nrcan.gc.ca/explosives/acts-regulations/983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92F0-8D6C-AC43-AECB-F1F6A3434FE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32514" y="764704"/>
            <a:ext cx="9169152" cy="1008111"/>
          </a:xfrm>
        </p:spPr>
        <p:txBody>
          <a:bodyPr>
            <a:noAutofit/>
          </a:bodyPr>
          <a:lstStyle/>
          <a:p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Explosives Regulatory Review</a:t>
            </a:r>
            <a:br>
              <a:rPr 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2022</a:t>
            </a:r>
            <a:endParaRPr lang="en-US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480" y="4901471"/>
            <a:ext cx="9649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Amendments to:</a:t>
            </a:r>
          </a:p>
          <a:p>
            <a:r>
              <a:rPr lang="en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9 – Transportation</a:t>
            </a:r>
          </a:p>
          <a:p>
            <a:r>
              <a:rPr lang="en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Miscellaneous</a:t>
            </a:r>
          </a:p>
          <a:p>
            <a:endParaRPr lang="en-C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9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7307"/>
            <a:ext cx="9917731" cy="1037437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Package #1 Consultation Plan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07368" y="1196752"/>
            <a:ext cx="1137726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3" name="Rectangle 2"/>
          <p:cNvSpPr/>
          <p:nvPr/>
        </p:nvSpPr>
        <p:spPr>
          <a:xfrm>
            <a:off x="839416" y="1282898"/>
            <a:ext cx="6552728" cy="993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#1 Amendments to Parts 16, 17, 18</a:t>
            </a:r>
          </a:p>
          <a:p>
            <a:pPr algn="ctr"/>
            <a:r>
              <a:rPr lang="en-CA" sz="2400" b="1" dirty="0">
                <a:solidFill>
                  <a:schemeClr val="tx1"/>
                </a:solidFill>
              </a:rPr>
              <a:t>Fireworks/Pyrotechnics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416" y="2780928"/>
            <a:ext cx="6552728" cy="936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sz="2400" dirty="0"/>
              <a:t>#2 Amendments to Part 9 and Miscellaneous</a:t>
            </a:r>
          </a:p>
          <a:p>
            <a:pPr algn="ctr"/>
            <a:r>
              <a:rPr lang="en-CA" sz="2400" b="1" dirty="0"/>
              <a:t>Transportation</a:t>
            </a:r>
            <a:r>
              <a:rPr lang="en-CA" sz="2400" dirty="0"/>
              <a:t> </a:t>
            </a:r>
            <a:r>
              <a:rPr lang="en-CA" sz="2400" b="1" dirty="0"/>
              <a:t>and</a:t>
            </a:r>
            <a:r>
              <a:rPr lang="en-CA" sz="2400" dirty="0"/>
              <a:t> </a:t>
            </a:r>
            <a:r>
              <a:rPr lang="en-CA" sz="2400" b="1" dirty="0"/>
              <a:t>General Updates</a:t>
            </a: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839416" y="4418800"/>
            <a:ext cx="6552728" cy="954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sz="2400" dirty="0"/>
              <a:t>#3 Amendments to Parts 12, 13, 14</a:t>
            </a:r>
          </a:p>
          <a:p>
            <a:pPr algn="ctr"/>
            <a:r>
              <a:rPr lang="en-CA" sz="2400" b="1" dirty="0"/>
              <a:t>Propellant Powders, Cartridges, Kits etc.</a:t>
            </a:r>
          </a:p>
        </p:txBody>
      </p:sp>
      <p:sp>
        <p:nvSpPr>
          <p:cNvPr id="8" name="Oval 7"/>
          <p:cNvSpPr/>
          <p:nvPr/>
        </p:nvSpPr>
        <p:spPr>
          <a:xfrm>
            <a:off x="8524899" y="1330480"/>
            <a:ext cx="1757908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March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8482607" y="2841464"/>
            <a:ext cx="18002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April</a:t>
            </a:r>
            <a:endParaRPr lang="en-CA" dirty="0"/>
          </a:p>
        </p:txBody>
      </p:sp>
      <p:sp>
        <p:nvSpPr>
          <p:cNvPr id="11" name="Oval 10"/>
          <p:cNvSpPr/>
          <p:nvPr/>
        </p:nvSpPr>
        <p:spPr>
          <a:xfrm>
            <a:off x="8503753" y="4459560"/>
            <a:ext cx="18002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May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269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88641"/>
            <a:ext cx="9773715" cy="648071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Transportation and General Updates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07368" y="980728"/>
            <a:ext cx="11593288" cy="5328592"/>
          </a:xfrm>
        </p:spPr>
        <p:txBody>
          <a:bodyPr>
            <a:noAutofit/>
          </a:bodyPr>
          <a:lstStyle/>
          <a:p>
            <a:pPr marL="542925" lvl="1" indent="-457200"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tx1"/>
                </a:solidFill>
              </a:rPr>
              <a:t>The </a:t>
            </a:r>
            <a:r>
              <a:rPr lang="en-CA" sz="2000" dirty="0" err="1">
                <a:solidFill>
                  <a:schemeClr val="tx1"/>
                </a:solidFill>
              </a:rPr>
              <a:t>Reg</a:t>
            </a:r>
            <a:r>
              <a:rPr lang="en-CA" sz="2000" dirty="0">
                <a:solidFill>
                  <a:schemeClr val="tx1"/>
                </a:solidFill>
              </a:rPr>
              <a:t> Review Team received </a:t>
            </a:r>
            <a:r>
              <a:rPr lang="en-CA" sz="2000" b="1" dirty="0">
                <a:solidFill>
                  <a:schemeClr val="tx1"/>
                </a:solidFill>
              </a:rPr>
              <a:t>approximately 130 recommendations </a:t>
            </a:r>
            <a:r>
              <a:rPr lang="en-CA" sz="2000" dirty="0">
                <a:solidFill>
                  <a:schemeClr val="tx1"/>
                </a:solidFill>
              </a:rPr>
              <a:t>to </a:t>
            </a:r>
            <a:r>
              <a:rPr lang="en-CA" sz="2000" dirty="0"/>
              <a:t>clarify</a:t>
            </a:r>
            <a:r>
              <a:rPr lang="en-CA" sz="2000" dirty="0">
                <a:solidFill>
                  <a:schemeClr val="tx1"/>
                </a:solidFill>
              </a:rPr>
              <a:t> Part 9 (Transportation) and to ‘clean up’ the </a:t>
            </a:r>
            <a:r>
              <a:rPr lang="en-CA" sz="2000" i="1" dirty="0">
                <a:solidFill>
                  <a:schemeClr val="tx1"/>
                </a:solidFill>
              </a:rPr>
              <a:t>Explosives Regulations, 2013.</a:t>
            </a:r>
          </a:p>
          <a:p>
            <a:pPr marL="542925" lvl="1" indent="-457200">
              <a:buFont typeface="Wingdings" panose="05000000000000000000" pitchFamily="2" charset="2"/>
              <a:buChar char="ü"/>
            </a:pPr>
            <a:endParaRPr lang="en-CA" sz="1600" i="1" dirty="0"/>
          </a:p>
          <a:p>
            <a:pPr marL="542925" lvl="1" indent="-457200">
              <a:buFont typeface="Wingdings" panose="05000000000000000000" pitchFamily="2" charset="2"/>
              <a:buChar char="ü"/>
            </a:pPr>
            <a:r>
              <a:rPr lang="en-CA" sz="2000" dirty="0"/>
              <a:t>Almost all recommendations that require a regulatory amendment, and fit under Package 1 themes, were accepted resulting in a </a:t>
            </a:r>
            <a:r>
              <a:rPr lang="en-CA" sz="2000" b="1" dirty="0"/>
              <a:t>total of </a:t>
            </a:r>
            <a:r>
              <a:rPr lang="en-CA" sz="2000" b="1" dirty="0" smtClean="0"/>
              <a:t>122 </a:t>
            </a:r>
            <a:r>
              <a:rPr lang="en-CA" sz="2000" b="1" dirty="0"/>
              <a:t>proposed amendments</a:t>
            </a:r>
            <a:r>
              <a:rPr lang="en-CA" sz="2000" b="1" dirty="0" smtClean="0"/>
              <a:t>.</a:t>
            </a:r>
          </a:p>
          <a:p>
            <a:pPr marL="542925" lvl="1" indent="-457200">
              <a:buFont typeface="Wingdings" panose="05000000000000000000" pitchFamily="2" charset="2"/>
              <a:buChar char="ü"/>
            </a:pPr>
            <a:endParaRPr lang="en-CA" sz="2000" b="1" dirty="0"/>
          </a:p>
          <a:p>
            <a:pPr marL="542925" lvl="1" indent="-457200">
              <a:buFont typeface="Wingdings" panose="05000000000000000000" pitchFamily="2" charset="2"/>
              <a:buChar char="ü"/>
            </a:pPr>
            <a:r>
              <a:rPr lang="en-CA" sz="2000" dirty="0"/>
              <a:t>O</a:t>
            </a:r>
            <a:r>
              <a:rPr lang="en-CA" sz="2000" dirty="0" smtClean="0"/>
              <a:t>utstanding </a:t>
            </a:r>
            <a:r>
              <a:rPr lang="en-CA" sz="2000" dirty="0"/>
              <a:t>recommendations will be addressed as part of Package 2.</a:t>
            </a:r>
            <a:endParaRPr lang="en-CA" sz="2000" b="1" dirty="0"/>
          </a:p>
          <a:p>
            <a:pPr marL="542925" lvl="1" indent="-457200">
              <a:buFont typeface="Wingdings" panose="05000000000000000000" pitchFamily="2" charset="2"/>
              <a:buChar char="ü"/>
            </a:pPr>
            <a:endParaRPr lang="en-CA" sz="1600" dirty="0"/>
          </a:p>
          <a:p>
            <a:pPr marL="542925" lvl="1" indent="-457200">
              <a:buFont typeface="Wingdings" panose="05000000000000000000" pitchFamily="2" charset="2"/>
              <a:buChar char="ü"/>
            </a:pPr>
            <a:r>
              <a:rPr lang="en-CA" sz="2000" dirty="0"/>
              <a:t>Those recommendations that represent amendments to policies or guidance will be addressed in Phase 3 of the Regulatory Review</a:t>
            </a:r>
            <a:r>
              <a:rPr lang="en-CA" sz="2000" dirty="0" smtClean="0"/>
              <a:t>.</a:t>
            </a:r>
          </a:p>
          <a:p>
            <a:pPr marL="542925" lvl="1" indent="-457200">
              <a:buFont typeface="Wingdings" panose="05000000000000000000" pitchFamily="2" charset="2"/>
              <a:buChar char="ü"/>
            </a:pPr>
            <a:endParaRPr lang="en-CA" sz="2000" dirty="0"/>
          </a:p>
          <a:p>
            <a:pPr marL="542925" lvl="1" indent="-457200">
              <a:buFont typeface="Wingdings" panose="05000000000000000000" pitchFamily="2" charset="2"/>
              <a:buChar char="ü"/>
            </a:pPr>
            <a:r>
              <a:rPr lang="en-CA" sz="2000" dirty="0"/>
              <a:t>‘Clean up’ includes updates, wording fixes, and alignment with other government departments and current sector practices</a:t>
            </a:r>
            <a:r>
              <a:rPr lang="en-CA" sz="2000" dirty="0" smtClean="0"/>
              <a:t>.</a:t>
            </a:r>
          </a:p>
          <a:p>
            <a:pPr marL="542925" lvl="1" indent="-457200">
              <a:buFont typeface="Wingdings" panose="05000000000000000000" pitchFamily="2" charset="2"/>
              <a:buChar char="ü"/>
            </a:pPr>
            <a:endParaRPr lang="en-CA" sz="2000" dirty="0"/>
          </a:p>
          <a:p>
            <a:pPr marL="542925" lvl="1" indent="-457200">
              <a:buFont typeface="Wingdings" panose="05000000000000000000" pitchFamily="2" charset="2"/>
              <a:buChar char="ü"/>
            </a:pPr>
            <a:r>
              <a:rPr lang="en-CA" sz="2000" dirty="0" smtClean="0"/>
              <a:t>Part </a:t>
            </a:r>
            <a:r>
              <a:rPr lang="en-CA" sz="2000" dirty="0"/>
              <a:t>9 was largely streamlined and requirements updated and </a:t>
            </a:r>
            <a:r>
              <a:rPr lang="en-CA" sz="2000" dirty="0" smtClean="0"/>
              <a:t>refined.</a:t>
            </a:r>
            <a:endParaRPr lang="en-CA" sz="1600" dirty="0"/>
          </a:p>
          <a:p>
            <a:pPr marL="85725" lvl="1" indent="0">
              <a:buNone/>
            </a:pPr>
            <a:endParaRPr lang="en-CA" sz="400" dirty="0"/>
          </a:p>
          <a:p>
            <a:pPr marL="85725" lvl="1" indent="0">
              <a:buNone/>
            </a:pPr>
            <a:endParaRPr lang="en-CA" sz="1600" dirty="0"/>
          </a:p>
          <a:p>
            <a:pPr marL="85725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850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9773715" cy="792088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solidFill>
                  <a:schemeClr val="accent1">
                    <a:lumMod val="50000"/>
                  </a:schemeClr>
                </a:solidFill>
              </a:rPr>
              <a:t>Examples of General Updates</a:t>
            </a:r>
            <a:endParaRPr lang="en-C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51384" y="1196752"/>
            <a:ext cx="11449272" cy="5472608"/>
          </a:xfrm>
        </p:spPr>
        <p:txBody>
          <a:bodyPr>
            <a:noAutofit/>
          </a:bodyPr>
          <a:lstStyle/>
          <a:p>
            <a:pPr marL="428625" lvl="1" indent="-342900"/>
            <a:r>
              <a:rPr lang="en-CA" sz="2400" dirty="0" smtClean="0"/>
              <a:t>Removing </a:t>
            </a:r>
            <a:r>
              <a:rPr lang="en-CA" sz="2400" dirty="0"/>
              <a:t>the requirement for fax numbers from application </a:t>
            </a:r>
            <a:r>
              <a:rPr lang="en-CA" sz="2400" dirty="0" smtClean="0"/>
              <a:t>forms</a:t>
            </a:r>
          </a:p>
          <a:p>
            <a:pPr marL="428625" lvl="1" indent="-342900"/>
            <a:endParaRPr lang="en-CA" dirty="0"/>
          </a:p>
          <a:p>
            <a:pPr marL="428625" lvl="1" indent="-342900"/>
            <a:r>
              <a:rPr lang="en-CA" sz="2400" dirty="0" smtClean="0"/>
              <a:t>Updates </a:t>
            </a:r>
            <a:r>
              <a:rPr lang="en-CA" sz="2400" dirty="0"/>
              <a:t>to </a:t>
            </a:r>
            <a:r>
              <a:rPr lang="en-CA" dirty="0" smtClean="0"/>
              <a:t>better reference Transport Canada’s </a:t>
            </a:r>
            <a:r>
              <a:rPr lang="en-CA" i="1" dirty="0" smtClean="0"/>
              <a:t>Transportation of Dangerous Goods</a:t>
            </a:r>
            <a:r>
              <a:rPr lang="en-CA" sz="2400" i="1" dirty="0" smtClean="0"/>
              <a:t> Regulations</a:t>
            </a:r>
          </a:p>
          <a:p>
            <a:pPr marL="428625" lvl="1" indent="-342900"/>
            <a:endParaRPr lang="en-CA" dirty="0"/>
          </a:p>
          <a:p>
            <a:pPr marL="428625" lvl="1" indent="-342900"/>
            <a:r>
              <a:rPr lang="en-CA" sz="2400" dirty="0" smtClean="0"/>
              <a:t>Clarification </a:t>
            </a:r>
            <a:r>
              <a:rPr lang="en-CA" sz="2400" dirty="0"/>
              <a:t>of labelling requirements and </a:t>
            </a:r>
            <a:r>
              <a:rPr lang="en-CA" sz="2400" dirty="0" smtClean="0"/>
              <a:t>signage</a:t>
            </a:r>
          </a:p>
          <a:p>
            <a:pPr marL="428625" lvl="1" indent="-342900"/>
            <a:endParaRPr lang="en-CA" dirty="0"/>
          </a:p>
          <a:p>
            <a:pPr marL="428625" lvl="1" indent="-342900"/>
            <a:r>
              <a:rPr lang="en-CA" sz="2400" dirty="0" smtClean="0"/>
              <a:t>Allowing </a:t>
            </a:r>
            <a:r>
              <a:rPr lang="en-CA" sz="2400" dirty="0"/>
              <a:t>other packages or containers to be open two at a time in a magazine, as opposed to one at a </a:t>
            </a:r>
            <a:r>
              <a:rPr lang="en-CA" sz="2400" dirty="0" smtClean="0"/>
              <a:t>time</a:t>
            </a:r>
          </a:p>
          <a:p>
            <a:pPr marL="428625" lvl="1" indent="-342900"/>
            <a:endParaRPr lang="en-CA" sz="1200" dirty="0" smtClean="0"/>
          </a:p>
          <a:p>
            <a:pPr marL="85725" lvl="1" indent="0" algn="ctr">
              <a:buNone/>
            </a:pPr>
            <a:endParaRPr lang="en-CA" b="1" dirty="0" smtClean="0"/>
          </a:p>
          <a:p>
            <a:pPr marL="85725" lvl="1" indent="0" algn="ctr">
              <a:buNone/>
            </a:pPr>
            <a:r>
              <a:rPr lang="en-CA" sz="2800" b="1" dirty="0" smtClean="0"/>
              <a:t>Proposed </a:t>
            </a:r>
            <a:r>
              <a:rPr lang="en-CA" sz="2800" b="1" dirty="0"/>
              <a:t>amendments to note include…</a:t>
            </a:r>
          </a:p>
          <a:p>
            <a:pPr marL="428625" lvl="1" indent="-342900"/>
            <a:endParaRPr lang="en-CA" sz="2400" dirty="0"/>
          </a:p>
          <a:p>
            <a:pPr marL="428625" lvl="1" indent="-34290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132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88641"/>
            <a:ext cx="9773715" cy="792087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Miscellaneous </a:t>
            </a:r>
            <a:r>
              <a:rPr lang="en-CA" sz="4000" b="1" dirty="0" smtClean="0">
                <a:solidFill>
                  <a:schemeClr val="accent1">
                    <a:lumMod val="50000"/>
                  </a:schemeClr>
                </a:solidFill>
              </a:rPr>
              <a:t>Amendments</a:t>
            </a:r>
            <a:endParaRPr lang="en-C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51384" y="1340768"/>
            <a:ext cx="11449272" cy="5328592"/>
          </a:xfrm>
        </p:spPr>
        <p:txBody>
          <a:bodyPr>
            <a:noAutofit/>
          </a:bodyPr>
          <a:lstStyle/>
          <a:p>
            <a:pPr marL="85725" lvl="1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Minimum Age</a:t>
            </a:r>
          </a:p>
          <a:p>
            <a:pPr marL="371475" lvl="1" indent="-285750"/>
            <a:endParaRPr lang="en-US" sz="800" dirty="0">
              <a:solidFill>
                <a:prstClr val="black"/>
              </a:solidFill>
            </a:endParaRPr>
          </a:p>
          <a:p>
            <a:pPr marL="371475" lvl="1" indent="-285750"/>
            <a:r>
              <a:rPr lang="en-US" sz="2000" dirty="0" smtClean="0">
                <a:solidFill>
                  <a:prstClr val="black"/>
                </a:solidFill>
              </a:rPr>
              <a:t>Allow </a:t>
            </a:r>
            <a:r>
              <a:rPr lang="en-US" sz="2000" dirty="0">
                <a:solidFill>
                  <a:prstClr val="black"/>
                </a:solidFill>
              </a:rPr>
              <a:t>persons </a:t>
            </a:r>
            <a:r>
              <a:rPr lang="en-US" sz="2000" b="1" dirty="0">
                <a:solidFill>
                  <a:prstClr val="black"/>
                </a:solidFill>
              </a:rPr>
              <a:t>under the age of 18 to possess </a:t>
            </a:r>
            <a:r>
              <a:rPr lang="en-US" sz="2000" dirty="0">
                <a:solidFill>
                  <a:prstClr val="black"/>
                </a:solidFill>
              </a:rPr>
              <a:t>small arms cartridges and black powder </a:t>
            </a:r>
            <a:r>
              <a:rPr lang="en-US" sz="2000" dirty="0" smtClean="0">
                <a:solidFill>
                  <a:prstClr val="black"/>
                </a:solidFill>
              </a:rPr>
              <a:t>cartouches </a:t>
            </a:r>
            <a:r>
              <a:rPr lang="en-CA" sz="2000" dirty="0"/>
              <a:t>at federal or provincial/territorial sites that hold a Division 2 Factory Licence for the purpose of conducting sanctioned demonstrations or </a:t>
            </a:r>
            <a:r>
              <a:rPr lang="en-CA" sz="2000" b="1" dirty="0"/>
              <a:t>historical re-enactments</a:t>
            </a:r>
            <a:r>
              <a:rPr lang="en-CA" sz="2000" dirty="0" smtClean="0"/>
              <a:t>.</a:t>
            </a:r>
            <a:endParaRPr lang="en-US" sz="2000" dirty="0">
              <a:solidFill>
                <a:prstClr val="black"/>
              </a:solidFill>
            </a:endParaRPr>
          </a:p>
          <a:p>
            <a:pPr marL="85725" lvl="1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371475" lvl="1" indent="-285750"/>
            <a:r>
              <a:rPr lang="en-US" sz="2000" dirty="0">
                <a:solidFill>
                  <a:prstClr val="black"/>
                </a:solidFill>
              </a:rPr>
              <a:t>Align with </a:t>
            </a:r>
            <a:r>
              <a:rPr lang="en-US" sz="2000" dirty="0" err="1">
                <a:solidFill>
                  <a:prstClr val="black"/>
                </a:solidFill>
              </a:rPr>
              <a:t>Labour</a:t>
            </a:r>
            <a:r>
              <a:rPr lang="en-US" sz="2000" dirty="0">
                <a:solidFill>
                  <a:prstClr val="black"/>
                </a:solidFill>
              </a:rPr>
              <a:t> Canada proposal by raising the </a:t>
            </a:r>
            <a:r>
              <a:rPr lang="en-US" sz="2000" b="1" dirty="0" smtClean="0">
                <a:solidFill>
                  <a:prstClr val="black"/>
                </a:solidFill>
              </a:rPr>
              <a:t>minimum </a:t>
            </a:r>
            <a:r>
              <a:rPr lang="en-US" sz="2000" b="1" dirty="0">
                <a:solidFill>
                  <a:prstClr val="black"/>
                </a:solidFill>
              </a:rPr>
              <a:t>age for visitors and workers </a:t>
            </a:r>
            <a:r>
              <a:rPr lang="en-US" sz="2000" dirty="0">
                <a:solidFill>
                  <a:prstClr val="black"/>
                </a:solidFill>
              </a:rPr>
              <a:t>at Division 1 and 2 factories/sites to </a:t>
            </a:r>
            <a:r>
              <a:rPr lang="en-US" sz="2000" b="1" dirty="0">
                <a:solidFill>
                  <a:prstClr val="black"/>
                </a:solidFill>
              </a:rPr>
              <a:t>18 years old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CA" sz="2000" dirty="0"/>
          </a:p>
          <a:p>
            <a:pPr marL="371475" lvl="1" indent="-285750"/>
            <a:endParaRPr lang="en-US" dirty="0" smtClean="0"/>
          </a:p>
          <a:p>
            <a:pPr marL="85725" lvl="1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86316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16633"/>
            <a:ext cx="10441160" cy="1008112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Miscellaneous </a:t>
            </a:r>
            <a:r>
              <a:rPr lang="en-CA" sz="4000" b="1" dirty="0" smtClean="0">
                <a:solidFill>
                  <a:schemeClr val="accent1">
                    <a:lumMod val="50000"/>
                  </a:schemeClr>
                </a:solidFill>
              </a:rPr>
              <a:t>Amendments</a:t>
            </a:r>
            <a:endParaRPr lang="en-C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51384" y="1196752"/>
            <a:ext cx="11449272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Annual Reports</a:t>
            </a:r>
          </a:p>
          <a:p>
            <a:pPr>
              <a:lnSpc>
                <a:spcPct val="100000"/>
              </a:lnSpc>
            </a:pPr>
            <a:endParaRPr lang="en-CA" sz="700" dirty="0"/>
          </a:p>
          <a:p>
            <a:pPr>
              <a:lnSpc>
                <a:spcPct val="100000"/>
              </a:lnSpc>
            </a:pPr>
            <a:r>
              <a:rPr lang="en-CA" sz="2000" dirty="0" smtClean="0"/>
              <a:t>Remove </a:t>
            </a:r>
            <a:r>
              <a:rPr lang="en-CA" sz="2000" dirty="0"/>
              <a:t>requirement </a:t>
            </a:r>
            <a:r>
              <a:rPr lang="en-CA" sz="2000" dirty="0" smtClean="0"/>
              <a:t>for Part 7 </a:t>
            </a:r>
            <a:r>
              <a:rPr lang="en-CA" sz="2000" b="1" dirty="0"/>
              <a:t>annual reporting</a:t>
            </a:r>
            <a:r>
              <a:rPr lang="en-CA" sz="2000" dirty="0"/>
              <a:t>, and </a:t>
            </a:r>
            <a:r>
              <a:rPr lang="en-CA" sz="2000" dirty="0" smtClean="0"/>
              <a:t>fine-tune </a:t>
            </a:r>
            <a:r>
              <a:rPr lang="en-CA" sz="2000" dirty="0"/>
              <a:t>pre-existing record </a:t>
            </a:r>
            <a:r>
              <a:rPr lang="en-CA" sz="2000" dirty="0" smtClean="0"/>
              <a:t>keeping for manufacturing </a:t>
            </a:r>
            <a:r>
              <a:rPr lang="en-CA" sz="2000" dirty="0"/>
              <a:t>requirements</a:t>
            </a:r>
            <a:r>
              <a:rPr lang="en-CA" sz="20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CA" sz="1600" dirty="0" smtClean="0"/>
          </a:p>
          <a:p>
            <a:pPr>
              <a:lnSpc>
                <a:spcPct val="100000"/>
              </a:lnSpc>
            </a:pPr>
            <a:r>
              <a:rPr lang="en-CA" sz="2000" dirty="0" smtClean="0"/>
              <a:t>Replace requirement to submit </a:t>
            </a:r>
            <a:r>
              <a:rPr lang="en-CA" sz="2000" b="1" dirty="0" smtClean="0"/>
              <a:t>an annual report of marine flare </a:t>
            </a:r>
            <a:r>
              <a:rPr lang="en-CA" sz="2000" dirty="0" smtClean="0"/>
              <a:t>destruction</a:t>
            </a:r>
            <a:r>
              <a:rPr lang="en-CA" sz="2000" b="1" dirty="0" smtClean="0"/>
              <a:t> </a:t>
            </a:r>
            <a:r>
              <a:rPr lang="en-CA" sz="2000" dirty="0" smtClean="0"/>
              <a:t>with requirement to keep records</a:t>
            </a:r>
          </a:p>
          <a:p>
            <a:pPr marL="0" indent="0">
              <a:lnSpc>
                <a:spcPct val="100000"/>
              </a:lnSpc>
              <a:buNone/>
            </a:pPr>
            <a:endParaRPr lang="en-CA" sz="1600" dirty="0" smtClean="0"/>
          </a:p>
          <a:p>
            <a:pPr>
              <a:lnSpc>
                <a:spcPct val="100000"/>
              </a:lnSpc>
            </a:pPr>
            <a:r>
              <a:rPr lang="en-CA" sz="2000" dirty="0" smtClean="0"/>
              <a:t>Replace requirement to submit </a:t>
            </a:r>
            <a:r>
              <a:rPr lang="en-CA" sz="2000" b="1" dirty="0" smtClean="0"/>
              <a:t>annual inventory of ammonium nitrate </a:t>
            </a:r>
            <a:r>
              <a:rPr lang="en-CA" sz="2000" dirty="0" smtClean="0"/>
              <a:t>with requirement to keep records</a:t>
            </a:r>
          </a:p>
          <a:p>
            <a:pPr marL="0" indent="0">
              <a:lnSpc>
                <a:spcPct val="100000"/>
              </a:lnSpc>
              <a:buNone/>
            </a:pPr>
            <a:endParaRPr lang="en-CA" sz="1200" dirty="0"/>
          </a:p>
          <a:p>
            <a:pPr marL="0" indent="0">
              <a:lnSpc>
                <a:spcPct val="100000"/>
              </a:lnSpc>
              <a:buNone/>
            </a:pPr>
            <a:endParaRPr lang="en-CA" sz="2000" dirty="0"/>
          </a:p>
          <a:p>
            <a:endParaRPr lang="en-CA" sz="2000" dirty="0"/>
          </a:p>
          <a:p>
            <a:pPr marL="428625" lvl="1" indent="-342900"/>
            <a:endParaRPr lang="en-US" sz="2000" dirty="0"/>
          </a:p>
          <a:p>
            <a:pPr marL="371475" lvl="1" indent="-285750"/>
            <a:endParaRPr lang="en-US" dirty="0"/>
          </a:p>
          <a:p>
            <a:pPr marL="85725" lvl="1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5344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88641"/>
            <a:ext cx="10297144" cy="504055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Miscellaneous </a:t>
            </a:r>
            <a:r>
              <a:rPr lang="en-CA" sz="4000" b="1" dirty="0" smtClean="0">
                <a:solidFill>
                  <a:schemeClr val="accent1">
                    <a:lumMod val="50000"/>
                  </a:schemeClr>
                </a:solidFill>
              </a:rPr>
              <a:t>Amendments</a:t>
            </a:r>
            <a:endParaRPr lang="en-C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335360" y="764704"/>
            <a:ext cx="1166529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</a:rPr>
              <a:t>Part 8 Screening</a:t>
            </a:r>
          </a:p>
          <a:p>
            <a:pPr marL="0" indent="0">
              <a:buNone/>
            </a:pPr>
            <a:endParaRPr lang="en-CA" sz="800" dirty="0" smtClean="0"/>
          </a:p>
          <a:p>
            <a:r>
              <a:rPr lang="en-CA" sz="1800" dirty="0" smtClean="0"/>
              <a:t>Expand </a:t>
            </a:r>
            <a:r>
              <a:rPr lang="en-CA" sz="1800" b="1" dirty="0"/>
              <a:t>the definition of “equivalent document” </a:t>
            </a:r>
            <a:r>
              <a:rPr lang="en-CA" sz="1800" dirty="0"/>
              <a:t>to include a security clearance issued by another competent authority that has not been suspended or </a:t>
            </a:r>
            <a:r>
              <a:rPr lang="en-CA" sz="1800" dirty="0" smtClean="0"/>
              <a:t>withdrawn, and specifically list the US Alcohol, Tobacco and Firearms clearance. </a:t>
            </a:r>
            <a:endParaRPr lang="en-CA" sz="1800" dirty="0"/>
          </a:p>
          <a:p>
            <a:endParaRPr lang="en-CA" sz="1100" dirty="0"/>
          </a:p>
          <a:p>
            <a:r>
              <a:rPr lang="en-CA" sz="1800" dirty="0"/>
              <a:t>Require a </a:t>
            </a:r>
            <a:r>
              <a:rPr lang="en-CA" sz="1800" b="1" dirty="0"/>
              <a:t>non-resident of Canada to include a confirmation letter from the employer in Canada, with their application for an approval letter </a:t>
            </a:r>
            <a:r>
              <a:rPr lang="en-CA" sz="1800" dirty="0"/>
              <a:t>for a high hazard explosives licence.</a:t>
            </a:r>
          </a:p>
          <a:p>
            <a:endParaRPr lang="en-CA" sz="1100" dirty="0"/>
          </a:p>
          <a:p>
            <a:r>
              <a:rPr lang="en-CA" sz="1600" dirty="0"/>
              <a:t>R</a:t>
            </a:r>
            <a:r>
              <a:rPr lang="en-CA" sz="1800" dirty="0"/>
              <a:t>equire a non-resident of Canada to include </a:t>
            </a:r>
            <a:r>
              <a:rPr lang="en-CA" sz="1800" b="1" dirty="0"/>
              <a:t>a certified police certificate from their country of origin, or a valid Canadian work permit, </a:t>
            </a:r>
            <a:r>
              <a:rPr lang="en-CA" sz="1800" dirty="0"/>
              <a:t>with their application for an approval letter for a high hazard explosives licence.</a:t>
            </a:r>
          </a:p>
          <a:p>
            <a:pPr marL="0" indent="0">
              <a:buNone/>
            </a:pPr>
            <a:endParaRPr lang="en-CA" sz="1100" dirty="0" smtClean="0"/>
          </a:p>
          <a:p>
            <a:r>
              <a:rPr lang="en-CA" sz="1800" dirty="0" smtClean="0"/>
              <a:t>Allow </a:t>
            </a:r>
            <a:r>
              <a:rPr lang="en-CA" sz="1800" b="1" dirty="0"/>
              <a:t>the Minister to refuse an approval letter </a:t>
            </a:r>
            <a:r>
              <a:rPr lang="en-CA" sz="1800" dirty="0"/>
              <a:t>for a high hazard explosives </a:t>
            </a:r>
            <a:r>
              <a:rPr lang="en-CA" sz="1800" dirty="0" smtClean="0"/>
              <a:t>licence </a:t>
            </a:r>
            <a:r>
              <a:rPr lang="en-CA" sz="1800" dirty="0"/>
              <a:t>if a false statement is made, or if there is a risk to the safety or security of persons, or </a:t>
            </a:r>
            <a:r>
              <a:rPr lang="en-CA" sz="1800" b="1" dirty="0"/>
              <a:t>to cancel an approval letter </a:t>
            </a:r>
            <a:r>
              <a:rPr lang="en-CA" sz="1800" dirty="0"/>
              <a:t>if conditions of </a:t>
            </a:r>
            <a:r>
              <a:rPr lang="en-CA" sz="1800" dirty="0" smtClean="0"/>
              <a:t>the approval </a:t>
            </a:r>
            <a:r>
              <a:rPr lang="en-CA" sz="1800" dirty="0"/>
              <a:t>letter are no longer </a:t>
            </a:r>
            <a:r>
              <a:rPr lang="en-CA" sz="1800" dirty="0" smtClean="0"/>
              <a:t>met.</a:t>
            </a:r>
          </a:p>
          <a:p>
            <a:endParaRPr lang="en-CA" sz="1100" dirty="0"/>
          </a:p>
          <a:p>
            <a:r>
              <a:rPr lang="en-CA" sz="1800" dirty="0" smtClean="0"/>
              <a:t>Allow </a:t>
            </a:r>
            <a:r>
              <a:rPr lang="en-CA" sz="1800" b="1" dirty="0" smtClean="0"/>
              <a:t>the Minister to refuse or cancel a licence, permit or certificate </a:t>
            </a:r>
            <a:r>
              <a:rPr lang="en-CA" sz="1800" dirty="0" smtClean="0"/>
              <a:t>if there are reasonable grounds to believe there is a risk to the safety and security of people.</a:t>
            </a:r>
            <a:endParaRPr lang="en-CA" sz="1600" dirty="0"/>
          </a:p>
          <a:p>
            <a:endParaRPr lang="en-CA" sz="2000" dirty="0"/>
          </a:p>
          <a:p>
            <a:endParaRPr lang="en-CA" sz="2000" dirty="0"/>
          </a:p>
          <a:p>
            <a:pPr marL="428625" lvl="1" indent="-342900"/>
            <a:endParaRPr lang="en-US" sz="2000" dirty="0"/>
          </a:p>
          <a:p>
            <a:pPr marL="371475" lvl="1" indent="-285750"/>
            <a:endParaRPr lang="en-US" dirty="0"/>
          </a:p>
          <a:p>
            <a:pPr marL="85725" lvl="1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24913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88641"/>
            <a:ext cx="9773715" cy="648072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Amendments to Part 9 Transportation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51384" y="1124744"/>
            <a:ext cx="11449272" cy="4896544"/>
          </a:xfrm>
        </p:spPr>
        <p:txBody>
          <a:bodyPr>
            <a:noAutofit/>
          </a:bodyPr>
          <a:lstStyle/>
          <a:p>
            <a:r>
              <a:rPr lang="en-CA" sz="2000" dirty="0"/>
              <a:t>Clarify </a:t>
            </a:r>
            <a:r>
              <a:rPr lang="en-CA" sz="2000" dirty="0" smtClean="0"/>
              <a:t>and streamline requirements </a:t>
            </a:r>
            <a:r>
              <a:rPr lang="en-CA" sz="2000" dirty="0"/>
              <a:t>for a </a:t>
            </a:r>
            <a:r>
              <a:rPr lang="en-CA" sz="2000" b="1" dirty="0"/>
              <a:t>vehicle of sound mechanical condition and for towing of vehicle </a:t>
            </a:r>
            <a:r>
              <a:rPr lang="en-CA" sz="2000" dirty="0"/>
              <a:t>carrying </a:t>
            </a:r>
            <a:r>
              <a:rPr lang="en-CA" sz="2000" dirty="0" smtClean="0"/>
              <a:t>explosives, including adding a new exception for towing undamaged vehicles after an incident.</a:t>
            </a:r>
            <a:endParaRPr lang="en-CA" sz="2000" dirty="0"/>
          </a:p>
          <a:p>
            <a:endParaRPr lang="en-CA" sz="1400" dirty="0"/>
          </a:p>
          <a:p>
            <a:r>
              <a:rPr lang="en-CA" sz="2000" dirty="0"/>
              <a:t>Allow an exception for the transportation of </a:t>
            </a:r>
            <a:r>
              <a:rPr lang="en-CA" sz="2000" b="1" dirty="0"/>
              <a:t>perforating guns </a:t>
            </a:r>
            <a:r>
              <a:rPr lang="en-CA" sz="2000" dirty="0"/>
              <a:t>if they are transported according to certain standards or in accordance with an Equivalency Certificate issued by Transport Canada, and if they are protected from theft.</a:t>
            </a:r>
          </a:p>
          <a:p>
            <a:endParaRPr lang="en-CA" sz="1400" dirty="0"/>
          </a:p>
          <a:p>
            <a:r>
              <a:rPr lang="en-CA" sz="2000" dirty="0" smtClean="0"/>
              <a:t>Reduce the </a:t>
            </a:r>
            <a:r>
              <a:rPr lang="en-CA" sz="2000" dirty="0"/>
              <a:t>exception for </a:t>
            </a:r>
            <a:r>
              <a:rPr lang="en-CA" sz="2000" b="1" dirty="0"/>
              <a:t>Mobile Processing Units to be equipped with tracking and communication systems</a:t>
            </a:r>
            <a:r>
              <a:rPr lang="en-CA" sz="2000" dirty="0"/>
              <a:t> </a:t>
            </a:r>
            <a:r>
              <a:rPr lang="en-CA" sz="2000" dirty="0" smtClean="0"/>
              <a:t>to those that remain </a:t>
            </a:r>
            <a:r>
              <a:rPr lang="en-CA" sz="2000" dirty="0"/>
              <a:t>at a mine site or quarry.</a:t>
            </a:r>
          </a:p>
          <a:p>
            <a:endParaRPr lang="en-CA" sz="1400" dirty="0"/>
          </a:p>
          <a:p>
            <a:r>
              <a:rPr lang="en-CA" sz="2000" dirty="0"/>
              <a:t>Clarify </a:t>
            </a:r>
            <a:r>
              <a:rPr lang="en-CA" sz="2000" dirty="0" smtClean="0"/>
              <a:t>distance and security requirements </a:t>
            </a:r>
            <a:r>
              <a:rPr lang="en-CA" sz="2000" dirty="0"/>
              <a:t>for a </a:t>
            </a:r>
            <a:r>
              <a:rPr lang="en-CA" sz="2000" b="1" dirty="0"/>
              <a:t>driver of a vehicle transporting explosives who must stop </a:t>
            </a:r>
            <a:r>
              <a:rPr lang="en-CA" sz="2000" b="1" dirty="0" err="1"/>
              <a:t>en</a:t>
            </a:r>
            <a:r>
              <a:rPr lang="en-CA" sz="2000" b="1" dirty="0"/>
              <a:t> route or park overnight</a:t>
            </a:r>
            <a:r>
              <a:rPr lang="en-CA" sz="2000" dirty="0"/>
              <a:t>.</a:t>
            </a:r>
          </a:p>
          <a:p>
            <a:endParaRPr lang="en-CA" sz="1400" dirty="0"/>
          </a:p>
          <a:p>
            <a:r>
              <a:rPr lang="en-CA" sz="2000" dirty="0" smtClean="0"/>
              <a:t>Clarify reporting and notification </a:t>
            </a:r>
            <a:r>
              <a:rPr lang="en-CA" sz="2000" dirty="0"/>
              <a:t>requirements in the event the driver </a:t>
            </a:r>
            <a:r>
              <a:rPr lang="en-CA" sz="2000" dirty="0" smtClean="0"/>
              <a:t>of a </a:t>
            </a:r>
            <a:r>
              <a:rPr lang="en-CA" sz="2000" b="1" dirty="0"/>
              <a:t>vehicle transporting explosives is delayed or in an accident</a:t>
            </a:r>
            <a:r>
              <a:rPr lang="en-CA" sz="2000" dirty="0"/>
              <a:t>.</a:t>
            </a:r>
          </a:p>
          <a:p>
            <a:endParaRPr lang="en-US" sz="2000" dirty="0"/>
          </a:p>
          <a:p>
            <a:endParaRPr lang="en-CA" sz="1600" dirty="0"/>
          </a:p>
          <a:p>
            <a:pPr marL="0" indent="0">
              <a:buNone/>
            </a:pPr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pPr marL="428625" lvl="1" indent="-342900"/>
            <a:endParaRPr lang="en-US" sz="2000" dirty="0"/>
          </a:p>
          <a:p>
            <a:pPr marL="371475" lvl="1" indent="-285750"/>
            <a:endParaRPr lang="en-US" dirty="0"/>
          </a:p>
          <a:p>
            <a:pPr marL="85725" lvl="1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06785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332657"/>
            <a:ext cx="9845723" cy="792087"/>
          </a:xfrm>
        </p:spPr>
        <p:txBody>
          <a:bodyPr>
            <a:noAutofit/>
          </a:bodyPr>
          <a:lstStyle/>
          <a:p>
            <a:r>
              <a:rPr lang="en-CA" sz="4000" b="1" i="1" dirty="0">
                <a:solidFill>
                  <a:schemeClr val="accent1">
                    <a:lumMod val="50000"/>
                  </a:schemeClr>
                </a:solidFill>
              </a:rPr>
              <a:t>Explosives Regulations, 2013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79376" y="1268760"/>
            <a:ext cx="11089232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Provides the rules for the safe and secure handling of explosives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sz="1800" i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3432" y="2636912"/>
            <a:ext cx="9937104" cy="18505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i="1" dirty="0">
                <a:solidFill>
                  <a:srgbClr val="002060"/>
                </a:solidFill>
                <a:hlinkClick r:id="rId2"/>
              </a:rPr>
              <a:t>https://www.nrcan.gc.ca/explosives/acts-regulations/9839</a:t>
            </a:r>
            <a:endParaRPr lang="en-CA" sz="2800" i="1" dirty="0">
              <a:solidFill>
                <a:srgbClr val="002060"/>
              </a:solidFill>
            </a:endParaRPr>
          </a:p>
          <a:p>
            <a:pPr algn="ctr"/>
            <a:endParaRPr lang="en-CA" sz="2800" i="1" dirty="0">
              <a:solidFill>
                <a:srgbClr val="002060"/>
              </a:solidFill>
            </a:endParaRPr>
          </a:p>
          <a:p>
            <a:pPr algn="ctr"/>
            <a:r>
              <a:rPr lang="en-CA" sz="2800" i="1" dirty="0">
                <a:solidFill>
                  <a:srgbClr val="002060"/>
                </a:solidFill>
                <a:hlinkClick r:id="rId3"/>
              </a:rPr>
              <a:t>https://www.rncan.gc.ca/explosifs/lois-reglements/9840</a:t>
            </a:r>
            <a:r>
              <a:rPr lang="en-CA" sz="28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62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260649"/>
            <a:ext cx="9555124" cy="792088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Regulatory Review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839416" y="1340768"/>
            <a:ext cx="5051055" cy="4392488"/>
          </a:xfrm>
        </p:spPr>
        <p:txBody>
          <a:bodyPr>
            <a:normAutofit lnSpcReduction="10000"/>
          </a:bodyPr>
          <a:lstStyle/>
          <a:p>
            <a:pPr marL="1191" lvl="1" indent="0">
              <a:buNone/>
            </a:pPr>
            <a:r>
              <a:rPr lang="en-CA" sz="2000" dirty="0"/>
              <a:t>Regulatory Review launched in February 2021 to modernize the Explosives Regulatory Regime</a:t>
            </a:r>
          </a:p>
          <a:p>
            <a:pPr marL="1191" lvl="1" indent="0">
              <a:buNone/>
            </a:pPr>
            <a:endParaRPr lang="en-CA" sz="2000" dirty="0"/>
          </a:p>
          <a:p>
            <a:pPr marL="1191" lvl="1" indent="0">
              <a:buNone/>
            </a:pPr>
            <a:r>
              <a:rPr lang="en-CA" sz="2000" b="1" dirty="0"/>
              <a:t>Primary Lenses:</a:t>
            </a:r>
          </a:p>
          <a:p>
            <a:pPr marL="1191" lvl="1" indent="0">
              <a:buNone/>
            </a:pPr>
            <a:endParaRPr lang="en-CA" sz="1000" dirty="0"/>
          </a:p>
          <a:p>
            <a:pPr marL="201216" lvl="1" indent="-132160"/>
            <a:r>
              <a:rPr lang="en-CA" sz="2000" b="1" dirty="0" err="1"/>
              <a:t>GoC</a:t>
            </a:r>
            <a:r>
              <a:rPr lang="en-CA" sz="2000" b="1" dirty="0"/>
              <a:t> Modernization Agenda</a:t>
            </a:r>
          </a:p>
          <a:p>
            <a:pPr marL="201216" lvl="1" indent="0">
              <a:buNone/>
            </a:pPr>
            <a:r>
              <a:rPr lang="en-CA" sz="2000" dirty="0"/>
              <a:t>Recognition of the need to keep pace with change, for more efficient service delivery, and the flexibility to address diverse risks and innovation</a:t>
            </a:r>
          </a:p>
          <a:p>
            <a:pPr marL="201216" lvl="1" indent="-13216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201216" lvl="1" indent="-132160"/>
            <a:r>
              <a:rPr lang="en-CA" sz="2000" b="1" dirty="0"/>
              <a:t>COVID-19</a:t>
            </a:r>
          </a:p>
          <a:p>
            <a:pPr marL="201216" lvl="1" indent="0">
              <a:buNone/>
            </a:pPr>
            <a:r>
              <a:rPr lang="en-CA" sz="2000" dirty="0"/>
              <a:t>Focus on removing unnecessary barriers to economic recovery</a:t>
            </a:r>
          </a:p>
          <a:p>
            <a:pPr marL="1191" lvl="1" indent="0">
              <a:buNone/>
            </a:pPr>
            <a:endParaRPr lang="en-CA" sz="1600" dirty="0"/>
          </a:p>
          <a:p>
            <a:pPr marL="0" indent="0">
              <a:buNone/>
            </a:pPr>
            <a:endParaRPr lang="en-CA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3922217"/>
              </p:ext>
            </p:extLst>
          </p:nvPr>
        </p:nvGraphicFramePr>
        <p:xfrm>
          <a:off x="5735959" y="1556792"/>
          <a:ext cx="505105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467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9"/>
            <a:ext cx="9701707" cy="864095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Review Plan and Timelines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695400" y="1268760"/>
            <a:ext cx="1101722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</a:rPr>
              <a:t>Four Year Project plan has 3 phases:</a:t>
            </a:r>
          </a:p>
          <a:p>
            <a:pPr marL="0" indent="0">
              <a:buNone/>
            </a:pPr>
            <a:endParaRPr lang="en-CA" sz="1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000" b="1" dirty="0">
                <a:solidFill>
                  <a:schemeClr val="tx1"/>
                </a:solidFill>
              </a:rPr>
              <a:t>1. Building the Plan – February to August 2021</a:t>
            </a:r>
          </a:p>
          <a:p>
            <a:r>
              <a:rPr lang="en-CA" sz="1800" dirty="0">
                <a:solidFill>
                  <a:schemeClr val="tx1"/>
                </a:solidFill>
              </a:rPr>
              <a:t>Identify challenges and irritants through research, outreach and analysis</a:t>
            </a:r>
          </a:p>
          <a:p>
            <a:pPr marL="0" indent="0">
              <a:buNone/>
            </a:pPr>
            <a:endParaRPr lang="en-CA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000" b="1" dirty="0">
                <a:solidFill>
                  <a:schemeClr val="tx1"/>
                </a:solidFill>
              </a:rPr>
              <a:t>2. Regulatory Development – September 2021 to Fall 2024</a:t>
            </a:r>
          </a:p>
          <a:p>
            <a:r>
              <a:rPr lang="en-CA" sz="1800" dirty="0">
                <a:solidFill>
                  <a:schemeClr val="tx1"/>
                </a:solidFill>
              </a:rPr>
              <a:t>Determine recommendations – policy analysis based on best practices, international comparison, science</a:t>
            </a:r>
          </a:p>
          <a:p>
            <a:r>
              <a:rPr lang="en-CA" sz="1800" dirty="0">
                <a:solidFill>
                  <a:schemeClr val="tx1"/>
                </a:solidFill>
              </a:rPr>
              <a:t>Move forward with amendments – consultations and approval</a:t>
            </a:r>
          </a:p>
          <a:p>
            <a:pPr marL="0" indent="0">
              <a:buNone/>
            </a:pPr>
            <a:endParaRPr lang="en-CA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chemeClr val="tx1"/>
                </a:solidFill>
              </a:rPr>
              <a:t>3. </a:t>
            </a:r>
            <a:r>
              <a:rPr lang="en-CA" sz="2000" b="1" dirty="0">
                <a:solidFill>
                  <a:schemeClr val="tx1"/>
                </a:solidFill>
              </a:rPr>
              <a:t>Program Development and Delivery – Per Regulatory Package</a:t>
            </a:r>
          </a:p>
          <a:p>
            <a:r>
              <a:rPr lang="en-CA" sz="1800" dirty="0">
                <a:solidFill>
                  <a:schemeClr val="tx1"/>
                </a:solidFill>
              </a:rPr>
              <a:t>Material to support implementation of new or revised provisions</a:t>
            </a:r>
          </a:p>
          <a:p>
            <a:r>
              <a:rPr lang="en-CA" sz="1800" dirty="0">
                <a:solidFill>
                  <a:schemeClr val="tx1"/>
                </a:solidFill>
              </a:rPr>
              <a:t>Training / Info sessions</a:t>
            </a:r>
          </a:p>
        </p:txBody>
      </p:sp>
    </p:spTree>
    <p:extLst>
      <p:ext uri="{BB962C8B-B14F-4D97-AF65-F5344CB8AC3E}">
        <p14:creationId xmlns:p14="http://schemas.microsoft.com/office/powerpoint/2010/main" val="399193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7"/>
            <a:ext cx="9820002" cy="864095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Phase 1 Complete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623392" y="1484784"/>
            <a:ext cx="10729192" cy="42917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 </a:t>
            </a:r>
            <a:r>
              <a:rPr lang="en-CA" sz="2400" dirty="0"/>
              <a:t>Reviewed </a:t>
            </a:r>
            <a:r>
              <a:rPr lang="en-CA" sz="2400" b="1" dirty="0"/>
              <a:t>regulatory framework </a:t>
            </a:r>
            <a:r>
              <a:rPr lang="en-CA" sz="2400" dirty="0"/>
              <a:t>including </a:t>
            </a:r>
            <a:r>
              <a:rPr lang="en-CA" sz="2400" b="1" dirty="0"/>
              <a:t>outstanding amendments</a:t>
            </a:r>
          </a:p>
          <a:p>
            <a:pPr>
              <a:lnSpc>
                <a:spcPct val="100000"/>
              </a:lnSpc>
            </a:pPr>
            <a:endParaRPr lang="en-CA" sz="900" dirty="0"/>
          </a:p>
          <a:p>
            <a:pPr marL="0" indent="0">
              <a:lnSpc>
                <a:spcPct val="100000"/>
              </a:lnSpc>
              <a:buNone/>
            </a:pPr>
            <a:r>
              <a:rPr lang="en-CA" sz="2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 </a:t>
            </a:r>
            <a:r>
              <a:rPr lang="en-CA" sz="2400" dirty="0"/>
              <a:t>Completed </a:t>
            </a:r>
            <a:r>
              <a:rPr lang="en-CA" sz="2400" b="1" dirty="0"/>
              <a:t>initial planning </a:t>
            </a:r>
            <a:r>
              <a:rPr lang="en-CA" sz="2400" dirty="0"/>
              <a:t>for Review including engagement plan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CA" sz="900" dirty="0"/>
          </a:p>
          <a:p>
            <a:pPr marL="0" indent="0">
              <a:lnSpc>
                <a:spcPct val="100000"/>
              </a:lnSpc>
              <a:buNone/>
            </a:pPr>
            <a:r>
              <a:rPr lang="en-CA" sz="2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 </a:t>
            </a:r>
            <a:r>
              <a:rPr lang="en-CA" sz="2400" dirty="0"/>
              <a:t>Formed small </a:t>
            </a:r>
            <a:r>
              <a:rPr lang="en-CA" sz="2400" b="1" dirty="0" err="1"/>
              <a:t>Reg</a:t>
            </a:r>
            <a:r>
              <a:rPr lang="en-CA" sz="2400" b="1" dirty="0"/>
              <a:t> Review team</a:t>
            </a:r>
          </a:p>
          <a:p>
            <a:pPr>
              <a:lnSpc>
                <a:spcPct val="100000"/>
              </a:lnSpc>
            </a:pPr>
            <a:endParaRPr lang="en-CA" sz="800" dirty="0"/>
          </a:p>
          <a:p>
            <a:pPr marL="0" indent="0">
              <a:lnSpc>
                <a:spcPct val="100000"/>
              </a:lnSpc>
              <a:buNone/>
            </a:pPr>
            <a:r>
              <a:rPr lang="en-CA" sz="2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CA" sz="2400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en-CA" sz="2400" dirty="0"/>
              <a:t>Conducted </a:t>
            </a:r>
            <a:r>
              <a:rPr lang="en-CA" sz="2400" b="1" dirty="0"/>
              <a:t>outreach</a:t>
            </a:r>
            <a:r>
              <a:rPr lang="en-CA" sz="2400" dirty="0"/>
              <a:t> with internal and external stakeholders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Introduced the Review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Identified total of </a:t>
            </a:r>
            <a:r>
              <a:rPr lang="en-CA" sz="2000" b="1" dirty="0"/>
              <a:t>280 regulatory irritants</a:t>
            </a:r>
          </a:p>
          <a:p>
            <a:pPr>
              <a:lnSpc>
                <a:spcPct val="100000"/>
              </a:lnSpc>
            </a:pPr>
            <a:endParaRPr lang="en-CA" sz="600" dirty="0"/>
          </a:p>
          <a:p>
            <a:pPr marL="0" indent="0">
              <a:lnSpc>
                <a:spcPct val="100000"/>
              </a:lnSpc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81137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60649"/>
            <a:ext cx="9892010" cy="864095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What We Heard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24744"/>
            <a:ext cx="11233248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600" dirty="0">
                <a:solidFill>
                  <a:schemeClr val="tx1"/>
                </a:solidFill>
              </a:rPr>
              <a:t>Among the 280 irritants, five key themes emerged:</a:t>
            </a:r>
          </a:p>
          <a:p>
            <a:pPr marL="0" indent="0">
              <a:buNone/>
            </a:pPr>
            <a:endParaRPr lang="en-CA" sz="1100" dirty="0">
              <a:solidFill>
                <a:schemeClr val="tx1"/>
              </a:solidFill>
            </a:endParaRPr>
          </a:p>
          <a:p>
            <a:pPr marL="136921" lvl="1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Safety and security needs to better align with risk</a:t>
            </a:r>
          </a:p>
          <a:p>
            <a:pPr marL="471488"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Exploding targets, black powder, ammunition, blank cartridges</a:t>
            </a:r>
          </a:p>
          <a:p>
            <a:pPr marL="471488" lvl="1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marL="136921" lvl="1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Licensing and fee scheme is overly complex and outdated</a:t>
            </a:r>
          </a:p>
          <a:p>
            <a:pPr marL="473869" lvl="2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Manufacturing </a:t>
            </a:r>
            <a:r>
              <a:rPr lang="en-US" sz="1900" dirty="0" err="1">
                <a:solidFill>
                  <a:schemeClr val="tx1"/>
                </a:solidFill>
              </a:rPr>
              <a:t>licences</a:t>
            </a:r>
            <a:r>
              <a:rPr lang="en-US" sz="1900" dirty="0">
                <a:solidFill>
                  <a:schemeClr val="tx1"/>
                </a:solidFill>
              </a:rPr>
              <a:t>, including the purpose of Division 1, Division 2 and Division 3 </a:t>
            </a:r>
            <a:r>
              <a:rPr lang="en-US" sz="1900" dirty="0" err="1">
                <a:solidFill>
                  <a:schemeClr val="tx1"/>
                </a:solidFill>
              </a:rPr>
              <a:t>licences</a:t>
            </a:r>
            <a:endParaRPr lang="en-US" sz="1900" dirty="0">
              <a:solidFill>
                <a:schemeClr val="tx1"/>
              </a:solidFill>
            </a:endParaRPr>
          </a:p>
          <a:p>
            <a:pPr marL="473869" lvl="2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Calculating fees for multiple </a:t>
            </a:r>
            <a:r>
              <a:rPr lang="en-US" sz="1900" dirty="0" err="1">
                <a:solidFill>
                  <a:schemeClr val="tx1"/>
                </a:solidFill>
              </a:rPr>
              <a:t>licence</a:t>
            </a:r>
            <a:r>
              <a:rPr lang="en-US" sz="1900" dirty="0">
                <a:solidFill>
                  <a:schemeClr val="tx1"/>
                </a:solidFill>
              </a:rPr>
              <a:t> holders is overly complicated</a:t>
            </a:r>
          </a:p>
          <a:p>
            <a:pPr marL="471488" lvl="2" indent="-1333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marL="136921" lvl="1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Administrative burden needs to be reduced</a:t>
            </a:r>
          </a:p>
          <a:p>
            <a:pPr marL="471488" lvl="1" indent="-13811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Requirements for annual reports</a:t>
            </a:r>
          </a:p>
          <a:p>
            <a:pPr marL="471488" lvl="1" indent="-138113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marL="136921" lvl="1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Inaccuracies and ‘clean-up’ to be addressed</a:t>
            </a:r>
            <a:endParaRPr lang="en-US" sz="2200" dirty="0">
              <a:solidFill>
                <a:schemeClr val="tx1"/>
              </a:solidFill>
            </a:endParaRPr>
          </a:p>
          <a:p>
            <a:pPr marL="471488"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 Out of date provisions, French/English mistranslations</a:t>
            </a:r>
          </a:p>
          <a:p>
            <a:pPr marL="471488" lvl="1">
              <a:buFont typeface="Arial" panose="020B0604020202020204" pitchFamily="34" charset="0"/>
              <a:buChar char="•"/>
            </a:pPr>
            <a:endParaRPr lang="en-CA" sz="1900" dirty="0">
              <a:solidFill>
                <a:schemeClr val="tx1"/>
              </a:solidFill>
            </a:endParaRPr>
          </a:p>
          <a:p>
            <a:pPr marL="136921" lvl="1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New requirements and innovation</a:t>
            </a:r>
            <a:endParaRPr lang="en-US" sz="2200" dirty="0">
              <a:solidFill>
                <a:schemeClr val="tx1"/>
              </a:solidFill>
            </a:endParaRPr>
          </a:p>
          <a:p>
            <a:pPr marL="471488" lvl="1"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1"/>
                </a:solidFill>
              </a:rPr>
              <a:t>Provide for innovation in rocket motors through new definition of “advanced high power rocket motor”</a:t>
            </a:r>
          </a:p>
          <a:p>
            <a:pPr marL="471488" lvl="1">
              <a:buFont typeface="Arial" panose="020B0604020202020204" pitchFamily="34" charset="0"/>
              <a:buChar char="•"/>
            </a:pPr>
            <a:r>
              <a:rPr lang="en-CA" sz="1900" dirty="0">
                <a:solidFill>
                  <a:schemeClr val="tx1"/>
                </a:solidFill>
              </a:rPr>
              <a:t>Introduce a new classification of low hazard firework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873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332657"/>
            <a:ext cx="9629699" cy="792087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Phase 2 Plan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767408" y="1340768"/>
            <a:ext cx="1101722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Bring forward two consecutive omnibus regulatory amendment packages</a:t>
            </a:r>
          </a:p>
          <a:p>
            <a:pPr marL="0" indent="0">
              <a:buNone/>
            </a:pPr>
            <a:endParaRPr lang="en-CA" sz="8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CA" sz="2400" b="1" dirty="0">
                <a:solidFill>
                  <a:schemeClr val="tx1"/>
                </a:solidFill>
              </a:rPr>
              <a:t>Amendments Package #1:  Economic Growth and Enhancing Safety</a:t>
            </a:r>
          </a:p>
          <a:p>
            <a:pPr lvl="1"/>
            <a:r>
              <a:rPr lang="en-CA" sz="2000" dirty="0"/>
              <a:t>Improve efficiency by reducing admin burden, aligning with partners, clarifying intent</a:t>
            </a:r>
          </a:p>
          <a:p>
            <a:pPr lvl="1"/>
            <a:r>
              <a:rPr lang="en-CA" sz="2000" dirty="0"/>
              <a:t>Address safety and security risks</a:t>
            </a:r>
          </a:p>
          <a:p>
            <a:pPr marL="457200" indent="-457200">
              <a:buAutoNum type="arabicPeriod"/>
            </a:pPr>
            <a:endParaRPr lang="en-CA" sz="900" b="1" dirty="0"/>
          </a:p>
          <a:p>
            <a:pPr marL="0" indent="0">
              <a:buNone/>
            </a:pPr>
            <a:endParaRPr lang="en-CA" sz="900" b="1" dirty="0"/>
          </a:p>
          <a:p>
            <a:pPr marL="0" indent="0">
              <a:buNone/>
            </a:pPr>
            <a:r>
              <a:rPr lang="en-CA" sz="2400" b="1" dirty="0"/>
              <a:t>2.    Amendments Package #2:  Program Modernization</a:t>
            </a:r>
          </a:p>
          <a:p>
            <a:pPr lvl="1"/>
            <a:r>
              <a:rPr lang="en-CA" sz="2000" dirty="0"/>
              <a:t>Update licensing and fee regimes</a:t>
            </a:r>
          </a:p>
          <a:p>
            <a:pPr lvl="1"/>
            <a:r>
              <a:rPr lang="en-CA" sz="2000" dirty="0">
                <a:solidFill>
                  <a:schemeClr val="tx1"/>
                </a:solidFill>
              </a:rPr>
              <a:t>Explore new requirements and innovation</a:t>
            </a:r>
            <a:endParaRPr lang="en-CA" sz="2000" dirty="0"/>
          </a:p>
          <a:p>
            <a:pPr marL="457200" lvl="1" indent="0">
              <a:buNone/>
            </a:pP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8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332655"/>
            <a:ext cx="9632192" cy="576065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Amendments Package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052736"/>
            <a:ext cx="10729192" cy="4470243"/>
          </a:xfrm>
        </p:spPr>
        <p:txBody>
          <a:bodyPr>
            <a:normAutofit/>
          </a:bodyPr>
          <a:lstStyle/>
          <a:p>
            <a:pPr marL="136922" lvl="1" indent="0" algn="ctr">
              <a:buNone/>
            </a:pPr>
            <a:r>
              <a:rPr lang="en-US" b="1" dirty="0"/>
              <a:t>Economic Growth and Enhancing Safety</a:t>
            </a:r>
          </a:p>
          <a:p>
            <a:pPr marL="136922" lvl="1" indent="0" algn="ctr">
              <a:buNone/>
            </a:pPr>
            <a:endParaRPr lang="en-US" b="1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332185" lvl="1" indent="0">
              <a:buNone/>
            </a:pPr>
            <a:endParaRPr lang="en-US" sz="600" dirty="0"/>
          </a:p>
          <a:p>
            <a:pPr marL="756047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56047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56047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56047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56047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56047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56047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56047" lvl="2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826915" y="1619653"/>
            <a:ext cx="6061174" cy="187900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32185" lvl="1" defTabSz="685800"/>
            <a:endParaRPr lang="en-US" sz="1050" b="1" dirty="0">
              <a:solidFill>
                <a:prstClr val="black"/>
              </a:solidFill>
              <a:latin typeface="Arial" panose="020B0604020202020204"/>
            </a:endParaRPr>
          </a:p>
          <a:p>
            <a:pPr marL="85725" lvl="1" defTabSz="685800"/>
            <a:r>
              <a:rPr lang="en-US" sz="1600" b="1" dirty="0">
                <a:solidFill>
                  <a:prstClr val="black"/>
                </a:solidFill>
                <a:latin typeface="Arial" panose="020B0604020202020204"/>
              </a:rPr>
              <a:t>Focus on recovery by removing unnecessary burden…</a:t>
            </a:r>
          </a:p>
          <a:p>
            <a:pPr marL="756047" lvl="2" indent="-214313" defTabSz="6858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/>
            </a:endParaRP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/>
              </a:rPr>
              <a:t>Streamline and update transportation requirements</a:t>
            </a: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/>
              </a:rPr>
              <a:t>Align minimum age for hazardous work</a:t>
            </a: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/>
              </a:rPr>
              <a:t>Explore recognition of international tests</a:t>
            </a: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/>
              </a:rPr>
              <a:t>Explore equivalent documentation</a:t>
            </a: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/>
              </a:rPr>
              <a:t>Reduce annual reporting</a:t>
            </a:r>
          </a:p>
          <a:p>
            <a:pPr algn="ctr" defTabSz="685800"/>
            <a:endParaRPr lang="en-CA" sz="135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9417" y="3722779"/>
            <a:ext cx="6048672" cy="194421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32185" lvl="1" defTabSz="685800"/>
            <a:endParaRPr lang="en-US" sz="675" b="1" dirty="0">
              <a:solidFill>
                <a:prstClr val="black"/>
              </a:solidFill>
              <a:latin typeface="Arial" panose="020B0604020202020204"/>
            </a:endParaRPr>
          </a:p>
          <a:p>
            <a:pPr marL="85725" lvl="1" defTabSz="685800"/>
            <a:r>
              <a:rPr lang="en-US" sz="1600" b="1" dirty="0">
                <a:solidFill>
                  <a:prstClr val="black"/>
                </a:solidFill>
                <a:latin typeface="Arial" panose="020B0604020202020204"/>
              </a:rPr>
              <a:t>…and address safety and security risks</a:t>
            </a:r>
          </a:p>
          <a:p>
            <a:pPr marL="756047" lvl="2" indent="-214313" defTabSz="6858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/>
            </a:endParaRP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Safe quantities of explosives e.g. black powder, consumer fireworks</a:t>
            </a: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Review regulation of small arms and blank cartridges</a:t>
            </a: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Update fireworks/pyrotechnics regime</a:t>
            </a: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Explore restrictions for exploding targets</a:t>
            </a:r>
            <a:endParaRPr lang="en-US" sz="1600" dirty="0">
              <a:solidFill>
                <a:prstClr val="black"/>
              </a:solidFill>
              <a:latin typeface="Times New Roman" panose="02020603050405020304"/>
            </a:endParaRPr>
          </a:p>
          <a:p>
            <a:pPr algn="ctr" defTabSz="685800"/>
            <a:endParaRPr lang="en-CA" sz="135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96174" y="2324100"/>
            <a:ext cx="3928418" cy="217563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/>
              <a:t>Key Timeline Milestones</a:t>
            </a:r>
          </a:p>
          <a:p>
            <a:pPr algn="ctr"/>
            <a:endParaRPr lang="en-CA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Consultation </a:t>
            </a:r>
            <a:r>
              <a:rPr lang="en-CA" i="1" dirty="0"/>
              <a:t>spring 2022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Canada Gazette Part </a:t>
            </a:r>
            <a:r>
              <a:rPr lang="en-CA" dirty="0">
                <a:solidFill>
                  <a:schemeClr val="tx1"/>
                </a:solidFill>
              </a:rPr>
              <a:t>1 </a:t>
            </a:r>
            <a:r>
              <a:rPr lang="en-CA" i="1" dirty="0" smtClean="0">
                <a:solidFill>
                  <a:schemeClr val="tx1"/>
                </a:solidFill>
              </a:rPr>
              <a:t>winter 2023</a:t>
            </a:r>
            <a:endParaRPr lang="en-CA" i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Coming into force </a:t>
            </a:r>
            <a:r>
              <a:rPr lang="en-CA" i="1" dirty="0"/>
              <a:t>spring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542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92794"/>
            <a:ext cx="9701707" cy="733277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1">
                    <a:lumMod val="50000"/>
                  </a:schemeClr>
                </a:solidFill>
              </a:rPr>
              <a:t>Amendments Package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11089232" cy="4156686"/>
          </a:xfrm>
        </p:spPr>
        <p:txBody>
          <a:bodyPr>
            <a:normAutofit/>
          </a:bodyPr>
          <a:lstStyle/>
          <a:p>
            <a:pPr marL="134541" lvl="1" indent="0" algn="ctr">
              <a:buNone/>
            </a:pPr>
            <a:endParaRPr lang="en-CA" sz="900" b="1" dirty="0"/>
          </a:p>
          <a:p>
            <a:pPr marL="134541" lvl="1" indent="0" algn="ctr">
              <a:buNone/>
            </a:pPr>
            <a:r>
              <a:rPr lang="en-CA" b="1" dirty="0"/>
              <a:t>Program Modernization</a:t>
            </a:r>
          </a:p>
          <a:p>
            <a:pPr marL="134541" lvl="1" indent="0" algn="ctr">
              <a:buNone/>
            </a:pPr>
            <a:endParaRPr lang="en-CA" sz="1500" b="1" dirty="0"/>
          </a:p>
          <a:p>
            <a:pPr marL="332185" lvl="1" indent="0">
              <a:buNone/>
            </a:pPr>
            <a:endParaRPr lang="en-CA" sz="1350" dirty="0"/>
          </a:p>
          <a:p>
            <a:pPr marL="332185" lvl="1" indent="0">
              <a:buNone/>
            </a:pPr>
            <a:endParaRPr lang="en-CA" sz="1350" dirty="0"/>
          </a:p>
          <a:p>
            <a:pPr marL="332185" lvl="1" indent="0">
              <a:buNone/>
            </a:pPr>
            <a:endParaRPr lang="en-CA" sz="1350" dirty="0"/>
          </a:p>
          <a:p>
            <a:pPr marL="332185" lvl="1" indent="0">
              <a:buNone/>
            </a:pPr>
            <a:endParaRPr lang="en-CA" sz="1350" dirty="0"/>
          </a:p>
          <a:p>
            <a:pPr marL="332185" lvl="1" indent="0">
              <a:buNone/>
            </a:pPr>
            <a:endParaRPr lang="en-CA" sz="1350" dirty="0"/>
          </a:p>
          <a:p>
            <a:pPr marL="332185" lvl="1" indent="0">
              <a:buNone/>
            </a:pPr>
            <a:endParaRPr lang="en-CA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1127448" y="2075589"/>
            <a:ext cx="5328592" cy="14254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32185" lvl="1" defTabSz="685800"/>
            <a:endParaRPr lang="en-CA" sz="1600" b="1" dirty="0">
              <a:solidFill>
                <a:prstClr val="black"/>
              </a:solidFill>
              <a:latin typeface="Arial" panose="020B0604020202020204"/>
            </a:endParaRPr>
          </a:p>
          <a:p>
            <a:pPr marL="85725" lvl="1" defTabSz="685800"/>
            <a:r>
              <a:rPr lang="en-CA" sz="1600" b="1" dirty="0">
                <a:solidFill>
                  <a:prstClr val="black"/>
                </a:solidFill>
                <a:latin typeface="Arial" panose="020B0604020202020204"/>
              </a:rPr>
              <a:t>Modernize core underpinnings of the regime</a:t>
            </a:r>
          </a:p>
          <a:p>
            <a:pPr marL="332185" lvl="1" defTabSz="685800"/>
            <a:endParaRPr lang="en-CA" sz="1600" b="1" dirty="0">
              <a:solidFill>
                <a:prstClr val="black"/>
              </a:solidFill>
              <a:latin typeface="Arial" panose="020B0604020202020204"/>
            </a:endParaRPr>
          </a:p>
          <a:p>
            <a:pPr marL="447675" lvl="1" indent="-214313" defTabSz="6858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Arial" panose="020B0604020202020204"/>
              </a:rPr>
              <a:t>Streamline and update licensing regime</a:t>
            </a:r>
          </a:p>
          <a:p>
            <a:pPr marL="447675" lvl="1" indent="-214313" defTabSz="6858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Arial" panose="020B0604020202020204"/>
              </a:rPr>
              <a:t>Review cost recovery regime and update fees</a:t>
            </a:r>
          </a:p>
          <a:p>
            <a:pPr marL="546497" lvl="1" indent="-214313" defTabSz="685800">
              <a:buFont typeface="Arial" panose="020B0604020202020204" pitchFamily="34" charset="0"/>
              <a:buChar char="•"/>
            </a:pPr>
            <a:endParaRPr lang="en-CA" sz="1350" dirty="0">
              <a:solidFill>
                <a:prstClr val="black"/>
              </a:solidFill>
              <a:latin typeface="Arial" panose="020B0604020202020204"/>
            </a:endParaRPr>
          </a:p>
          <a:p>
            <a:pPr marL="546497" lvl="1" indent="-214313" defTabSz="685800">
              <a:buFont typeface="Arial" panose="020B0604020202020204" pitchFamily="34" charset="0"/>
              <a:buChar char="•"/>
            </a:pPr>
            <a:endParaRPr lang="en-CA" sz="135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36627" y="3762181"/>
            <a:ext cx="5391421" cy="142476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1" defTabSz="685800"/>
            <a:r>
              <a:rPr lang="en-CA" sz="1600" b="1" dirty="0">
                <a:solidFill>
                  <a:prstClr val="black"/>
                </a:solidFill>
                <a:latin typeface="Arial" panose="020B0604020202020204"/>
              </a:rPr>
              <a:t>Explore New Elements and Innovation</a:t>
            </a:r>
          </a:p>
          <a:p>
            <a:pPr marL="332185" lvl="1" defTabSz="685800"/>
            <a:endParaRPr lang="en-CA" sz="1600" b="1" dirty="0">
              <a:solidFill>
                <a:prstClr val="black"/>
              </a:solidFill>
              <a:latin typeface="Arial" panose="020B0604020202020204"/>
            </a:endParaRP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Arial" panose="020B0604020202020204"/>
              </a:rPr>
              <a:t>Definition of advanced high power rocket motors</a:t>
            </a: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Arial" panose="020B0604020202020204"/>
              </a:rPr>
              <a:t>Explore underground manufacturing (mining)</a:t>
            </a:r>
          </a:p>
          <a:p>
            <a:pPr marL="447675" lvl="2" indent="-214313" defTabSz="68580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prstClr val="black"/>
                </a:solidFill>
                <a:latin typeface="Arial" panose="020B0604020202020204"/>
              </a:rPr>
              <a:t>Review incident reporting and risk assessments</a:t>
            </a:r>
            <a:endParaRPr lang="en-CA" sz="16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96174" y="2324100"/>
            <a:ext cx="3928418" cy="217563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/>
              <a:t>Key Timeline Milestones</a:t>
            </a:r>
          </a:p>
          <a:p>
            <a:pPr algn="ctr"/>
            <a:endParaRPr lang="en-CA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Consultation </a:t>
            </a:r>
            <a:r>
              <a:rPr lang="en-CA" i="1" dirty="0"/>
              <a:t>summer 2023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Canada Gazette Part 1 </a:t>
            </a:r>
            <a:r>
              <a:rPr lang="en-CA" i="1" dirty="0"/>
              <a:t>spring 2024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Coming into force </a:t>
            </a:r>
            <a:r>
              <a:rPr lang="en-CA" i="1" dirty="0"/>
              <a:t>fall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3838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25edf913344413c706fc77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18605</TotalTime>
  <Words>1289</Words>
  <Application>Microsoft Office PowerPoint</Application>
  <PresentationFormat>Widescreen</PresentationFormat>
  <Paragraphs>247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  Explosives Regulatory Review Spring 2022</vt:lpstr>
      <vt:lpstr>Explosives Regulations, 2013</vt:lpstr>
      <vt:lpstr>Regulatory Review</vt:lpstr>
      <vt:lpstr>Review Plan and Timelines</vt:lpstr>
      <vt:lpstr>Phase 1 Complete</vt:lpstr>
      <vt:lpstr>What We Heard </vt:lpstr>
      <vt:lpstr>Phase 2 Plan</vt:lpstr>
      <vt:lpstr>Amendments Package #1</vt:lpstr>
      <vt:lpstr>Amendments Package #2</vt:lpstr>
      <vt:lpstr>Package #1 Consultation Plan</vt:lpstr>
      <vt:lpstr>Transportation and General Updates</vt:lpstr>
      <vt:lpstr>Examples of General Updates</vt:lpstr>
      <vt:lpstr>Miscellaneous Amendments</vt:lpstr>
      <vt:lpstr>Miscellaneous Amendments</vt:lpstr>
      <vt:lpstr>Miscellaneous Amendments</vt:lpstr>
      <vt:lpstr>Amendments to Part 9 Transportation</vt:lpstr>
    </vt:vector>
  </TitlesOfParts>
  <Company>NRCan / RNCan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with TNT Equivalency</dc:title>
  <dc:creator>Von Rosen, Bert</dc:creator>
  <cp:lastModifiedBy>Archer, Susan</cp:lastModifiedBy>
  <cp:revision>740</cp:revision>
  <cp:lastPrinted>2019-11-25T12:51:03Z</cp:lastPrinted>
  <dcterms:created xsi:type="dcterms:W3CDTF">2017-05-30T18:23:39Z</dcterms:created>
  <dcterms:modified xsi:type="dcterms:W3CDTF">2022-04-19T16:13:05Z</dcterms:modified>
</cp:coreProperties>
</file>