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16"/>
  </p:notesMasterIdLst>
  <p:sldIdLst>
    <p:sldId id="256" r:id="rId5"/>
    <p:sldId id="263" r:id="rId6"/>
    <p:sldId id="307" r:id="rId7"/>
    <p:sldId id="319" r:id="rId8"/>
    <p:sldId id="317" r:id="rId9"/>
    <p:sldId id="308" r:id="rId10"/>
    <p:sldId id="309" r:id="rId11"/>
    <p:sldId id="318" r:id="rId12"/>
    <p:sldId id="314" r:id="rId13"/>
    <p:sldId id="306" r:id="rId14"/>
    <p:sldId id="316" r:id="rId15"/>
  </p:sldIdLst>
  <p:sldSz cx="9144000" cy="6858000" type="screen4x3"/>
  <p:notesSz cx="7315200" cy="96012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85EBB-8A42-4A80-B195-47BC6EB975B8}" v="512" dt="2022-04-25T21:49:42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79" autoAdjust="0"/>
    <p:restoredTop sz="94671" autoAdjust="0"/>
  </p:normalViewPr>
  <p:slideViewPr>
    <p:cSldViewPr>
      <p:cViewPr varScale="1">
        <p:scale>
          <a:sx n="74" d="100"/>
          <a:sy n="74" d="100"/>
        </p:scale>
        <p:origin x="33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74B2C62-9E6E-4A17-B235-2F1F7376B297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C2192FD-58C0-41DC-A9CC-0E615F1C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92FD-58C0-41DC-A9CC-0E615F1C5A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4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5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3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2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E38B-0472-45D9-B221-A37B7209C5FC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14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2660809"/>
            <a:ext cx="531780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/>
              <a:t>CEAEC MEETING</a:t>
            </a:r>
          </a:p>
          <a:p>
            <a:pPr algn="ctr"/>
            <a:r>
              <a:rPr lang="en-CA" sz="6000" dirty="0"/>
              <a:t>SSE Committee</a:t>
            </a:r>
          </a:p>
          <a:p>
            <a:r>
              <a:rPr lang="en-CA" dirty="0"/>
              <a:t>			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13A1C-D9F2-4E0C-A9A7-2B815D8563AA}"/>
              </a:ext>
            </a:extLst>
          </p:cNvPr>
          <p:cNvSpPr/>
          <p:nvPr/>
        </p:nvSpPr>
        <p:spPr>
          <a:xfrm>
            <a:off x="3219597" y="4876800"/>
            <a:ext cx="2628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Victoria, April 27-28, 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19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B9C445-17CA-41D6-A082-7154F1BA9663}"/>
              </a:ext>
            </a:extLst>
          </p:cNvPr>
          <p:cNvSpPr txBox="1"/>
          <p:nvPr/>
        </p:nvSpPr>
        <p:spPr>
          <a:xfrm>
            <a:off x="1219200" y="20574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rgbClr val="0070C0"/>
                </a:solidFill>
              </a:rPr>
              <a:t>Code of good practices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861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49D11C-2625-4B48-8A23-D999EFC2D5A3}"/>
              </a:ext>
            </a:extLst>
          </p:cNvPr>
          <p:cNvSpPr txBox="1"/>
          <p:nvPr/>
        </p:nvSpPr>
        <p:spPr>
          <a:xfrm>
            <a:off x="1676400" y="1524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B7742-6B76-4A68-8816-A9D8E82EB12A}"/>
              </a:ext>
            </a:extLst>
          </p:cNvPr>
          <p:cNvSpPr txBox="1"/>
          <p:nvPr/>
        </p:nvSpPr>
        <p:spPr>
          <a:xfrm>
            <a:off x="787400" y="1371600"/>
            <a:ext cx="789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Disclaimer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contacted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First codes to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Environmental Management &amp;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of AN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explosives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Transportation of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ANE’s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in tank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vehicles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carriers;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 practices for sodium nitrite on bulk sites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Tire fires – how to prevent &amp; extinguish them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Emergency Response Preparedness – Transportation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ncidents &amp;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atural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isasters.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48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1143000"/>
          </a:xfrm>
        </p:spPr>
        <p:txBody>
          <a:bodyPr>
            <a:noAutofit/>
          </a:bodyPr>
          <a:lstStyle/>
          <a:p>
            <a:r>
              <a:rPr lang="fr-CA" sz="3600" dirty="0" err="1">
                <a:solidFill>
                  <a:srgbClr val="0070C0"/>
                </a:solidFill>
              </a:rPr>
              <a:t>Safety</a:t>
            </a:r>
            <a:r>
              <a:rPr lang="fr-CA" sz="3600" dirty="0">
                <a:solidFill>
                  <a:srgbClr val="0070C0"/>
                </a:solidFill>
              </a:rPr>
              <a:t>, Security and Environmental </a:t>
            </a:r>
            <a:r>
              <a:rPr lang="fr-CA" sz="3600" dirty="0" err="1">
                <a:solidFill>
                  <a:srgbClr val="0070C0"/>
                </a:solidFill>
              </a:rPr>
              <a:t>Committee</a:t>
            </a:r>
            <a:endParaRPr lang="en-CA" sz="3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438400"/>
            <a:ext cx="7467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endParaRPr lang="en-CA" sz="2000" dirty="0"/>
          </a:p>
          <a:p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Alternatives to open burning of empty packaging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Code of good practices 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  <a:p>
            <a:endParaRPr lang="fr-CA" sz="2400" dirty="0"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1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2E0D21-DB61-44DE-B28D-AED6AB362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608" y="1112837"/>
            <a:ext cx="5671392" cy="5227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BFD0DB-39BC-4AF2-ABDC-11CCA25EA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14" y="1775897"/>
            <a:ext cx="3371380" cy="25300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D7B45A-2D21-4508-BA92-047702EE3E70}"/>
              </a:ext>
            </a:extLst>
          </p:cNvPr>
          <p:cNvSpPr txBox="1"/>
          <p:nvPr/>
        </p:nvSpPr>
        <p:spPr>
          <a:xfrm>
            <a:off x="1279104" y="5375831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/>
              <a:t>ANFO </a:t>
            </a:r>
            <a:r>
              <a:rPr lang="fr-CA" dirty="0" err="1"/>
              <a:t>bags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EA6EBB-4D9E-43B7-8793-F5E83A6D42E4}"/>
              </a:ext>
            </a:extLst>
          </p:cNvPr>
          <p:cNvCxnSpPr>
            <a:cxnSpLocks/>
          </p:cNvCxnSpPr>
          <p:nvPr/>
        </p:nvCxnSpPr>
        <p:spPr>
          <a:xfrm flipV="1">
            <a:off x="1962595" y="3657600"/>
            <a:ext cx="2309" cy="1718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1270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752758-E4D9-4136-BB23-3585AA3DD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69" y="1600832"/>
            <a:ext cx="3401631" cy="4544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EA7FC5-1D96-4DDE-888F-D96AD32E3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896" y="1600832"/>
            <a:ext cx="3040721" cy="4561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B8E84-FB67-46B7-AB70-724D7C7B03F3}"/>
              </a:ext>
            </a:extLst>
          </p:cNvPr>
          <p:cNvSpPr txBox="1"/>
          <p:nvPr/>
        </p:nvSpPr>
        <p:spPr>
          <a:xfrm>
            <a:off x="2590800" y="1066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Burners</a:t>
            </a:r>
            <a:r>
              <a:rPr lang="fr-CA" dirty="0"/>
              <a:t>/</a:t>
            </a:r>
            <a:r>
              <a:rPr lang="fr-CA" dirty="0" err="1"/>
              <a:t>stoves</a:t>
            </a:r>
            <a:r>
              <a:rPr lang="fr-CA" dirty="0"/>
              <a:t> </a:t>
            </a:r>
            <a:r>
              <a:rPr lang="fr-CA" dirty="0" err="1"/>
              <a:t>used</a:t>
            </a:r>
            <a:r>
              <a:rPr lang="fr-CA" dirty="0"/>
              <a:t> to </a:t>
            </a:r>
            <a:r>
              <a:rPr lang="fr-CA" dirty="0" err="1"/>
              <a:t>burn</a:t>
            </a:r>
            <a:r>
              <a:rPr lang="fr-CA" dirty="0"/>
              <a:t> packaging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7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7AAA1-35DC-4DF5-8283-A860E537A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584185"/>
            <a:ext cx="3308690" cy="4415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C74831-9AA7-41FB-8DC3-A96D90EA0B02}"/>
              </a:ext>
            </a:extLst>
          </p:cNvPr>
          <p:cNvSpPr txBox="1"/>
          <p:nvPr/>
        </p:nvSpPr>
        <p:spPr>
          <a:xfrm>
            <a:off x="1600200" y="1064625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Burners</a:t>
            </a:r>
            <a:r>
              <a:rPr lang="fr-CA" dirty="0"/>
              <a:t>/</a:t>
            </a:r>
            <a:r>
              <a:rPr lang="fr-CA" dirty="0" err="1"/>
              <a:t>stoves</a:t>
            </a:r>
            <a:r>
              <a:rPr lang="fr-CA" dirty="0"/>
              <a:t> </a:t>
            </a:r>
            <a:r>
              <a:rPr lang="fr-CA" dirty="0" err="1"/>
              <a:t>used</a:t>
            </a:r>
            <a:r>
              <a:rPr lang="fr-CA" dirty="0"/>
              <a:t> to </a:t>
            </a:r>
            <a:r>
              <a:rPr lang="fr-CA" dirty="0" err="1"/>
              <a:t>burn</a:t>
            </a:r>
            <a:r>
              <a:rPr lang="fr-CA" dirty="0"/>
              <a:t> packaging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A8DA57-83DD-4D4C-9BB8-F09152D7A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69" y="2576956"/>
            <a:ext cx="4194134" cy="2367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356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0" y="2478107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68EF0-E47A-4D88-A29E-FBD55866C4E5}"/>
              </a:ext>
            </a:extLst>
          </p:cNvPr>
          <p:cNvSpPr txBox="1"/>
          <p:nvPr/>
        </p:nvSpPr>
        <p:spPr>
          <a:xfrm>
            <a:off x="723900" y="2362200"/>
            <a:ext cx="7696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Original scope : 2021</a:t>
            </a:r>
          </a:p>
          <a:p>
            <a:endParaRPr lang="fr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Develop criteria, as well as screening and segregation procedures, for determining if the shredded waste is clean, i.e., has no (or insignificant) explosive residue.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Evaluate potential uses for the shredded waste, particularly in cases where it is found to have explosive residue. For example, residue limitations and proof-of-concept could be developed, for using the shredded waste as padding in other explosives packaging.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FCB910-31CD-4DE6-A9FC-0FB96E1DE78D}"/>
              </a:ext>
            </a:extLst>
          </p:cNvPr>
          <p:cNvSpPr txBox="1"/>
          <p:nvPr/>
        </p:nvSpPr>
        <p:spPr>
          <a:xfrm>
            <a:off x="1371600" y="1434644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err="1"/>
              <a:t>Research</a:t>
            </a:r>
            <a:r>
              <a:rPr lang="fr-CA" sz="2800" dirty="0"/>
              <a:t> Project – Transport Canada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95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63D48-72E8-49B0-9619-61C5F96EE546}"/>
              </a:ext>
            </a:extLst>
          </p:cNvPr>
          <p:cNvSpPr txBox="1"/>
          <p:nvPr/>
        </p:nvSpPr>
        <p:spPr>
          <a:xfrm>
            <a:off x="1981200" y="962680"/>
            <a:ext cx="607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err="1"/>
              <a:t>Research</a:t>
            </a:r>
            <a:r>
              <a:rPr lang="fr-CA" sz="2800" dirty="0"/>
              <a:t> </a:t>
            </a:r>
            <a:r>
              <a:rPr lang="fr-CA" sz="2800" dirty="0" err="1"/>
              <a:t>project</a:t>
            </a:r>
            <a:r>
              <a:rPr lang="fr-CA" sz="2800" dirty="0"/>
              <a:t> – Transport Canada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68EF0-E47A-4D88-A29E-FBD55866C4E5}"/>
              </a:ext>
            </a:extLst>
          </p:cNvPr>
          <p:cNvSpPr txBox="1"/>
          <p:nvPr/>
        </p:nvSpPr>
        <p:spPr>
          <a:xfrm>
            <a:off x="762000" y="1586843"/>
            <a:ext cx="78105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New CEAEC </a:t>
            </a:r>
            <a:r>
              <a:rPr lang="fr-CA" sz="2400" dirty="0" err="1">
                <a:solidFill>
                  <a:srgbClr val="0070C0"/>
                </a:solidFill>
              </a:rPr>
              <a:t>proposed</a:t>
            </a:r>
            <a:r>
              <a:rPr lang="fr-CA" sz="2400" dirty="0">
                <a:solidFill>
                  <a:srgbClr val="0070C0"/>
                </a:solidFill>
              </a:rPr>
              <a:t> scope: March 2022</a:t>
            </a:r>
          </a:p>
          <a:p>
            <a:endParaRPr lang="fr-C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Develop criteria, as well as screening and segregation procedures, for determining if the empty packaging is clean, i.e., has no (or insignificant) explosive residue.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Evaluate potential, sustainable alternatives to open burning, e.g., cardboard fibers recycling when considered safe to do depending on cleanliness of the packaging.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Evaluate and eliminate regulatory burden within TC and </a:t>
            </a:r>
            <a:r>
              <a:rPr lang="en-US" dirty="0" err="1"/>
              <a:t>NRCan</a:t>
            </a:r>
            <a:r>
              <a:rPr lang="en-US" dirty="0"/>
              <a:t>-ERD, which may contribute to the open burning practice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With industry involvement, develop a scope for reusable 4G (fiberboard) and 5H4 (plastic film) explosives packaging. </a:t>
            </a:r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73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C74831-9AA7-41FB-8DC3-A96D90EA0B02}"/>
              </a:ext>
            </a:extLst>
          </p:cNvPr>
          <p:cNvSpPr txBox="1"/>
          <p:nvPr/>
        </p:nvSpPr>
        <p:spPr>
          <a:xfrm>
            <a:off x="684067" y="1093287"/>
            <a:ext cx="777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err="1">
                <a:solidFill>
                  <a:srgbClr val="0070C0"/>
                </a:solidFill>
              </a:rPr>
              <a:t>Empty</a:t>
            </a:r>
            <a:r>
              <a:rPr lang="fr-CA" sz="2400" dirty="0">
                <a:solidFill>
                  <a:srgbClr val="0070C0"/>
                </a:solidFill>
              </a:rPr>
              <a:t> packaging management options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ABDCE-CA4A-4F98-AFC7-F1C009A87792}"/>
              </a:ext>
            </a:extLst>
          </p:cNvPr>
          <p:cNvSpPr txBox="1"/>
          <p:nvPr/>
        </p:nvSpPr>
        <p:spPr>
          <a:xfrm>
            <a:off x="910936" y="1752600"/>
            <a:ext cx="73221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Steps</a:t>
            </a:r>
            <a:r>
              <a:rPr lang="fr-CA" dirty="0"/>
              <a:t> to </a:t>
            </a:r>
            <a:r>
              <a:rPr lang="fr-CA" dirty="0" err="1"/>
              <a:t>ensure</a:t>
            </a:r>
            <a:r>
              <a:rPr lang="fr-CA" dirty="0"/>
              <a:t> no explosives articles are </a:t>
            </a:r>
            <a:r>
              <a:rPr lang="fr-CA" dirty="0" err="1"/>
              <a:t>present</a:t>
            </a:r>
            <a:r>
              <a:rPr lang="fr-CA" dirty="0"/>
              <a:t> and packaging </a:t>
            </a:r>
            <a:r>
              <a:rPr lang="fr-CA" dirty="0" err="1"/>
              <a:t>is</a:t>
            </a:r>
            <a:r>
              <a:rPr lang="fr-CA" dirty="0"/>
              <a:t> clean: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Visual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Unfolding</a:t>
            </a:r>
            <a:r>
              <a:rPr lang="fr-CA" dirty="0"/>
              <a:t> cases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Metal</a:t>
            </a:r>
            <a:r>
              <a:rPr lang="fr-CA" dirty="0"/>
              <a:t>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Swap tests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Handheld</a:t>
            </a:r>
            <a:r>
              <a:rPr lang="fr-CA" dirty="0"/>
              <a:t> </a:t>
            </a:r>
            <a:r>
              <a:rPr lang="fr-CA" dirty="0" err="1"/>
              <a:t>analytical</a:t>
            </a:r>
            <a:r>
              <a:rPr lang="fr-CA" dirty="0"/>
              <a:t> </a:t>
            </a:r>
            <a:r>
              <a:rPr lang="fr-CA" dirty="0" err="1"/>
              <a:t>device</a:t>
            </a: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Certificate</a:t>
            </a:r>
            <a:r>
              <a:rPr lang="fr-CA" dirty="0"/>
              <a:t> of </a:t>
            </a:r>
            <a:r>
              <a:rPr lang="fr-CA" dirty="0" err="1"/>
              <a:t>cleanliness</a:t>
            </a:r>
            <a:endParaRPr lang="fr-CA" dirty="0"/>
          </a:p>
          <a:p>
            <a:endParaRPr lang="fr-CA" dirty="0"/>
          </a:p>
          <a:p>
            <a:r>
              <a:rPr lang="fr-CA" dirty="0" err="1"/>
              <a:t>Other</a:t>
            </a:r>
            <a:r>
              <a:rPr lang="fr-CA" dirty="0"/>
              <a:t> options </a:t>
            </a:r>
            <a:r>
              <a:rPr lang="fr-CA" dirty="0" err="1"/>
              <a:t>than</a:t>
            </a:r>
            <a:r>
              <a:rPr lang="fr-CA" dirty="0"/>
              <a:t> </a:t>
            </a:r>
            <a:r>
              <a:rPr lang="fr-CA" dirty="0" err="1"/>
              <a:t>burning</a:t>
            </a:r>
            <a:r>
              <a:rPr lang="fr-CA" dirty="0"/>
              <a:t> : </a:t>
            </a:r>
          </a:p>
          <a:p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External</a:t>
            </a:r>
            <a:r>
              <a:rPr lang="fr-CA" dirty="0"/>
              <a:t> </a:t>
            </a:r>
            <a:r>
              <a:rPr lang="fr-CA" dirty="0" err="1"/>
              <a:t>recycling</a:t>
            </a:r>
            <a:r>
              <a:rPr lang="fr-CA" dirty="0"/>
              <a:t> for </a:t>
            </a:r>
            <a:r>
              <a:rPr lang="fr-CA" dirty="0" err="1"/>
              <a:t>paper</a:t>
            </a:r>
            <a:r>
              <a:rPr lang="fr-CA" dirty="0"/>
              <a:t> </a:t>
            </a:r>
            <a:r>
              <a:rPr lang="fr-CA" dirty="0" err="1"/>
              <a:t>fibers</a:t>
            </a:r>
            <a:r>
              <a:rPr lang="fr-CA" dirty="0"/>
              <a:t>/plastic </a:t>
            </a:r>
            <a:r>
              <a:rPr lang="fr-CA" dirty="0" err="1"/>
              <a:t>recovery</a:t>
            </a: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Landfilling</a:t>
            </a: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Shredding</a:t>
            </a:r>
            <a:r>
              <a:rPr lang="fr-CA" dirty="0"/>
              <a:t> </a:t>
            </a:r>
            <a:r>
              <a:rPr lang="fr-CA" dirty="0" err="1"/>
              <a:t>before</a:t>
            </a:r>
            <a:r>
              <a:rPr lang="fr-CA" dirty="0"/>
              <a:t> </a:t>
            </a:r>
            <a:r>
              <a:rPr lang="fr-CA" dirty="0" err="1"/>
              <a:t>external</a:t>
            </a:r>
            <a:r>
              <a:rPr lang="fr-CA" dirty="0"/>
              <a:t> </a:t>
            </a:r>
            <a:r>
              <a:rPr lang="fr-CA" dirty="0" err="1"/>
              <a:t>recycling</a:t>
            </a:r>
            <a:r>
              <a:rPr lang="fr-CA" dirty="0"/>
              <a:t> or </a:t>
            </a:r>
            <a:r>
              <a:rPr lang="fr-CA" dirty="0" err="1"/>
              <a:t>landfilling</a:t>
            </a: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Re-use for the </a:t>
            </a:r>
            <a:r>
              <a:rPr lang="fr-CA" dirty="0" err="1"/>
              <a:t>same</a:t>
            </a:r>
            <a:r>
              <a:rPr lang="fr-CA" dirty="0"/>
              <a:t> </a:t>
            </a:r>
            <a:r>
              <a:rPr lang="fr-CA" dirty="0" err="1"/>
              <a:t>purpose</a:t>
            </a: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47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63D48-72E8-49B0-9619-61C5F96EE546}"/>
              </a:ext>
            </a:extLst>
          </p:cNvPr>
          <p:cNvSpPr txBox="1"/>
          <p:nvPr/>
        </p:nvSpPr>
        <p:spPr>
          <a:xfrm>
            <a:off x="843973" y="1036182"/>
            <a:ext cx="781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70C0"/>
                </a:solidFill>
              </a:rPr>
              <a:t>TC </a:t>
            </a:r>
            <a:r>
              <a:rPr lang="fr-CA" sz="2400" dirty="0" err="1">
                <a:solidFill>
                  <a:srgbClr val="0070C0"/>
                </a:solidFill>
              </a:rPr>
              <a:t>answer</a:t>
            </a:r>
            <a:r>
              <a:rPr lang="fr-CA" sz="2400" dirty="0">
                <a:solidFill>
                  <a:srgbClr val="0070C0"/>
                </a:solidFill>
              </a:rPr>
              <a:t> to </a:t>
            </a:r>
            <a:r>
              <a:rPr lang="fr-CA" sz="2400" dirty="0" err="1">
                <a:solidFill>
                  <a:srgbClr val="0070C0"/>
                </a:solidFill>
              </a:rPr>
              <a:t>project</a:t>
            </a:r>
            <a:r>
              <a:rPr lang="fr-CA" sz="2400" dirty="0">
                <a:solidFill>
                  <a:srgbClr val="0070C0"/>
                </a:solidFill>
              </a:rPr>
              <a:t> scope change </a:t>
            </a:r>
            <a:r>
              <a:rPr lang="fr-CA" sz="2400" dirty="0" err="1">
                <a:solidFill>
                  <a:srgbClr val="0070C0"/>
                </a:solidFill>
              </a:rPr>
              <a:t>request</a:t>
            </a:r>
            <a:r>
              <a:rPr lang="fr-CA" sz="2400" dirty="0">
                <a:solidFill>
                  <a:srgbClr val="0070C0"/>
                </a:solidFill>
              </a:rPr>
              <a:t> – March 2022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68EF0-E47A-4D88-A29E-FBD55866C4E5}"/>
              </a:ext>
            </a:extLst>
          </p:cNvPr>
          <p:cNvSpPr txBox="1"/>
          <p:nvPr/>
        </p:nvSpPr>
        <p:spPr>
          <a:xfrm>
            <a:off x="843973" y="1405514"/>
            <a:ext cx="7810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lvl="0"/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TC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realized they do not have a good concept of how many of each type of means of containment (boxes, bags, IBCs, etc.) are currently being used and how they are being disposed of by end users.  </a:t>
            </a:r>
          </a:p>
          <a:p>
            <a:pPr lvl="0"/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lvl="0"/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TC is looking to start with the state of the industry phase to gather information with two main focuses: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Survey of users, producers and disposal facilities to better understand the life cycle of the MOCs used and associated restrictions/challenges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Regulatory scan of different jurisdictions and different levels of government to have a clear idea on the restrictions on transportation and disposal of explosives packaging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97902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EE2C78A025B439BB8055174748917" ma:contentTypeVersion="13" ma:contentTypeDescription="Create a new document." ma:contentTypeScope="" ma:versionID="1bf04cf1f5b05207edfe54f0ac15ca92">
  <xsd:schema xmlns:xsd="http://www.w3.org/2001/XMLSchema" xmlns:xs="http://www.w3.org/2001/XMLSchema" xmlns:p="http://schemas.microsoft.com/office/2006/metadata/properties" xmlns:ns3="5ef64df6-a8cb-4346-a980-d8f53dc23507" xmlns:ns4="a0350f94-a14f-4ce0-85bf-12d3e1c76610" targetNamespace="http://schemas.microsoft.com/office/2006/metadata/properties" ma:root="true" ma:fieldsID="5fc0cfccc35fac3ca80f6bce285acf83" ns3:_="" ns4:_="">
    <xsd:import namespace="5ef64df6-a8cb-4346-a980-d8f53dc23507"/>
    <xsd:import namespace="a0350f94-a14f-4ce0-85bf-12d3e1c7661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64df6-a8cb-4346-a980-d8f53dc2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50f94-a14f-4ce0-85bf-12d3e1c76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D5CF32-C8BC-4EF0-9B84-D246DA4B4A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72D1D9-90F0-4ECE-90CB-8F6DA1B34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f64df6-a8cb-4346-a980-d8f53dc23507"/>
    <ds:schemaRef ds:uri="a0350f94-a14f-4ce0-85bf-12d3e1c766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3B60CD-27D5-4C6E-A8E8-D900705D4C96}">
  <ds:schemaRefs>
    <ds:schemaRef ds:uri="a0350f94-a14f-4ce0-85bf-12d3e1c76610"/>
    <ds:schemaRef ds:uri="5ef64df6-a8cb-4346-a980-d8f53dc23507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8110</TotalTime>
  <Words>496</Words>
  <Application>Microsoft Office PowerPoint</Application>
  <PresentationFormat>On-screen Show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Office Theme</vt:lpstr>
      <vt:lpstr>PowerPoint Presentation</vt:lpstr>
      <vt:lpstr>Safety, Security and Environmental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Galt</dc:creator>
  <cp:lastModifiedBy>Benoit Choquette</cp:lastModifiedBy>
  <cp:revision>213</cp:revision>
  <cp:lastPrinted>2019-06-04T15:24:22Z</cp:lastPrinted>
  <dcterms:created xsi:type="dcterms:W3CDTF">2013-10-09T11:47:44Z</dcterms:created>
  <dcterms:modified xsi:type="dcterms:W3CDTF">2022-04-27T05:06:12Z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3AB95BB4-8D50-44DB-978A-44984045E88D</vt:lpwstr>
  </property>
  <property fmtid="{D5CDD505-2E9C-101B-9397-08002B2CF9AE}" pid="3" name="ArticulatePath">
    <vt:lpwstr>Presentation_CEAEC_SSE - Vancouver - Avril24 -2018</vt:lpwstr>
  </property>
  <property fmtid="{D5CDD505-2E9C-101B-9397-08002B2CF9AE}" pid="4" name="ContentTypeId">
    <vt:lpwstr>0x010100825EE2C78A025B439BB8055174748917</vt:lpwstr>
  </property>
</Properties>
</file>