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23"/>
  </p:notesMasterIdLst>
  <p:sldIdLst>
    <p:sldId id="256" r:id="rId5"/>
    <p:sldId id="263" r:id="rId6"/>
    <p:sldId id="306" r:id="rId7"/>
    <p:sldId id="304" r:id="rId8"/>
    <p:sldId id="314" r:id="rId9"/>
    <p:sldId id="315" r:id="rId10"/>
    <p:sldId id="323" r:id="rId11"/>
    <p:sldId id="328" r:id="rId12"/>
    <p:sldId id="318" r:id="rId13"/>
    <p:sldId id="329" r:id="rId14"/>
    <p:sldId id="316" r:id="rId15"/>
    <p:sldId id="322" r:id="rId16"/>
    <p:sldId id="326" r:id="rId17"/>
    <p:sldId id="324" r:id="rId18"/>
    <p:sldId id="319" r:id="rId19"/>
    <p:sldId id="327" r:id="rId20"/>
    <p:sldId id="320" r:id="rId21"/>
    <p:sldId id="325" r:id="rId22"/>
  </p:sldIdLst>
  <p:sldSz cx="9144000" cy="6858000" type="screen4x3"/>
  <p:notesSz cx="7315200" cy="96012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3EB71-7559-4107-92B6-FEA912B6EBD1}" v="89" dt="2019-11-07T01:46:55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79" autoAdjust="0"/>
    <p:restoredTop sz="94671" autoAdjust="0"/>
  </p:normalViewPr>
  <p:slideViewPr>
    <p:cSldViewPr>
      <p:cViewPr varScale="1">
        <p:scale>
          <a:sx n="81" d="100"/>
          <a:sy n="81" d="100"/>
        </p:scale>
        <p:origin x="16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74B2C62-9E6E-4A17-B235-2F1F7376B297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C2192FD-58C0-41DC-A9CC-0E615F1C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0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5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2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3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2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3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3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E38B-0472-45D9-B221-A37B7209C5F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47038-0612-45B4-8314-16F5A6396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5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54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763000" cy="144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3124200"/>
            <a:ext cx="531780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dirty="0"/>
              <a:t>CEAEC MEETING</a:t>
            </a:r>
          </a:p>
          <a:p>
            <a:r>
              <a:rPr lang="en-CA" dirty="0"/>
              <a:t>			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813A1C-D9F2-4E0C-A9A7-2B815D8563AA}"/>
              </a:ext>
            </a:extLst>
          </p:cNvPr>
          <p:cNvSpPr/>
          <p:nvPr/>
        </p:nvSpPr>
        <p:spPr>
          <a:xfrm>
            <a:off x="3048000" y="4495800"/>
            <a:ext cx="2715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Ottawa, November 7, 2019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19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E7D93-E2F4-4371-B57C-D024D059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906"/>
            <a:ext cx="9144000" cy="3786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28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818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Major </a:t>
            </a:r>
            <a:r>
              <a:rPr lang="fr-CA" sz="2800" dirty="0" err="1">
                <a:solidFill>
                  <a:srgbClr val="0070C0"/>
                </a:solidFill>
              </a:rPr>
              <a:t>steps</a:t>
            </a:r>
            <a:r>
              <a:rPr lang="fr-CA" sz="2800" dirty="0">
                <a:solidFill>
                  <a:srgbClr val="0070C0"/>
                </a:solidFill>
              </a:rPr>
              <a:t> - E2 - </a:t>
            </a:r>
            <a:r>
              <a:rPr lang="fr-CA" sz="2800" dirty="0" err="1">
                <a:solidFill>
                  <a:srgbClr val="0070C0"/>
                </a:solidFill>
              </a:rPr>
              <a:t>Reminder</a:t>
            </a:r>
            <a:endParaRPr lang="en-CA" sz="2800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3C37F0-4C14-4596-A29B-9B1218A3D5EB}"/>
              </a:ext>
            </a:extLst>
          </p:cNvPr>
          <p:cNvSpPr txBox="1"/>
          <p:nvPr/>
        </p:nvSpPr>
        <p:spPr>
          <a:xfrm>
            <a:off x="1119909" y="2514600"/>
            <a:ext cx="7315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A" sz="2400" dirty="0"/>
              <a:t>Notice : 90 </a:t>
            </a:r>
            <a:r>
              <a:rPr lang="fr-CA" sz="2400" dirty="0" err="1"/>
              <a:t>days</a:t>
            </a:r>
            <a:r>
              <a:rPr lang="fr-CA" sz="2400" dirty="0"/>
              <a:t> </a:t>
            </a:r>
            <a:r>
              <a:rPr lang="fr-CA" sz="1200" dirty="0"/>
              <a:t>(</a:t>
            </a:r>
            <a:r>
              <a:rPr lang="fr-CA" sz="1200" dirty="0" err="1"/>
              <a:t>November</a:t>
            </a:r>
            <a:r>
              <a:rPr lang="fr-CA" sz="1200" dirty="0"/>
              <a:t> 22, 2019)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dirty="0"/>
              <a:t>Plan </a:t>
            </a:r>
            <a:r>
              <a:rPr lang="fr-CA" sz="2400" dirty="0" err="1"/>
              <a:t>preparation</a:t>
            </a:r>
            <a:r>
              <a:rPr lang="fr-CA" sz="2400" dirty="0"/>
              <a:t> : 6 </a:t>
            </a:r>
            <a:r>
              <a:rPr lang="fr-CA" sz="2400" dirty="0" err="1"/>
              <a:t>months</a:t>
            </a:r>
            <a:r>
              <a:rPr lang="fr-CA" sz="24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dirty="0"/>
              <a:t>Plan </a:t>
            </a:r>
            <a:r>
              <a:rPr lang="fr-CA" sz="2400" dirty="0" err="1"/>
              <a:t>implementation</a:t>
            </a:r>
            <a:r>
              <a:rPr lang="fr-CA" sz="2400" dirty="0"/>
              <a:t> : 6 </a:t>
            </a:r>
            <a:r>
              <a:rPr lang="fr-CA" sz="2400" dirty="0" err="1"/>
              <a:t>months</a:t>
            </a:r>
            <a:r>
              <a:rPr lang="fr-CA" sz="24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dirty="0"/>
              <a:t>Plan </a:t>
            </a:r>
            <a:r>
              <a:rPr lang="fr-CA" sz="2400" dirty="0" err="1"/>
              <a:t>testing</a:t>
            </a:r>
            <a:r>
              <a:rPr lang="fr-CA" sz="2400" dirty="0"/>
              <a:t> : </a:t>
            </a:r>
            <a:r>
              <a:rPr lang="en-US" sz="2400" dirty="0"/>
              <a:t> At least one component of the plan must be included in an exercise at least once a year;</a:t>
            </a:r>
            <a:endParaRPr lang="fr-CA" sz="2400" dirty="0"/>
          </a:p>
          <a:p>
            <a:endParaRPr lang="fr-CA" sz="20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55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2948FD-6769-4878-BB5E-EAC5757B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04" y="2514600"/>
            <a:ext cx="3146196" cy="20574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3- </a:t>
            </a:r>
            <a:r>
              <a:rPr lang="fr-CA" sz="2800" dirty="0" err="1">
                <a:solidFill>
                  <a:srgbClr val="0070C0"/>
                </a:solidFill>
              </a:rPr>
              <a:t>ANSol</a:t>
            </a:r>
            <a:r>
              <a:rPr lang="fr-CA" sz="2800" dirty="0">
                <a:solidFill>
                  <a:srgbClr val="0070C0"/>
                </a:solidFill>
              </a:rPr>
              <a:t> rail car </a:t>
            </a:r>
            <a:r>
              <a:rPr lang="fr-CA" sz="2800" dirty="0" err="1">
                <a:solidFill>
                  <a:srgbClr val="0070C0"/>
                </a:solidFill>
              </a:rPr>
              <a:t>loss</a:t>
            </a:r>
            <a:r>
              <a:rPr lang="fr-CA" sz="2800" dirty="0">
                <a:solidFill>
                  <a:srgbClr val="0070C0"/>
                </a:solidFill>
              </a:rPr>
              <a:t> of </a:t>
            </a:r>
            <a:r>
              <a:rPr lang="fr-CA" sz="2800" dirty="0" err="1">
                <a:solidFill>
                  <a:srgbClr val="0070C0"/>
                </a:solidFill>
              </a:rPr>
              <a:t>containment</a:t>
            </a:r>
            <a:r>
              <a:rPr lang="fr-CA" sz="2800" dirty="0">
                <a:solidFill>
                  <a:srgbClr val="0070C0"/>
                </a:solidFill>
              </a:rPr>
              <a:t> </a:t>
            </a:r>
            <a:br>
              <a:rPr lang="fr-CA" sz="2800" dirty="0">
                <a:solidFill>
                  <a:srgbClr val="0070C0"/>
                </a:solidFill>
              </a:rPr>
            </a:br>
            <a:r>
              <a:rPr lang="fr-CA" sz="2800" dirty="0">
                <a:solidFill>
                  <a:srgbClr val="0070C0"/>
                </a:solidFill>
              </a:rPr>
              <a:t> </a:t>
            </a:r>
            <a:r>
              <a:rPr lang="fr-CA" sz="1800" dirty="0">
                <a:solidFill>
                  <a:srgbClr val="0070C0"/>
                </a:solidFill>
              </a:rPr>
              <a:t>(July 2019) 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5982F-8B0A-4F5F-9D31-CA4897735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292" y="1066800"/>
            <a:ext cx="4127350" cy="5425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42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5FCC0-54D2-4AFC-906A-D71F86E2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4419600"/>
            <a:ext cx="8763000" cy="906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3091F-C1D7-42D4-97B3-0DDFFAC51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3276367"/>
            <a:ext cx="8763000" cy="1024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E1B2EC-28D2-4713-9B77-4BE6C4E0C76D}"/>
              </a:ext>
            </a:extLst>
          </p:cNvPr>
          <p:cNvSpPr txBox="1"/>
          <p:nvPr/>
        </p:nvSpPr>
        <p:spPr>
          <a:xfrm>
            <a:off x="2038350" y="2084457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i="1" dirty="0">
                <a:solidFill>
                  <a:srgbClr val="002060"/>
                </a:solidFill>
              </a:rPr>
              <a:t>Incident description</a:t>
            </a:r>
            <a:endParaRPr lang="en-US" sz="4000" i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5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E29830-4099-472D-B196-E567783E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24" y="1066800"/>
            <a:ext cx="7307551" cy="541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72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1E685-50BC-4D24-AC15-5F7B342F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9255"/>
            <a:ext cx="5105400" cy="3771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2E0A1-5BC2-43BA-9D08-E072E8B19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43" y="3151765"/>
            <a:ext cx="4982939" cy="3687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81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70242-04AE-47E9-827A-C8EB96FCC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914" y="1002744"/>
            <a:ext cx="4830300" cy="362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E68A1-0513-4E85-AF18-7349D030A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27" y="1717292"/>
            <a:ext cx="3590514" cy="2696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A6A27-1623-4F28-8DDB-26510DB4016E}"/>
              </a:ext>
            </a:extLst>
          </p:cNvPr>
          <p:cNvSpPr txBox="1"/>
          <p:nvPr/>
        </p:nvSpPr>
        <p:spPr>
          <a:xfrm>
            <a:off x="609600" y="113319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2060"/>
                </a:solidFill>
              </a:rPr>
              <a:t>Product </a:t>
            </a:r>
            <a:r>
              <a:rPr lang="fr-CA" sz="3200" dirty="0" err="1">
                <a:solidFill>
                  <a:srgbClr val="002060"/>
                </a:solidFill>
              </a:rPr>
              <a:t>recovery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8C36E-FF16-46A1-9EF4-D39D843D4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27" y="4414098"/>
            <a:ext cx="3285714" cy="245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ADC3F3-38CA-4075-AE05-072C3D8AD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4630744"/>
            <a:ext cx="2948976" cy="2207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491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EE2E8-77DB-4DC9-8643-6CE81D22D651}"/>
              </a:ext>
            </a:extLst>
          </p:cNvPr>
          <p:cNvSpPr txBox="1"/>
          <p:nvPr/>
        </p:nvSpPr>
        <p:spPr>
          <a:xfrm>
            <a:off x="588775" y="1147279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rgbClr val="002060"/>
                </a:solidFill>
              </a:rPr>
              <a:t>Root cause of the </a:t>
            </a:r>
            <a:r>
              <a:rPr lang="en-CA" sz="3200" dirty="0">
                <a:solidFill>
                  <a:srgbClr val="002060"/>
                </a:solidFill>
              </a:rPr>
              <a:t>leak</a:t>
            </a:r>
            <a:r>
              <a:rPr lang="fr-CA" sz="3200" dirty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20BCB2-26AD-4985-B692-895CBF49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86" y="2010905"/>
            <a:ext cx="2501272" cy="1802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BA87C-116E-4761-A9C6-B068E361D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93" y="4092143"/>
            <a:ext cx="3829459" cy="17551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C7EA34-063B-4091-BB27-DE450DB788E6}"/>
              </a:ext>
            </a:extLst>
          </p:cNvPr>
          <p:cNvSpPr txBox="1"/>
          <p:nvPr/>
        </p:nvSpPr>
        <p:spPr>
          <a:xfrm>
            <a:off x="5096138" y="1147279"/>
            <a:ext cx="38294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/>
              <a:t>Appears</a:t>
            </a:r>
            <a:r>
              <a:rPr lang="fr-CA" sz="2000" dirty="0"/>
              <a:t> to </a:t>
            </a:r>
            <a:r>
              <a:rPr lang="fr-CA" sz="2000" dirty="0" err="1"/>
              <a:t>be</a:t>
            </a:r>
            <a:r>
              <a:rPr lang="fr-CA" sz="2000" dirty="0"/>
              <a:t> a </a:t>
            </a:r>
            <a:r>
              <a:rPr lang="fr-CA" sz="2000" i="1" dirty="0" err="1">
                <a:solidFill>
                  <a:srgbClr val="0070C0"/>
                </a:solidFill>
              </a:rPr>
              <a:t>defective</a:t>
            </a:r>
            <a:r>
              <a:rPr lang="fr-CA" sz="2000" i="1" dirty="0">
                <a:solidFill>
                  <a:srgbClr val="0070C0"/>
                </a:solidFill>
              </a:rPr>
              <a:t> </a:t>
            </a:r>
            <a:r>
              <a:rPr lang="fr-CA" sz="2000" i="1" dirty="0" err="1">
                <a:solidFill>
                  <a:srgbClr val="0070C0"/>
                </a:solidFill>
              </a:rPr>
              <a:t>bottom</a:t>
            </a:r>
            <a:r>
              <a:rPr lang="fr-CA" sz="2000" i="1" dirty="0">
                <a:solidFill>
                  <a:srgbClr val="0070C0"/>
                </a:solidFill>
              </a:rPr>
              <a:t> </a:t>
            </a:r>
            <a:r>
              <a:rPr lang="fr-CA" sz="2000" i="1" dirty="0" err="1">
                <a:solidFill>
                  <a:srgbClr val="0070C0"/>
                </a:solidFill>
              </a:rPr>
              <a:t>outlet</a:t>
            </a:r>
            <a:r>
              <a:rPr lang="fr-CA" sz="2000" i="1" dirty="0">
                <a:solidFill>
                  <a:srgbClr val="0070C0"/>
                </a:solidFill>
              </a:rPr>
              <a:t> valve (BOV) due to </a:t>
            </a:r>
            <a:r>
              <a:rPr lang="fr-CA" sz="2000" i="1" dirty="0" err="1">
                <a:solidFill>
                  <a:srgbClr val="0070C0"/>
                </a:solidFill>
              </a:rPr>
              <a:t>human</a:t>
            </a:r>
            <a:r>
              <a:rPr lang="fr-CA" sz="2000" i="1" dirty="0">
                <a:solidFill>
                  <a:srgbClr val="0070C0"/>
                </a:solidFill>
              </a:rPr>
              <a:t> </a:t>
            </a:r>
            <a:r>
              <a:rPr lang="fr-CA" sz="2000" i="1" dirty="0" err="1">
                <a:solidFill>
                  <a:srgbClr val="0070C0"/>
                </a:solidFill>
              </a:rPr>
              <a:t>error</a:t>
            </a:r>
            <a:r>
              <a:rPr lang="fr-CA" sz="2000" i="1" dirty="0">
                <a:solidFill>
                  <a:srgbClr val="0070C0"/>
                </a:solidFill>
              </a:rPr>
              <a:t> or </a:t>
            </a:r>
            <a:r>
              <a:rPr lang="fr-CA" sz="2000" i="1" dirty="0" err="1">
                <a:solidFill>
                  <a:srgbClr val="0070C0"/>
                </a:solidFill>
              </a:rPr>
              <a:t>innapropriate</a:t>
            </a:r>
            <a:r>
              <a:rPr lang="fr-CA" sz="2000" i="1" dirty="0">
                <a:solidFill>
                  <a:srgbClr val="0070C0"/>
                </a:solidFill>
              </a:rPr>
              <a:t> </a:t>
            </a:r>
            <a:r>
              <a:rPr lang="fr-CA" sz="2000" i="1" dirty="0" err="1">
                <a:solidFill>
                  <a:srgbClr val="0070C0"/>
                </a:solidFill>
              </a:rPr>
              <a:t>repair</a:t>
            </a:r>
            <a:r>
              <a:rPr lang="fr-CA" sz="2000" i="1" dirty="0">
                <a:solidFill>
                  <a:srgbClr val="0070C0"/>
                </a:solidFill>
              </a:rPr>
              <a:t> </a:t>
            </a:r>
            <a:r>
              <a:rPr lang="fr-CA" sz="2000" i="1" dirty="0" err="1">
                <a:solidFill>
                  <a:srgbClr val="0070C0"/>
                </a:solidFill>
              </a:rPr>
              <a:t>procedure</a:t>
            </a:r>
            <a:r>
              <a:rPr lang="fr-CA" sz="2000" i="1" dirty="0">
                <a:solidFill>
                  <a:srgbClr val="0070C0"/>
                </a:solidFill>
              </a:rPr>
              <a:t> </a:t>
            </a:r>
            <a:r>
              <a:rPr lang="fr-CA" sz="2000" i="1" dirty="0" err="1">
                <a:solidFill>
                  <a:srgbClr val="0070C0"/>
                </a:solidFill>
              </a:rPr>
              <a:t>used</a:t>
            </a:r>
            <a:r>
              <a:rPr lang="fr-CA" sz="2000" i="1" dirty="0">
                <a:solidFill>
                  <a:srgbClr val="0070C0"/>
                </a:solidFill>
              </a:rPr>
              <a:t> at the </a:t>
            </a:r>
            <a:r>
              <a:rPr lang="fr-CA" sz="2000" i="1" dirty="0" err="1">
                <a:solidFill>
                  <a:srgbClr val="0070C0"/>
                </a:solidFill>
              </a:rPr>
              <a:t>lessor</a:t>
            </a:r>
            <a:r>
              <a:rPr lang="fr-CA" sz="2000" i="1" dirty="0">
                <a:solidFill>
                  <a:srgbClr val="0070C0"/>
                </a:solidFill>
              </a:rPr>
              <a:t> shop. </a:t>
            </a:r>
            <a:endParaRPr lang="fr-CA" sz="2000" dirty="0"/>
          </a:p>
          <a:p>
            <a:endParaRPr lang="fr-CA" sz="2000" dirty="0"/>
          </a:p>
          <a:p>
            <a:r>
              <a:rPr lang="fr-CA" sz="2000" dirty="0"/>
              <a:t>Investigation </a:t>
            </a:r>
            <a:r>
              <a:rPr lang="fr-CA" sz="2000" dirty="0" err="1"/>
              <a:t>revealed</a:t>
            </a:r>
            <a:r>
              <a:rPr lang="fr-CA" sz="2000" dirty="0"/>
              <a:t> </a:t>
            </a:r>
            <a:r>
              <a:rPr lang="fr-CA" sz="2000" dirty="0" err="1"/>
              <a:t>that</a:t>
            </a:r>
            <a:r>
              <a:rPr lang="fr-CA" sz="2000" dirty="0"/>
              <a:t> the </a:t>
            </a:r>
            <a:r>
              <a:rPr lang="fr-CA" sz="2000" dirty="0" err="1"/>
              <a:t>same</a:t>
            </a:r>
            <a:r>
              <a:rPr lang="fr-CA" sz="2000" dirty="0"/>
              <a:t> rail car </a:t>
            </a:r>
            <a:r>
              <a:rPr lang="fr-CA" sz="2000" dirty="0" err="1"/>
              <a:t>leaked</a:t>
            </a:r>
            <a:r>
              <a:rPr lang="fr-CA" sz="2000" dirty="0"/>
              <a:t> in March 2018 and </a:t>
            </a:r>
            <a:r>
              <a:rPr lang="fr-CA" sz="2000" dirty="0" err="1"/>
              <a:t>was</a:t>
            </a:r>
            <a:r>
              <a:rPr lang="fr-CA" sz="2000" dirty="0"/>
              <a:t> sent to a </a:t>
            </a:r>
            <a:r>
              <a:rPr lang="fr-CA" sz="2000" dirty="0" err="1"/>
              <a:t>repair</a:t>
            </a:r>
            <a:r>
              <a:rPr lang="fr-CA" sz="2000" dirty="0"/>
              <a:t> shop. The cause </a:t>
            </a:r>
            <a:r>
              <a:rPr lang="fr-CA" sz="2000" dirty="0" err="1"/>
              <a:t>identified</a:t>
            </a:r>
            <a:r>
              <a:rPr lang="fr-CA" sz="2000" dirty="0"/>
              <a:t> </a:t>
            </a:r>
            <a:r>
              <a:rPr lang="fr-CA" sz="2000" dirty="0" err="1"/>
              <a:t>was</a:t>
            </a:r>
            <a:r>
              <a:rPr lang="fr-CA" sz="2000" dirty="0"/>
              <a:t> </a:t>
            </a:r>
            <a:r>
              <a:rPr lang="fr-CA" sz="2000" dirty="0" err="1"/>
              <a:t>missing</a:t>
            </a:r>
            <a:r>
              <a:rPr lang="fr-CA" sz="2000" dirty="0"/>
              <a:t> lock </a:t>
            </a:r>
            <a:r>
              <a:rPr lang="fr-CA" sz="2000" dirty="0" err="1"/>
              <a:t>washers</a:t>
            </a:r>
            <a:r>
              <a:rPr lang="fr-CA" sz="2000" dirty="0"/>
              <a:t> on BOV and </a:t>
            </a:r>
            <a:r>
              <a:rPr lang="fr-CA" sz="2000" dirty="0" err="1"/>
              <a:t>failure</a:t>
            </a:r>
            <a:r>
              <a:rPr lang="fr-CA" sz="2000" dirty="0"/>
              <a:t> to follow </a:t>
            </a:r>
            <a:r>
              <a:rPr lang="fr-CA" sz="2000" dirty="0" err="1"/>
              <a:t>internal</a:t>
            </a:r>
            <a:r>
              <a:rPr lang="fr-CA" sz="2000" dirty="0"/>
              <a:t> </a:t>
            </a:r>
            <a:r>
              <a:rPr lang="fr-CA" sz="2000" dirty="0" err="1"/>
              <a:t>procedures</a:t>
            </a:r>
            <a:r>
              <a:rPr lang="fr-CA" sz="2000" dirty="0"/>
              <a:t>. This </a:t>
            </a:r>
            <a:r>
              <a:rPr lang="fr-CA" sz="2000" dirty="0" err="1"/>
              <a:t>was</a:t>
            </a:r>
            <a:r>
              <a:rPr lang="fr-CA" sz="2000" dirty="0"/>
              <a:t> the </a:t>
            </a:r>
            <a:r>
              <a:rPr lang="fr-CA" sz="2000" dirty="0">
                <a:solidFill>
                  <a:srgbClr val="0070C0"/>
                </a:solidFill>
              </a:rPr>
              <a:t>first</a:t>
            </a:r>
            <a:r>
              <a:rPr lang="fr-CA" sz="2000" dirty="0"/>
              <a:t> use of the rail car </a:t>
            </a:r>
            <a:r>
              <a:rPr lang="fr-CA" sz="2000" dirty="0" err="1"/>
              <a:t>since</a:t>
            </a:r>
            <a:r>
              <a:rPr lang="fr-CA" sz="2000" dirty="0"/>
              <a:t> the </a:t>
            </a:r>
            <a:r>
              <a:rPr lang="fr-CA" sz="2000" dirty="0" err="1"/>
              <a:t>repair</a:t>
            </a:r>
            <a:r>
              <a:rPr lang="fr-CA" sz="2000" dirty="0"/>
              <a:t>. </a:t>
            </a:r>
          </a:p>
          <a:p>
            <a:endParaRPr lang="fr-CA" sz="2000" dirty="0"/>
          </a:p>
          <a:p>
            <a:r>
              <a:rPr lang="fr-CA" sz="2000" dirty="0"/>
              <a:t>Still </a:t>
            </a:r>
            <a:r>
              <a:rPr lang="fr-CA" sz="2000" dirty="0" err="1"/>
              <a:t>under</a:t>
            </a:r>
            <a:r>
              <a:rPr lang="fr-CA" sz="2000" dirty="0"/>
              <a:t> investigation by the rail car </a:t>
            </a:r>
            <a:r>
              <a:rPr lang="fr-CA" sz="2000" dirty="0" err="1"/>
              <a:t>lessor</a:t>
            </a:r>
            <a:r>
              <a:rPr lang="fr-CA" sz="2000" dirty="0"/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72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40327" y="2047219"/>
            <a:ext cx="8229600" cy="40789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56BE5-4876-4752-8765-692C40A04E2C}"/>
              </a:ext>
            </a:extLst>
          </p:cNvPr>
          <p:cNvSpPr txBox="1"/>
          <p:nvPr/>
        </p:nvSpPr>
        <p:spPr>
          <a:xfrm>
            <a:off x="434789" y="1828800"/>
            <a:ext cx="470361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/>
              <a:t>Send car for repair at the closest lessor repair shop. Apply proper stencils on the railcar to prevent re-loading.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/>
              <a:t>Consider ways to ease the clean-up &amp; recovery process in case of a leak </a:t>
            </a:r>
          </a:p>
          <a:p>
            <a:r>
              <a:rPr lang="en-CA" sz="2000" dirty="0"/>
              <a:t>      (asphalt, culverts, smooth surface, etc.)</a:t>
            </a:r>
          </a:p>
          <a:p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/>
              <a:t>Consider developing a monitoring procedure during the heating process to detect a leak early.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CA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2000" dirty="0"/>
              <a:t>Follow-up with lessor on the exact cause of the failure.</a:t>
            </a:r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BCE3E-4BF3-4C63-81E3-E4F0EE3B18FF}"/>
              </a:ext>
            </a:extLst>
          </p:cNvPr>
          <p:cNvSpPr txBox="1"/>
          <p:nvPr/>
        </p:nvSpPr>
        <p:spPr>
          <a:xfrm>
            <a:off x="2438400" y="1219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</a:rPr>
              <a:t>Corrective/Preventative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7F184-B18D-4E67-994A-CCBC95985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8" y="2590800"/>
            <a:ext cx="3657600" cy="2626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52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2057400"/>
            <a:ext cx="70104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229600" cy="1143000"/>
          </a:xfrm>
        </p:spPr>
        <p:txBody>
          <a:bodyPr>
            <a:noAutofit/>
          </a:bodyPr>
          <a:lstStyle/>
          <a:p>
            <a:r>
              <a:rPr lang="fr-CA" sz="3600" dirty="0" err="1">
                <a:solidFill>
                  <a:srgbClr val="0070C0"/>
                </a:solidFill>
              </a:rPr>
              <a:t>Safety</a:t>
            </a:r>
            <a:r>
              <a:rPr lang="fr-CA" sz="3600" dirty="0">
                <a:solidFill>
                  <a:srgbClr val="0070C0"/>
                </a:solidFill>
              </a:rPr>
              <a:t>, Security and </a:t>
            </a:r>
            <a:r>
              <a:rPr lang="fr-CA" sz="3600" dirty="0" err="1">
                <a:solidFill>
                  <a:srgbClr val="0070C0"/>
                </a:solidFill>
              </a:rPr>
              <a:t>Environmental</a:t>
            </a:r>
            <a:r>
              <a:rPr lang="fr-CA" sz="3600" dirty="0">
                <a:solidFill>
                  <a:srgbClr val="0070C0"/>
                </a:solidFill>
              </a:rPr>
              <a:t> </a:t>
            </a:r>
            <a:r>
              <a:rPr lang="fr-CA" sz="3600" dirty="0" err="1">
                <a:solidFill>
                  <a:srgbClr val="0070C0"/>
                </a:solidFill>
              </a:rPr>
              <a:t>Committee</a:t>
            </a:r>
            <a:endParaRPr lang="en-CA" sz="36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2438400"/>
            <a:ext cx="7467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endParaRPr lang="en-CA" sz="2000" dirty="0"/>
          </a:p>
          <a:p>
            <a:pPr marL="457200" indent="-457200">
              <a:buFont typeface="+mj-lt"/>
              <a:buAutoNum type="arabicPeriod"/>
            </a:pPr>
            <a:r>
              <a:rPr lang="en-CA" sz="2400" dirty="0"/>
              <a:t>Code of good practice – Environmental Management of AN based explosives</a:t>
            </a:r>
          </a:p>
          <a:p>
            <a:pPr marL="457200" indent="-457200">
              <a:buFont typeface="+mj-lt"/>
              <a:buAutoNum type="arabicPeriod"/>
            </a:pPr>
            <a:endParaRPr lang="en-CA" sz="2400" dirty="0"/>
          </a:p>
          <a:p>
            <a:pPr marL="457200" indent="-457200">
              <a:buFont typeface="+mj-lt"/>
              <a:buAutoNum type="arabicPeriod"/>
            </a:pPr>
            <a:r>
              <a:rPr lang="fr-CA" sz="2400" dirty="0">
                <a:cs typeface="Arial" panose="020B0604020202020204" pitchFamily="34" charset="0"/>
              </a:rPr>
              <a:t>New online </a:t>
            </a:r>
            <a:r>
              <a:rPr lang="fr-CA" sz="2400" dirty="0" err="1">
                <a:cs typeface="Arial" panose="020B0604020202020204" pitchFamily="34" charset="0"/>
              </a:rPr>
              <a:t>Reporting</a:t>
            </a:r>
            <a:r>
              <a:rPr lang="fr-CA" sz="2400" dirty="0">
                <a:cs typeface="Arial" panose="020B0604020202020204" pitchFamily="34" charset="0"/>
              </a:rPr>
              <a:t> system - </a:t>
            </a:r>
            <a:r>
              <a:rPr lang="en-CA" sz="2400" dirty="0"/>
              <a:t>E2 Regulation 2019</a:t>
            </a:r>
            <a:endParaRPr lang="fr-CA" sz="2400" dirty="0"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CA" sz="2400" dirty="0"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CA" sz="2400" dirty="0" err="1">
                <a:cs typeface="Arial" panose="020B0604020202020204" pitchFamily="34" charset="0"/>
              </a:rPr>
              <a:t>ANSol</a:t>
            </a:r>
            <a:r>
              <a:rPr lang="fr-CA" sz="2400" dirty="0">
                <a:cs typeface="Arial" panose="020B0604020202020204" pitchFamily="34" charset="0"/>
              </a:rPr>
              <a:t> rail car </a:t>
            </a:r>
            <a:r>
              <a:rPr lang="fr-CA" sz="2400" dirty="0" err="1">
                <a:cs typeface="Arial" panose="020B0604020202020204" pitchFamily="34" charset="0"/>
              </a:rPr>
              <a:t>loss</a:t>
            </a:r>
            <a:r>
              <a:rPr lang="fr-CA" sz="2400" dirty="0">
                <a:cs typeface="Arial" panose="020B0604020202020204" pitchFamily="34" charset="0"/>
              </a:rPr>
              <a:t> of </a:t>
            </a:r>
            <a:r>
              <a:rPr lang="fr-CA" sz="2400" dirty="0" err="1">
                <a:cs typeface="Arial" panose="020B0604020202020204" pitchFamily="34" charset="0"/>
              </a:rPr>
              <a:t>containment</a:t>
            </a:r>
            <a:r>
              <a:rPr lang="fr-CA" sz="2400" dirty="0">
                <a:cs typeface="Arial" panose="020B0604020202020204" pitchFamily="34" charset="0"/>
              </a:rPr>
              <a:t> </a:t>
            </a:r>
          </a:p>
          <a:p>
            <a:endParaRPr lang="fr-CA" sz="2400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1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2FC76C-4E91-40CC-81FF-628B05DD0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914401"/>
            <a:ext cx="4549322" cy="589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61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63899" y="1981199"/>
            <a:ext cx="8229600" cy="26670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CA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2438400" cy="1981200"/>
          </a:xfrm>
        </p:spPr>
        <p:txBody>
          <a:bodyPr>
            <a:normAutofit fontScale="90000"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CEAEC Code of good practice  development – </a:t>
            </a:r>
            <a:br>
              <a:rPr lang="en-CA" sz="3600" dirty="0">
                <a:solidFill>
                  <a:srgbClr val="0070C0"/>
                </a:solidFill>
              </a:rPr>
            </a:br>
            <a:r>
              <a:rPr lang="en-CA" sz="3600" dirty="0">
                <a:solidFill>
                  <a:srgbClr val="0070C0"/>
                </a:solidFill>
              </a:rPr>
              <a:t>20 pages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BF0FB-9117-4617-8F77-39AA3B96F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598" y="914401"/>
            <a:ext cx="5774860" cy="53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07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2098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fr-CA" sz="2000" b="1" i="1" dirty="0"/>
              <a:t>Sites </a:t>
            </a:r>
            <a:r>
              <a:rPr lang="fr-CA" sz="2000" b="1" i="1" dirty="0" err="1"/>
              <a:t>storing</a:t>
            </a:r>
            <a:r>
              <a:rPr lang="fr-CA" sz="2000" b="1" i="1" dirty="0"/>
              <a:t> more </a:t>
            </a:r>
            <a:r>
              <a:rPr lang="fr-CA" sz="2000" b="1" i="1" dirty="0" err="1"/>
              <a:t>than</a:t>
            </a:r>
            <a:r>
              <a:rPr lang="fr-CA" sz="2000" b="1" i="1" dirty="0"/>
              <a:t> 20 tonnes of AN prill/AN solution in a single container </a:t>
            </a:r>
          </a:p>
          <a:p>
            <a:pPr marL="914400" lvl="2" indent="0">
              <a:buNone/>
            </a:pPr>
            <a:endParaRPr lang="fr-CA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force on August 24, 2019.</a:t>
            </a:r>
            <a:endParaRPr lang="fr-CA" sz="2000" b="1" i="1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</a:t>
            </a:r>
            <a:r>
              <a:rPr lang="fr-CA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resubmit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E2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in SWIM (Single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Manager).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 for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C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22, 2019.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43000" y="990600"/>
            <a:ext cx="67056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70C0"/>
                </a:solidFill>
              </a:rPr>
              <a:t>2- </a:t>
            </a:r>
            <a:r>
              <a:rPr lang="fr-CA" sz="2800" dirty="0" err="1">
                <a:solidFill>
                  <a:srgbClr val="0070C0"/>
                </a:solidFill>
              </a:rPr>
              <a:t>Environmental</a:t>
            </a:r>
            <a:r>
              <a:rPr lang="fr-CA" sz="2800" dirty="0">
                <a:solidFill>
                  <a:srgbClr val="0070C0"/>
                </a:solidFill>
              </a:rPr>
              <a:t> Emergency </a:t>
            </a:r>
            <a:r>
              <a:rPr lang="fr-CA" sz="2800" dirty="0" err="1">
                <a:solidFill>
                  <a:srgbClr val="0070C0"/>
                </a:solidFill>
              </a:rPr>
              <a:t>Regulation</a:t>
            </a:r>
            <a:r>
              <a:rPr lang="fr-CA" sz="2800" dirty="0">
                <a:solidFill>
                  <a:srgbClr val="0070C0"/>
                </a:solidFill>
              </a:rPr>
              <a:t> (E2), 2019</a:t>
            </a:r>
            <a:endParaRPr lang="en-CA" sz="28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53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3400" y="792164"/>
            <a:ext cx="7848600" cy="1143000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(Single </a:t>
            </a:r>
            <a:r>
              <a:rPr lang="fr-CA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Manager)</a:t>
            </a:r>
            <a:endParaRPr lang="en-CA" sz="28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63C13-9409-4A6C-BFDD-1F17FD7C5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60" y="1752600"/>
            <a:ext cx="7927280" cy="4876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627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7700" y="731836"/>
            <a:ext cx="7848600" cy="1173163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(Single </a:t>
            </a:r>
            <a:r>
              <a:rPr lang="fr-CA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Manager)</a:t>
            </a:r>
            <a:endParaRPr lang="en-CA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D26FE-239F-470F-B3AE-2309F2FC9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752600"/>
            <a:ext cx="7315200" cy="4511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64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7700" y="609600"/>
            <a:ext cx="7848600" cy="1173163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(Single </a:t>
            </a:r>
            <a:r>
              <a:rPr lang="fr-CA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Manager)</a:t>
            </a:r>
            <a:endParaRPr lang="en-CA" sz="28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D785D-AEE2-452D-9449-426D1AD45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0" y="1485463"/>
            <a:ext cx="8110930" cy="5135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89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4F81B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19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2438400"/>
            <a:ext cx="8229600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CA" sz="2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10F2E-1859-4F12-AEDF-EC2CB6735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" y="1295400"/>
            <a:ext cx="8967651" cy="5065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6170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5EE2C78A025B439BB8055174748917" ma:contentTypeVersion="13" ma:contentTypeDescription="Create a new document." ma:contentTypeScope="" ma:versionID="1bf04cf1f5b05207edfe54f0ac15ca92">
  <xsd:schema xmlns:xsd="http://www.w3.org/2001/XMLSchema" xmlns:xs="http://www.w3.org/2001/XMLSchema" xmlns:p="http://schemas.microsoft.com/office/2006/metadata/properties" xmlns:ns3="5ef64df6-a8cb-4346-a980-d8f53dc23507" xmlns:ns4="a0350f94-a14f-4ce0-85bf-12d3e1c76610" targetNamespace="http://schemas.microsoft.com/office/2006/metadata/properties" ma:root="true" ma:fieldsID="5fc0cfccc35fac3ca80f6bce285acf83" ns3:_="" ns4:_="">
    <xsd:import namespace="5ef64df6-a8cb-4346-a980-d8f53dc23507"/>
    <xsd:import namespace="a0350f94-a14f-4ce0-85bf-12d3e1c766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f64df6-a8cb-4346-a980-d8f53dc235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50f94-a14f-4ce0-85bf-12d3e1c76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D5CF32-C8BC-4EF0-9B84-D246DA4B4A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3B60CD-27D5-4C6E-A8E8-D900705D4C9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0350f94-a14f-4ce0-85bf-12d3e1c76610"/>
    <ds:schemaRef ds:uri="5ef64df6-a8cb-4346-a980-d8f53dc23507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72D1D9-90F0-4ECE-90CB-8F6DA1B34B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f64df6-a8cb-4346-a980-d8f53dc23507"/>
    <ds:schemaRef ds:uri="a0350f94-a14f-4ce0-85bf-12d3e1c766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5368</TotalTime>
  <Words>335</Words>
  <Application>Microsoft Office PowerPoint</Application>
  <PresentationFormat>On-screen Show (4:3)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PowerPoint Presentation</vt:lpstr>
      <vt:lpstr>Safety, Security and Environmental Committee</vt:lpstr>
      <vt:lpstr>PowerPoint Presentation</vt:lpstr>
      <vt:lpstr>CEAEC Code of good practice  development –  20 pages </vt:lpstr>
      <vt:lpstr>2- Environmental Emergency Regulation (E2), 2019</vt:lpstr>
      <vt:lpstr>SWIM (Single Window Information Manager)</vt:lpstr>
      <vt:lpstr>SWIM (Single Window Information Manager)</vt:lpstr>
      <vt:lpstr>SWIM (Single Window Information Manager)</vt:lpstr>
      <vt:lpstr>PowerPoint Presentation</vt:lpstr>
      <vt:lpstr>PowerPoint Presentation</vt:lpstr>
      <vt:lpstr>Major steps - E2 - Reminder</vt:lpstr>
      <vt:lpstr>3- ANSol rail car loss of containment   (July 2019)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Galt</dc:creator>
  <cp:lastModifiedBy>Benoit Choquette</cp:lastModifiedBy>
  <cp:revision>210</cp:revision>
  <cp:lastPrinted>2019-06-04T15:24:22Z</cp:lastPrinted>
  <dcterms:created xsi:type="dcterms:W3CDTF">2013-10-09T11:47:44Z</dcterms:created>
  <dcterms:modified xsi:type="dcterms:W3CDTF">2019-11-07T02:56:38Z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3AB95BB4-8D50-44DB-978A-44984045E88D</vt:lpwstr>
  </property>
  <property fmtid="{D5CDD505-2E9C-101B-9397-08002B2CF9AE}" pid="3" name="ArticulatePath">
    <vt:lpwstr>Presentation_CEAEC_SSE - Vancouver - Avril24 -2018</vt:lpwstr>
  </property>
  <property fmtid="{D5CDD505-2E9C-101B-9397-08002B2CF9AE}" pid="4" name="ContentTypeId">
    <vt:lpwstr>0x010100825EE2C78A025B439BB8055174748917</vt:lpwstr>
  </property>
</Properties>
</file>