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1"/>
  </p:notesMasterIdLst>
  <p:sldIdLst>
    <p:sldId id="256" r:id="rId2"/>
    <p:sldId id="263" r:id="rId3"/>
    <p:sldId id="281" r:id="rId4"/>
    <p:sldId id="306" r:id="rId5"/>
    <p:sldId id="304" r:id="rId6"/>
    <p:sldId id="313" r:id="rId7"/>
    <p:sldId id="314" r:id="rId8"/>
    <p:sldId id="315" r:id="rId9"/>
    <p:sldId id="316" r:id="rId10"/>
    <p:sldId id="338" r:id="rId11"/>
    <p:sldId id="339" r:id="rId12"/>
    <p:sldId id="320" r:id="rId13"/>
    <p:sldId id="321" r:id="rId14"/>
    <p:sldId id="322" r:id="rId15"/>
    <p:sldId id="323" r:id="rId16"/>
    <p:sldId id="324" r:id="rId17"/>
    <p:sldId id="325" r:id="rId18"/>
    <p:sldId id="341" r:id="rId19"/>
    <p:sldId id="340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079" autoAdjust="0"/>
    <p:restoredTop sz="94671" autoAdjust="0"/>
  </p:normalViewPr>
  <p:slideViewPr>
    <p:cSldViewPr>
      <p:cViewPr varScale="1">
        <p:scale>
          <a:sx n="79" d="100"/>
          <a:sy n="79" d="100"/>
        </p:scale>
        <p:origin x="42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B2C62-9E6E-4A17-B235-2F1F7376B297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192FD-58C0-41DC-A9CC-0E615F1C5AC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00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1332E0D9-6410-4334-B25C-FDF54FE794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636412C3-22B1-454C-AA37-D38632B93C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3E35D41D-2758-4756-8662-8A75D5A021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fld id="{DC6D179F-5C3B-4F1A-BBFE-561C67FA3163}" type="slidenum">
              <a:rPr lang="en-AU" altLang="fr-FR" sz="1200"/>
              <a:pPr/>
              <a:t>10</a:t>
            </a:fld>
            <a:endParaRPr lang="en-AU" altLang="fr-FR" sz="1200"/>
          </a:p>
        </p:txBody>
      </p:sp>
    </p:spTree>
    <p:extLst>
      <p:ext uri="{BB962C8B-B14F-4D97-AF65-F5344CB8AC3E}">
        <p14:creationId xmlns:p14="http://schemas.microsoft.com/office/powerpoint/2010/main" val="968207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1EBE1423-CCE4-4B5C-A19A-CBD377CFE9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89888FF5-8E84-42BE-A285-7561759904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FDC017AA-3641-47E7-8960-EB96840C9C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fld id="{9A9C466A-3AD6-4CE5-8E11-1BB477188DF5}" type="slidenum">
              <a:rPr lang="en-AU" altLang="fr-FR" sz="1200"/>
              <a:pPr/>
              <a:t>11</a:t>
            </a:fld>
            <a:endParaRPr lang="en-AU" altLang="fr-FR" sz="1200"/>
          </a:p>
        </p:txBody>
      </p:sp>
    </p:spTree>
    <p:extLst>
      <p:ext uri="{BB962C8B-B14F-4D97-AF65-F5344CB8AC3E}">
        <p14:creationId xmlns:p14="http://schemas.microsoft.com/office/powerpoint/2010/main" val="181284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28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06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55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2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3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2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3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07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36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4E38B-0472-45D9-B221-A37B7209C5FC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47038-0612-45B4-8314-16F5A6396E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5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54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763000" cy="144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0" y="3124200"/>
            <a:ext cx="531780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000" dirty="0"/>
              <a:t>CEAEC MEETING</a:t>
            </a:r>
          </a:p>
          <a:p>
            <a:r>
              <a:rPr lang="en-CA" dirty="0"/>
              <a:t>				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813A1C-D9F2-4E0C-A9A7-2B815D8563AA}"/>
              </a:ext>
            </a:extLst>
          </p:cNvPr>
          <p:cNvSpPr/>
          <p:nvPr/>
        </p:nvSpPr>
        <p:spPr>
          <a:xfrm>
            <a:off x="3048000" y="4495800"/>
            <a:ext cx="3136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Ottawa, November 14-15 ,2018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4193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9">
            <a:extLst>
              <a:ext uri="{FF2B5EF4-FFF2-40B4-BE49-F238E27FC236}">
                <a16:creationId xmlns:a16="http://schemas.microsoft.com/office/drawing/2014/main" id="{0A639A85-4B19-4B73-82FC-0EB181D63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3" y="333375"/>
            <a:ext cx="86185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8712"/>
              </a:buCl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871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871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871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871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71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71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71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71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</a:pPr>
            <a:r>
              <a:rPr lang="en-US" altLang="fr-FR" sz="3600" i="1" dirty="0">
                <a:solidFill>
                  <a:srgbClr val="002060"/>
                </a:solidFill>
              </a:rPr>
              <a:t>DYNAMITE benefits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A5D4CE-078E-45AC-A108-B9865F40AE95}"/>
              </a:ext>
            </a:extLst>
          </p:cNvPr>
          <p:cNvSpPr txBox="1"/>
          <p:nvPr/>
        </p:nvSpPr>
        <p:spPr>
          <a:xfrm>
            <a:off x="533400" y="1143000"/>
            <a:ext cx="8015287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Highest velocity and pressure of detonation and therefore is one of the most efficient product for breaking hard and very hard rock. 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Excellent water resistance, can function under high pressure and withstand extremely low temperature [-40C] . It is reliable, stable and easy to load.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1.1 explosive (cap sensitive) that doesn’t require a primer and possess the highest energy per weight and volume (RWS and RBS). It is  therefore considered a cost effective solution by several customers. </a:t>
            </a:r>
          </a:p>
          <a:p>
            <a:pPr>
              <a:defRPr/>
            </a:pPr>
            <a:r>
              <a:rPr lang="en-US" sz="20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Approved by </a:t>
            </a:r>
            <a:r>
              <a:rPr lang="en-US" sz="2000" dirty="0" err="1"/>
              <a:t>NRCan</a:t>
            </a:r>
            <a:r>
              <a:rPr lang="en-US" sz="2000" dirty="0"/>
              <a:t> as a FUME Class1 product that can also be used in U/G applications. </a:t>
            </a:r>
            <a:endParaRPr lang="fr-CA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9525664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9">
            <a:extLst>
              <a:ext uri="{FF2B5EF4-FFF2-40B4-BE49-F238E27FC236}">
                <a16:creationId xmlns:a16="http://schemas.microsoft.com/office/drawing/2014/main" id="{DACE819A-63C7-4003-9350-68CDE9D27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3" y="476250"/>
            <a:ext cx="8616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8712"/>
              </a:buCl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871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871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871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871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71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71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71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71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</a:pPr>
            <a:r>
              <a:rPr lang="en-US" altLang="fr-FR" sz="3600" i="1" dirty="0">
                <a:solidFill>
                  <a:srgbClr val="002060"/>
                </a:solidFill>
              </a:rPr>
              <a:t>Dynamite contains… EGDN</a:t>
            </a:r>
          </a:p>
        </p:txBody>
      </p:sp>
      <p:sp>
        <p:nvSpPr>
          <p:cNvPr id="23555" name="TextBox 1">
            <a:extLst>
              <a:ext uri="{FF2B5EF4-FFF2-40B4-BE49-F238E27FC236}">
                <a16:creationId xmlns:a16="http://schemas.microsoft.com/office/drawing/2014/main" id="{EBA3E1B2-70FD-4379-AF94-89FEEB64E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75" y="1557338"/>
            <a:ext cx="7705725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8712"/>
              </a:buCl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871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871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871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871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71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71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71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71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US" altLang="fr-FR" sz="2000" b="0" dirty="0"/>
              <a:t>Ethylene glycol dinitrate (EGDN), is used in Dynamite to partially replace the nitroglycerin, to create a more stable product, due to its superior shock resistance. </a:t>
            </a:r>
          </a:p>
          <a:p>
            <a:pPr marL="342900" indent="-342900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endParaRPr lang="en-US" altLang="fr-FR" sz="2000" b="0" dirty="0"/>
          </a:p>
          <a:p>
            <a:pPr marL="342900" indent="-342900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US" altLang="fr-FR" sz="2000" b="0" dirty="0"/>
              <a:t>It also lowers the freezing point of nitroglycerin, so that the explosive can be used in industrial applications in cold climates.</a:t>
            </a:r>
          </a:p>
          <a:p>
            <a:pPr marL="342900" indent="-342900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endParaRPr lang="en-US" altLang="fr-FR" sz="2000" b="0" dirty="0"/>
          </a:p>
          <a:p>
            <a:pPr marL="342900" indent="-342900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US" altLang="fr-FR" sz="2000" b="0" dirty="0"/>
              <a:t>EGDN is a colorless volatile liquid when in pure state  and its exposure ceiling value in the air is regulated at 1.2 mg/m</a:t>
            </a:r>
            <a:r>
              <a:rPr lang="en-US" altLang="fr-FR" sz="2000" b="0" baseline="30000" dirty="0"/>
              <a:t>3</a:t>
            </a:r>
            <a:r>
              <a:rPr lang="en-US" altLang="fr-FR" sz="2000" b="0" dirty="0"/>
              <a:t>.</a:t>
            </a:r>
          </a:p>
          <a:p>
            <a:pPr>
              <a:spcBef>
                <a:spcPct val="0"/>
              </a:spcBef>
              <a:buClrTx/>
            </a:pPr>
            <a:endParaRPr lang="en-US" altLang="fr-FR" sz="2000" b="0" dirty="0"/>
          </a:p>
          <a:p>
            <a:pPr>
              <a:spcBef>
                <a:spcPct val="0"/>
              </a:spcBef>
              <a:buClrTx/>
            </a:pPr>
            <a:endParaRPr lang="en-US" altLang="fr-FR" b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EBF5AE3-5809-4DC8-8004-3F676D608CF9}"/>
              </a:ext>
            </a:extLst>
          </p:cNvPr>
          <p:cNvSpPr/>
          <p:nvPr/>
        </p:nvSpPr>
        <p:spPr>
          <a:xfrm>
            <a:off x="2819400" y="4724400"/>
            <a:ext cx="365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12121"/>
                </a:solidFill>
                <a:latin typeface="-apple-system"/>
              </a:rPr>
              <a:t> </a:t>
            </a:r>
            <a:r>
              <a:rPr lang="en-US" sz="3200" dirty="0">
                <a:solidFill>
                  <a:srgbClr val="212121"/>
                </a:solidFill>
                <a:latin typeface="-apple-system"/>
              </a:rPr>
              <a:t>NO</a:t>
            </a:r>
            <a:r>
              <a:rPr lang="en-US" sz="3200" baseline="-25000" dirty="0">
                <a:solidFill>
                  <a:srgbClr val="212121"/>
                </a:solidFill>
                <a:latin typeface="-apple-system"/>
              </a:rPr>
              <a:t>2</a:t>
            </a:r>
            <a:r>
              <a:rPr lang="en-US" sz="3200" dirty="0">
                <a:solidFill>
                  <a:srgbClr val="212121"/>
                </a:solidFill>
                <a:latin typeface="-apple-system"/>
              </a:rPr>
              <a:t>-OCH</a:t>
            </a:r>
            <a:r>
              <a:rPr lang="en-US" sz="3200" baseline="-25000" dirty="0">
                <a:solidFill>
                  <a:srgbClr val="212121"/>
                </a:solidFill>
                <a:latin typeface="-apple-system"/>
              </a:rPr>
              <a:t>2</a:t>
            </a:r>
            <a:r>
              <a:rPr lang="en-US" sz="3200" dirty="0">
                <a:solidFill>
                  <a:srgbClr val="212121"/>
                </a:solidFill>
                <a:latin typeface="-apple-system"/>
              </a:rPr>
              <a:t>CH</a:t>
            </a:r>
            <a:r>
              <a:rPr lang="en-US" sz="3200" baseline="-25000" dirty="0">
                <a:solidFill>
                  <a:srgbClr val="212121"/>
                </a:solidFill>
                <a:latin typeface="-apple-system"/>
              </a:rPr>
              <a:t>2</a:t>
            </a:r>
            <a:r>
              <a:rPr lang="en-US" sz="3200" dirty="0">
                <a:solidFill>
                  <a:srgbClr val="212121"/>
                </a:solidFill>
                <a:latin typeface="-apple-system"/>
              </a:rPr>
              <a:t>O-NO</a:t>
            </a:r>
            <a:r>
              <a:rPr lang="en-US" sz="3200" baseline="-25000" dirty="0">
                <a:solidFill>
                  <a:srgbClr val="212121"/>
                </a:solidFill>
                <a:latin typeface="-apple-system"/>
              </a:rPr>
              <a:t>2</a:t>
            </a:r>
          </a:p>
          <a:p>
            <a:r>
              <a:rPr lang="en-US" sz="3200" baseline="-25000" dirty="0">
                <a:solidFill>
                  <a:srgbClr val="212121"/>
                </a:solidFill>
                <a:latin typeface="-apple-system"/>
              </a:rPr>
              <a:t>Synonyms : nitroglycol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2133778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>
                <a:solidFill>
                  <a:srgbClr val="002060"/>
                </a:solidFill>
              </a:rPr>
              <a:t>Potential concerns - EGDN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3429000"/>
          </a:xfrm>
        </p:spPr>
        <p:txBody>
          <a:bodyPr>
            <a:normAutofit/>
          </a:bodyPr>
          <a:lstStyle/>
          <a:p>
            <a:endParaRPr lang="fr-CA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dirty="0"/>
          </a:p>
          <a:p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F749F2D-94FC-40C2-80FC-E3A746E26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9144000" cy="214346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E79CA0D-168A-4F78-8383-5D6B911F3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14800"/>
            <a:ext cx="9144000" cy="18975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5194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>
                <a:solidFill>
                  <a:srgbClr val="002060"/>
                </a:solidFill>
              </a:rPr>
              <a:t> Exposure verification - EGDN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514600"/>
            <a:ext cx="4978400" cy="37338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4750816" cy="35631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8771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>
                <a:solidFill>
                  <a:srgbClr val="002060"/>
                </a:solidFill>
              </a:rPr>
              <a:t>Packaging tests - EGDN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905000"/>
            <a:ext cx="5410200" cy="4057650"/>
          </a:xfrm>
          <a:prstGeom prst="rect">
            <a:avLst/>
          </a:prstGeom>
        </p:spPr>
      </p:pic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71600"/>
            <a:ext cx="4724400" cy="35433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4750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i="1" dirty="0">
                <a:solidFill>
                  <a:srgbClr val="002060"/>
                </a:solidFill>
              </a:rPr>
              <a:t>Packaging tests - EGDN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09800"/>
            <a:ext cx="8633831" cy="22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3289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>
                <a:solidFill>
                  <a:srgbClr val="002060"/>
                </a:solidFill>
              </a:rPr>
              <a:t>New packaging -Dynamite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6248400" cy="4686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10400" y="1912545"/>
            <a:ext cx="19793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n-lt"/>
              </a:rPr>
              <a:t>NEW – </a:t>
            </a:r>
          </a:p>
          <a:p>
            <a:r>
              <a:rPr lang="en-US" sz="1600" dirty="0">
                <a:latin typeface="+mn-lt"/>
              </a:rPr>
              <a:t>Clear co-extruded 2.5 mil vapor barrier made of three layers (LDPE/nylon/LDPE)</a:t>
            </a:r>
            <a:endParaRPr lang="en-CA" sz="1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295400"/>
            <a:ext cx="20079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>
                <a:latin typeface="+mn-lt"/>
              </a:rPr>
              <a:t>OLD – </a:t>
            </a:r>
          </a:p>
          <a:p>
            <a:pPr lvl="1"/>
            <a:r>
              <a:rPr lang="en-US" sz="1600" dirty="0">
                <a:latin typeface="+mn-lt"/>
              </a:rPr>
              <a:t>High Density Polyethylene  1.25 mil</a:t>
            </a:r>
          </a:p>
        </p:txBody>
      </p:sp>
      <p:cxnSp>
        <p:nvCxnSpPr>
          <p:cNvPr id="7" name="Connecteur droit avec flèche 6"/>
          <p:cNvCxnSpPr>
            <a:cxnSpLocks/>
            <a:stCxn id="4" idx="1"/>
          </p:cNvCxnSpPr>
          <p:nvPr/>
        </p:nvCxnSpPr>
        <p:spPr bwMode="auto">
          <a:xfrm flipH="1">
            <a:off x="5837904" y="2574265"/>
            <a:ext cx="1172496" cy="6568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Connecteur droit avec flèche 8"/>
          <p:cNvCxnSpPr>
            <a:cxnSpLocks/>
          </p:cNvCxnSpPr>
          <p:nvPr/>
        </p:nvCxnSpPr>
        <p:spPr bwMode="auto">
          <a:xfrm>
            <a:off x="1600200" y="2286000"/>
            <a:ext cx="609600" cy="762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642166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 </a:t>
            </a:r>
            <a:r>
              <a:rPr lang="en-US" i="1" dirty="0">
                <a:solidFill>
                  <a:srgbClr val="002060"/>
                </a:solidFill>
              </a:rPr>
              <a:t>Implemented solution – EGDN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843" y="1981200"/>
            <a:ext cx="8534400" cy="5181600"/>
          </a:xfrm>
        </p:spPr>
        <p:txBody>
          <a:bodyPr>
            <a:normAutofit/>
          </a:bodyPr>
          <a:lstStyle/>
          <a:p>
            <a:r>
              <a:rPr lang="en-US" sz="2800" dirty="0"/>
              <a:t>E</a:t>
            </a:r>
            <a:r>
              <a:rPr lang="en-US" sz="2800" b="0" dirty="0"/>
              <a:t>limination at source of EGDN emissions by an improved packaging (March 2016). </a:t>
            </a:r>
            <a:endParaRPr lang="en-US" sz="2800" dirty="0"/>
          </a:p>
          <a:p>
            <a:r>
              <a:rPr lang="fr-CA" sz="2800" dirty="0"/>
              <a:t>7</a:t>
            </a:r>
            <a:r>
              <a:rPr lang="en-US" sz="2800" dirty="0"/>
              <a:t>5 % reduction in EGDN emissions confirmed by sampling in magazines.</a:t>
            </a:r>
          </a:p>
          <a:p>
            <a:r>
              <a:rPr lang="fr-CA" sz="2800" dirty="0"/>
              <a:t>All magazines </a:t>
            </a:r>
            <a:r>
              <a:rPr lang="fr-CA" sz="2800" dirty="0" err="1"/>
              <a:t>surveyed</a:t>
            </a:r>
            <a:r>
              <a:rPr lang="fr-CA" sz="2800" dirty="0"/>
              <a:t> compliant </a:t>
            </a:r>
            <a:r>
              <a:rPr lang="fr-CA" sz="2800" dirty="0" err="1"/>
              <a:t>except</a:t>
            </a:r>
            <a:r>
              <a:rPr lang="fr-CA" sz="2800" dirty="0"/>
              <a:t> one once in warm </a:t>
            </a:r>
            <a:r>
              <a:rPr lang="fr-CA" sz="2800" dirty="0" err="1"/>
              <a:t>temperature</a:t>
            </a:r>
            <a:r>
              <a:rPr lang="fr-CA" sz="2800" dirty="0"/>
              <a:t> – addition of 6 </a:t>
            </a:r>
            <a:r>
              <a:rPr lang="fr-CA" sz="2800" dirty="0" err="1"/>
              <a:t>aerators</a:t>
            </a:r>
            <a:r>
              <a:rPr lang="fr-CA" sz="2800" dirty="0"/>
              <a:t>. </a:t>
            </a:r>
            <a:endParaRPr lang="en-US" sz="2800" dirty="0"/>
          </a:p>
          <a:p>
            <a:endParaRPr lang="en-US" b="0" dirty="0"/>
          </a:p>
          <a:p>
            <a:endParaRPr lang="en-US" b="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600" b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7499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 </a:t>
            </a:r>
            <a:r>
              <a:rPr lang="en-US" i="1" dirty="0">
                <a:solidFill>
                  <a:srgbClr val="002060"/>
                </a:solidFill>
              </a:rPr>
              <a:t>Implemented solution – EGDN</a:t>
            </a:r>
            <a:br>
              <a:rPr lang="en-US" dirty="0"/>
            </a:br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77C5968-8B54-4C29-AB34-DCFA708D8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0975" y="1647825"/>
            <a:ext cx="4648200" cy="348615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6B68335-98E6-4589-BD54-4AEBEC1853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10000" y="2514600"/>
            <a:ext cx="4876800" cy="3657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2524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 </a:t>
            </a:r>
            <a:r>
              <a:rPr lang="en-US" i="1" dirty="0">
                <a:solidFill>
                  <a:srgbClr val="002060"/>
                </a:solidFill>
              </a:rPr>
              <a:t>Implemented solution – EGDN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534400" cy="43434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All end-users, carriers and distributors are benefitting from the solution.</a:t>
            </a:r>
          </a:p>
          <a:p>
            <a:r>
              <a:rPr lang="en-US" sz="2400" dirty="0"/>
              <a:t>No concern for EGDN emissions in cold weather. Remain vigilant in warm weather (+20°C - July to Sept) in Canada. </a:t>
            </a:r>
          </a:p>
          <a:p>
            <a:r>
              <a:rPr lang="en-US" sz="2400" dirty="0"/>
              <a:t>If active ventilation not possible, ensure magazine aerators are not blocked and keep door open for 15 minutes before entering magazine. </a:t>
            </a:r>
          </a:p>
          <a:p>
            <a:r>
              <a:rPr lang="en-US" sz="2400" dirty="0"/>
              <a:t>Wear chemical resistant gloves when handling the sticks and  </a:t>
            </a:r>
            <a:r>
              <a:rPr lang="en-US" sz="2400" dirty="0" err="1"/>
              <a:t>additionnal</a:t>
            </a:r>
            <a:r>
              <a:rPr lang="en-US" sz="2400" dirty="0"/>
              <a:t> PPE in magazines in case of doubts. </a:t>
            </a:r>
          </a:p>
          <a:p>
            <a:r>
              <a:rPr lang="en-US" sz="2400" dirty="0"/>
              <a:t>Future work: improved /more visible warning for end-users (gloves, etc.). </a:t>
            </a:r>
            <a:endParaRPr lang="en-US" sz="1600" b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0413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4F81B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2057400"/>
            <a:ext cx="8229600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229600" cy="1143000"/>
          </a:xfrm>
        </p:spPr>
        <p:txBody>
          <a:bodyPr>
            <a:noAutofit/>
          </a:bodyPr>
          <a:lstStyle/>
          <a:p>
            <a:r>
              <a:rPr lang="fr-CA" sz="3600" dirty="0" err="1">
                <a:solidFill>
                  <a:srgbClr val="0070C0"/>
                </a:solidFill>
              </a:rPr>
              <a:t>Safety</a:t>
            </a:r>
            <a:r>
              <a:rPr lang="fr-CA" sz="3600" dirty="0">
                <a:solidFill>
                  <a:srgbClr val="0070C0"/>
                </a:solidFill>
              </a:rPr>
              <a:t>, Security and </a:t>
            </a:r>
            <a:r>
              <a:rPr lang="fr-CA" sz="3600" dirty="0" err="1">
                <a:solidFill>
                  <a:srgbClr val="0070C0"/>
                </a:solidFill>
              </a:rPr>
              <a:t>Environmental</a:t>
            </a:r>
            <a:r>
              <a:rPr lang="fr-CA" sz="3600" dirty="0">
                <a:solidFill>
                  <a:srgbClr val="0070C0"/>
                </a:solidFill>
              </a:rPr>
              <a:t> </a:t>
            </a:r>
            <a:r>
              <a:rPr lang="fr-CA" sz="3600" dirty="0" err="1">
                <a:solidFill>
                  <a:srgbClr val="0070C0"/>
                </a:solidFill>
              </a:rPr>
              <a:t>Committee</a:t>
            </a:r>
            <a:endParaRPr lang="en-CA" sz="3600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2516" y="2395573"/>
            <a:ext cx="855311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arenR"/>
            </a:pPr>
            <a:endParaRPr lang="en-CA" sz="2000" dirty="0"/>
          </a:p>
          <a:p>
            <a:pPr marL="457200" indent="-457200">
              <a:buFont typeface="+mj-lt"/>
              <a:buAutoNum type="arabicParenR"/>
            </a:pPr>
            <a:r>
              <a:rPr lang="en-CA" sz="2000" dirty="0"/>
              <a:t>Prevention of AN leaching with bulk explosives – Code of practice</a:t>
            </a:r>
          </a:p>
          <a:p>
            <a:pPr marL="457200" indent="-457200">
              <a:buFont typeface="+mj-lt"/>
              <a:buAutoNum type="arabicParenR"/>
            </a:pPr>
            <a:endParaRPr lang="en-CA" sz="2000" dirty="0"/>
          </a:p>
          <a:p>
            <a:pPr marL="457200" indent="-457200">
              <a:buFont typeface="+mj-lt"/>
              <a:buAutoNum type="arabicParenR"/>
            </a:pPr>
            <a:r>
              <a:rPr lang="en-CA" sz="2000" dirty="0"/>
              <a:t>E2 Regulation – recent developments </a:t>
            </a:r>
          </a:p>
          <a:p>
            <a:pPr marL="457200" indent="-457200">
              <a:buFont typeface="+mj-lt"/>
              <a:buAutoNum type="arabicParenR"/>
            </a:pPr>
            <a:endParaRPr lang="en-CA" sz="2000" dirty="0"/>
          </a:p>
          <a:p>
            <a:pPr marL="457200" indent="-457200">
              <a:buFont typeface="+mj-lt"/>
              <a:buAutoNum type="arabicParenR"/>
            </a:pPr>
            <a:r>
              <a:rPr lang="en-CA" sz="2000" dirty="0"/>
              <a:t>Recent Dyno Safety initiative – Dynamite storage </a:t>
            </a:r>
          </a:p>
          <a:p>
            <a:pPr marL="457200" indent="-457200">
              <a:buFont typeface="+mj-lt"/>
              <a:buAutoNum type="arabicParenR"/>
            </a:pPr>
            <a:endParaRPr lang="en-CA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017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4F81B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2133600"/>
            <a:ext cx="8229600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CA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1219200" y="4343400"/>
            <a:ext cx="6705600" cy="1981200"/>
          </a:xfrm>
        </p:spPr>
        <p:txBody>
          <a:bodyPr>
            <a:normAutofit/>
          </a:bodyPr>
          <a:lstStyle/>
          <a:p>
            <a:r>
              <a:rPr lang="fr-CA" sz="4000" dirty="0"/>
              <a:t>1- Prevention of AN </a:t>
            </a:r>
            <a:r>
              <a:rPr lang="fr-CA" sz="4000" dirty="0" err="1"/>
              <a:t>leaching</a:t>
            </a:r>
            <a:r>
              <a:rPr lang="fr-CA" sz="4000" dirty="0"/>
              <a:t> </a:t>
            </a:r>
            <a:r>
              <a:rPr lang="fr-CA" sz="4000" dirty="0" err="1"/>
              <a:t>from</a:t>
            </a:r>
            <a:r>
              <a:rPr lang="fr-CA" sz="4000" dirty="0"/>
              <a:t> bulk explosives </a:t>
            </a:r>
            <a:endParaRPr lang="en-CA" sz="4000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2667000"/>
            <a:ext cx="8229600" cy="370717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sz="2800" dirty="0"/>
          </a:p>
          <a:p>
            <a:pPr marL="0" indent="0">
              <a:buNone/>
            </a:pPr>
            <a:endParaRPr lang="en-CA" sz="2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3580F9F-AFDE-4CA7-98C7-3F75D08A93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143000"/>
            <a:ext cx="8159074" cy="335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718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4F81B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12BED8A-8313-4A4B-8C90-911FE485F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898124"/>
            <a:ext cx="5791200" cy="59598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8612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4F81B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381000" y="1981200"/>
            <a:ext cx="8229600" cy="266700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CA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2971800"/>
            <a:ext cx="2438400" cy="914400"/>
          </a:xfrm>
        </p:spPr>
        <p:txBody>
          <a:bodyPr>
            <a:normAutofit fontScale="90000"/>
          </a:bodyPr>
          <a:lstStyle/>
          <a:p>
            <a:r>
              <a:rPr lang="en-CA" sz="3600" dirty="0">
                <a:solidFill>
                  <a:srgbClr val="0070C0"/>
                </a:solidFill>
              </a:rPr>
              <a:t>CEAEC Code of good practice  development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407047C-05F1-4B57-9BA1-F491673F53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990600"/>
            <a:ext cx="5488627" cy="57758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7076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4F81B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381000" y="1981200"/>
            <a:ext cx="8229600" cy="266700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CA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762000"/>
            <a:ext cx="6324600" cy="914400"/>
          </a:xfrm>
        </p:spPr>
        <p:txBody>
          <a:bodyPr>
            <a:normAutofit fontScale="90000"/>
          </a:bodyPr>
          <a:lstStyle/>
          <a:p>
            <a:r>
              <a:rPr lang="en-CA" sz="3600" dirty="0">
                <a:solidFill>
                  <a:srgbClr val="0070C0"/>
                </a:solidFill>
              </a:rPr>
              <a:t>Code of good practice development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9CDF149-CACE-47A2-AC6E-94924D7B8C69}"/>
              </a:ext>
            </a:extLst>
          </p:cNvPr>
          <p:cNvSpPr txBox="1"/>
          <p:nvPr/>
        </p:nvSpPr>
        <p:spPr>
          <a:xfrm>
            <a:off x="457200" y="1600200"/>
            <a:ext cx="8077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Next </a:t>
            </a:r>
            <a:r>
              <a:rPr lang="fr-CA" dirty="0" err="1"/>
              <a:t>steps</a:t>
            </a:r>
            <a:r>
              <a:rPr lang="fr-CA" dirty="0"/>
              <a:t> 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sz="2400" dirty="0" err="1">
                <a:cs typeface="Arial" panose="020B0604020202020204" pitchFamily="34" charset="0"/>
              </a:rPr>
              <a:t>Send</a:t>
            </a:r>
            <a:r>
              <a:rPr lang="fr-CA" sz="2400" dirty="0">
                <a:cs typeface="Arial" panose="020B0604020202020204" pitchFamily="34" charset="0"/>
              </a:rPr>
              <a:t> information to the </a:t>
            </a:r>
            <a:r>
              <a:rPr lang="fr-CA" sz="2400" dirty="0" err="1">
                <a:cs typeface="Arial" panose="020B0604020202020204" pitchFamily="34" charset="0"/>
              </a:rPr>
              <a:t>committee</a:t>
            </a:r>
            <a:r>
              <a:rPr lang="fr-CA" sz="2400" dirty="0">
                <a:cs typeface="Arial" panose="020B0604020202020204" pitchFamily="34" charset="0"/>
              </a:rPr>
              <a:t> for </a:t>
            </a:r>
            <a:r>
              <a:rPr lang="fr-CA" sz="2400" dirty="0" err="1">
                <a:cs typeface="Arial" panose="020B0604020202020204" pitchFamily="34" charset="0"/>
              </a:rPr>
              <a:t>each</a:t>
            </a:r>
            <a:r>
              <a:rPr lang="fr-CA" sz="2400" dirty="0">
                <a:cs typeface="Arial" panose="020B0604020202020204" pitchFamily="34" charset="0"/>
              </a:rPr>
              <a:t> topic of the guideline </a:t>
            </a:r>
          </a:p>
          <a:p>
            <a:r>
              <a:rPr lang="fr-CA" dirty="0"/>
              <a:t>	</a:t>
            </a:r>
            <a:r>
              <a:rPr lang="fr-CA" dirty="0" err="1"/>
              <a:t>Who</a:t>
            </a:r>
            <a:r>
              <a:rPr lang="fr-CA" dirty="0"/>
              <a:t> :   </a:t>
            </a:r>
            <a:r>
              <a:rPr lang="fr-CA" dirty="0" err="1"/>
              <a:t>Technical</a:t>
            </a:r>
            <a:r>
              <a:rPr lang="fr-CA" dirty="0"/>
              <a:t> experts </a:t>
            </a:r>
            <a:r>
              <a:rPr lang="fr-CA" dirty="0" err="1"/>
              <a:t>from</a:t>
            </a:r>
            <a:r>
              <a:rPr lang="fr-CA" dirty="0"/>
              <a:t> all </a:t>
            </a:r>
            <a:r>
              <a:rPr lang="fr-CA" dirty="0" err="1"/>
              <a:t>companies</a:t>
            </a:r>
            <a:r>
              <a:rPr lang="fr-CA" dirty="0"/>
              <a:t>   </a:t>
            </a:r>
          </a:p>
          <a:p>
            <a:r>
              <a:rPr lang="fr-CA" dirty="0"/>
              <a:t>	</a:t>
            </a:r>
            <a:r>
              <a:rPr lang="fr-CA" dirty="0" err="1"/>
              <a:t>When</a:t>
            </a:r>
            <a:r>
              <a:rPr lang="fr-CA" dirty="0"/>
              <a:t> : As </a:t>
            </a:r>
            <a:r>
              <a:rPr lang="fr-CA" dirty="0" err="1"/>
              <a:t>soon</a:t>
            </a:r>
            <a:r>
              <a:rPr lang="fr-CA" dirty="0"/>
              <a:t> as possible	</a:t>
            </a:r>
            <a:r>
              <a:rPr lang="fr-CA" i="1" dirty="0">
                <a:solidFill>
                  <a:srgbClr val="0070C0"/>
                </a:solidFill>
              </a:rPr>
              <a:t>IN PROGRESS  - LITTLE INFORMATION 					RECEIVED SO FAR</a:t>
            </a:r>
          </a:p>
          <a:p>
            <a:endParaRPr lang="fr-CA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sz="2400" dirty="0">
                <a:cs typeface="Arial" panose="020B0604020202020204" pitchFamily="34" charset="0"/>
              </a:rPr>
              <a:t>Put </a:t>
            </a:r>
            <a:r>
              <a:rPr lang="fr-CA" sz="2400" dirty="0" err="1">
                <a:cs typeface="Arial" panose="020B0604020202020204" pitchFamily="34" charset="0"/>
              </a:rPr>
              <a:t>together</a:t>
            </a:r>
            <a:r>
              <a:rPr lang="fr-CA" sz="2400" dirty="0">
                <a:cs typeface="Arial" panose="020B0604020202020204" pitchFamily="34" charset="0"/>
              </a:rPr>
              <a:t> the information and </a:t>
            </a:r>
            <a:r>
              <a:rPr lang="fr-CA" sz="2400" dirty="0" err="1">
                <a:cs typeface="Arial" panose="020B0604020202020204" pitchFamily="34" charset="0"/>
              </a:rPr>
              <a:t>write</a:t>
            </a:r>
            <a:r>
              <a:rPr lang="fr-CA" sz="2400" dirty="0">
                <a:cs typeface="Arial" panose="020B0604020202020204" pitchFamily="34" charset="0"/>
              </a:rPr>
              <a:t> a draft for </a:t>
            </a:r>
            <a:r>
              <a:rPr lang="fr-CA" sz="2400" dirty="0" err="1">
                <a:cs typeface="Arial" panose="020B0604020202020204" pitchFamily="34" charset="0"/>
              </a:rPr>
              <a:t>each</a:t>
            </a:r>
            <a:r>
              <a:rPr lang="fr-CA" sz="2400" dirty="0">
                <a:cs typeface="Arial" panose="020B0604020202020204" pitchFamily="34" charset="0"/>
              </a:rPr>
              <a:t> section for </a:t>
            </a:r>
            <a:r>
              <a:rPr lang="fr-CA" sz="2400" dirty="0" err="1">
                <a:cs typeface="Arial" panose="020B0604020202020204" pitchFamily="34" charset="0"/>
              </a:rPr>
              <a:t>submission</a:t>
            </a:r>
            <a:r>
              <a:rPr lang="fr-CA" sz="2400" dirty="0">
                <a:cs typeface="Arial" panose="020B0604020202020204" pitchFamily="34" charset="0"/>
              </a:rPr>
              <a:t> to the </a:t>
            </a:r>
            <a:r>
              <a:rPr lang="fr-CA" sz="2400" dirty="0" err="1">
                <a:cs typeface="Arial" panose="020B0604020202020204" pitchFamily="34" charset="0"/>
              </a:rPr>
              <a:t>committee</a:t>
            </a:r>
            <a:r>
              <a:rPr lang="fr-CA" sz="2400" dirty="0">
                <a:cs typeface="Arial" panose="020B0604020202020204" pitchFamily="34" charset="0"/>
              </a:rPr>
              <a:t> </a:t>
            </a:r>
            <a:r>
              <a:rPr lang="fr-CA" sz="2400" dirty="0" err="1">
                <a:cs typeface="Arial" panose="020B0604020202020204" pitchFamily="34" charset="0"/>
              </a:rPr>
              <a:t>members</a:t>
            </a:r>
            <a:endParaRPr lang="fr-CA" sz="2400" dirty="0">
              <a:cs typeface="Arial" panose="020B0604020202020204" pitchFamily="34" charset="0"/>
            </a:endParaRPr>
          </a:p>
          <a:p>
            <a:r>
              <a:rPr lang="fr-CA" dirty="0"/>
              <a:t>	</a:t>
            </a:r>
            <a:r>
              <a:rPr lang="fr-CA" dirty="0" err="1"/>
              <a:t>Who</a:t>
            </a:r>
            <a:r>
              <a:rPr lang="fr-CA" dirty="0"/>
              <a:t> :   </a:t>
            </a:r>
            <a:r>
              <a:rPr lang="fr-CA" dirty="0" err="1"/>
              <a:t>Committee</a:t>
            </a:r>
            <a:r>
              <a:rPr lang="fr-CA" dirty="0"/>
              <a:t> chair   	</a:t>
            </a:r>
          </a:p>
          <a:p>
            <a:r>
              <a:rPr lang="fr-CA" dirty="0"/>
              <a:t>	</a:t>
            </a:r>
            <a:r>
              <a:rPr lang="fr-CA" dirty="0" err="1"/>
              <a:t>When</a:t>
            </a:r>
            <a:r>
              <a:rPr lang="fr-CA" dirty="0"/>
              <a:t> : As </a:t>
            </a:r>
            <a:r>
              <a:rPr lang="fr-CA" dirty="0" err="1"/>
              <a:t>soon</a:t>
            </a:r>
            <a:r>
              <a:rPr lang="fr-CA" dirty="0"/>
              <a:t> as </a:t>
            </a:r>
            <a:r>
              <a:rPr lang="fr-CA" dirty="0" err="1"/>
              <a:t>sufficient</a:t>
            </a:r>
            <a:r>
              <a:rPr lang="fr-CA" dirty="0"/>
              <a:t> information </a:t>
            </a:r>
            <a:r>
              <a:rPr lang="fr-CA" dirty="0" err="1"/>
              <a:t>will</a:t>
            </a:r>
            <a:r>
              <a:rPr lang="fr-CA" dirty="0"/>
              <a:t> have been </a:t>
            </a:r>
            <a:r>
              <a:rPr lang="fr-CA" dirty="0" err="1"/>
              <a:t>received</a:t>
            </a:r>
            <a:r>
              <a:rPr lang="fr-CA" dirty="0"/>
              <a:t>. </a:t>
            </a:r>
          </a:p>
          <a:p>
            <a:r>
              <a:rPr lang="fr-CA" dirty="0"/>
              <a:t>				</a:t>
            </a:r>
            <a:r>
              <a:rPr lang="fr-CA" i="1" dirty="0">
                <a:solidFill>
                  <a:srgbClr val="0070C0"/>
                </a:solidFill>
              </a:rPr>
              <a:t>STARTED – 6 PAGES WRITTEN ON 3 TOPICS</a:t>
            </a:r>
          </a:p>
          <a:p>
            <a:endParaRPr lang="fr-CA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sz="2400" dirty="0" err="1">
                <a:cs typeface="Arial" panose="020B0604020202020204" pitchFamily="34" charset="0"/>
              </a:rPr>
              <a:t>Revise</a:t>
            </a:r>
            <a:r>
              <a:rPr lang="fr-CA" sz="2400" dirty="0">
                <a:cs typeface="Arial" panose="020B0604020202020204" pitchFamily="34" charset="0"/>
              </a:rPr>
              <a:t> the draft and propose modifications/ </a:t>
            </a:r>
            <a:r>
              <a:rPr lang="fr-CA" sz="2400" dirty="0" err="1">
                <a:cs typeface="Arial" panose="020B0604020202020204" pitchFamily="34" charset="0"/>
              </a:rPr>
              <a:t>improvements</a:t>
            </a:r>
            <a:r>
              <a:rPr lang="fr-CA" sz="2400" dirty="0">
                <a:cs typeface="Arial" panose="020B0604020202020204" pitchFamily="34" charset="0"/>
              </a:rPr>
              <a:t> : </a:t>
            </a:r>
          </a:p>
          <a:p>
            <a:r>
              <a:rPr lang="fr-CA" dirty="0"/>
              <a:t>	</a:t>
            </a:r>
            <a:r>
              <a:rPr lang="fr-CA" dirty="0" err="1"/>
              <a:t>Who</a:t>
            </a:r>
            <a:r>
              <a:rPr lang="fr-CA" dirty="0"/>
              <a:t> :   </a:t>
            </a:r>
            <a:r>
              <a:rPr lang="fr-CA" dirty="0" err="1"/>
              <a:t>Any</a:t>
            </a:r>
            <a:r>
              <a:rPr lang="fr-CA" dirty="0"/>
              <a:t> CEAEC/</a:t>
            </a:r>
            <a:r>
              <a:rPr lang="fr-CA" dirty="0" err="1"/>
              <a:t>Committee</a:t>
            </a:r>
            <a:r>
              <a:rPr lang="fr-CA" dirty="0"/>
              <a:t> </a:t>
            </a:r>
            <a:r>
              <a:rPr lang="fr-CA" dirty="0" err="1"/>
              <a:t>members</a:t>
            </a:r>
            <a:r>
              <a:rPr lang="fr-CA" dirty="0"/>
              <a:t>  </a:t>
            </a:r>
          </a:p>
          <a:p>
            <a:r>
              <a:rPr lang="fr-CA" dirty="0"/>
              <a:t>	</a:t>
            </a:r>
            <a:r>
              <a:rPr lang="fr-CA" dirty="0" err="1"/>
              <a:t>When</a:t>
            </a:r>
            <a:r>
              <a:rPr lang="fr-CA" dirty="0"/>
              <a:t> : </a:t>
            </a:r>
            <a:r>
              <a:rPr lang="fr-CA" dirty="0" err="1"/>
              <a:t>Upon</a:t>
            </a:r>
            <a:r>
              <a:rPr lang="fr-CA" dirty="0"/>
              <a:t> </a:t>
            </a:r>
            <a:r>
              <a:rPr lang="fr-CA" dirty="0" err="1"/>
              <a:t>request</a:t>
            </a:r>
            <a:r>
              <a:rPr lang="fr-CA" dirty="0"/>
              <a:t> – 	</a:t>
            </a:r>
            <a:r>
              <a:rPr lang="fr-CA" i="1" dirty="0">
                <a:solidFill>
                  <a:srgbClr val="0070C0"/>
                </a:solidFill>
              </a:rPr>
              <a:t>WILL BE DONE WHEN MORE ADVANCED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7185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4F81B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533400" y="2438400"/>
            <a:ext cx="8229600" cy="36877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r>
              <a:rPr lang="fr-CA" sz="2000" b="1" i="1" dirty="0"/>
              <a:t>Sites </a:t>
            </a:r>
            <a:r>
              <a:rPr lang="fr-CA" sz="2000" b="1" i="1" dirty="0" err="1"/>
              <a:t>storing</a:t>
            </a:r>
            <a:r>
              <a:rPr lang="fr-CA" sz="2000" b="1" i="1" dirty="0"/>
              <a:t> more </a:t>
            </a:r>
            <a:r>
              <a:rPr lang="fr-CA" sz="2000" b="1" i="1" dirty="0" err="1"/>
              <a:t>than</a:t>
            </a:r>
            <a:r>
              <a:rPr lang="fr-CA" sz="2000" b="1" i="1" dirty="0"/>
              <a:t> 20 tonnes of AN prill in a single container - </a:t>
            </a:r>
          </a:p>
          <a:p>
            <a:pPr marL="914400" lvl="2" indent="0">
              <a:buNone/>
            </a:pPr>
            <a:r>
              <a:rPr lang="fr-CA" sz="2000" b="1" i="1" dirty="0" err="1"/>
              <a:t>Reminder</a:t>
            </a:r>
            <a:r>
              <a:rPr lang="fr-CA" sz="2000" b="1" i="1" dirty="0"/>
              <a:t> of major changes of 2016 vs 2003 version</a:t>
            </a:r>
          </a:p>
          <a:p>
            <a:pPr marL="914400" lvl="2" indent="0">
              <a:buNone/>
            </a:pPr>
            <a:endParaRPr lang="fr-CA" sz="2000" b="1" i="1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fr-CA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r>
              <a:rPr lang="fr-C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provisions </a:t>
            </a:r>
            <a:r>
              <a:rPr lang="fr-CA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requiring</a:t>
            </a:r>
            <a:r>
              <a:rPr lang="fr-C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fr-C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public </a:t>
            </a:r>
            <a:r>
              <a:rPr lang="fr-CA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C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provided</a:t>
            </a:r>
            <a:r>
              <a:rPr lang="fr-C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C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information and guidance on actions to </a:t>
            </a:r>
            <a:r>
              <a:rPr lang="fr-CA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C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taken</a:t>
            </a:r>
            <a:r>
              <a:rPr lang="fr-C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fr-C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fr-C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A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fr-C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emergency. 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fr-CA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fr-C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fr-CA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detailed</a:t>
            </a:r>
            <a:r>
              <a:rPr lang="fr-C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Emergency Plan </a:t>
            </a:r>
            <a:r>
              <a:rPr lang="fr-CA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fr-C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  <a:r>
              <a:rPr lang="fr-C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CA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individuals</a:t>
            </a:r>
            <a:r>
              <a:rPr lang="fr-C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fr-C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fr-CA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fr-C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CA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</a:t>
            </a:r>
            <a:r>
              <a:rPr lang="fr-C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fr-CA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fr-C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roles</a:t>
            </a:r>
            <a:r>
              <a:rPr lang="fr-C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A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responsibilities</a:t>
            </a:r>
            <a:r>
              <a:rPr lang="fr-C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A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fr-C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fr-C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future training.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fr-CA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fr-CA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</a:t>
            </a:r>
            <a:r>
              <a:rPr lang="fr-C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come in force in the </a:t>
            </a:r>
            <a:r>
              <a:rPr lang="fr-CA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</a:t>
            </a:r>
            <a:r>
              <a:rPr lang="fr-C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2019. 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43000" y="990600"/>
            <a:ext cx="6781800" cy="1143000"/>
          </a:xfrm>
        </p:spPr>
        <p:txBody>
          <a:bodyPr>
            <a:normAutofit/>
          </a:bodyPr>
          <a:lstStyle/>
          <a:p>
            <a:r>
              <a:rPr lang="fr-CA" sz="2800" dirty="0">
                <a:solidFill>
                  <a:srgbClr val="0070C0"/>
                </a:solidFill>
              </a:rPr>
              <a:t>2- </a:t>
            </a:r>
            <a:r>
              <a:rPr lang="fr-CA" sz="2800" dirty="0" err="1">
                <a:solidFill>
                  <a:srgbClr val="0070C0"/>
                </a:solidFill>
              </a:rPr>
              <a:t>Environmental</a:t>
            </a:r>
            <a:r>
              <a:rPr lang="fr-CA" sz="2800" dirty="0">
                <a:solidFill>
                  <a:srgbClr val="0070C0"/>
                </a:solidFill>
              </a:rPr>
              <a:t> Emergency </a:t>
            </a:r>
            <a:r>
              <a:rPr lang="fr-CA" sz="2800" dirty="0" err="1">
                <a:solidFill>
                  <a:srgbClr val="0070C0"/>
                </a:solidFill>
              </a:rPr>
              <a:t>Regulation</a:t>
            </a:r>
            <a:r>
              <a:rPr lang="fr-CA" sz="2800" dirty="0">
                <a:solidFill>
                  <a:srgbClr val="0070C0"/>
                </a:solidFill>
              </a:rPr>
              <a:t> (E2) – </a:t>
            </a:r>
            <a:r>
              <a:rPr lang="fr-CA" sz="2800" dirty="0" err="1">
                <a:solidFill>
                  <a:srgbClr val="0070C0"/>
                </a:solidFill>
              </a:rPr>
              <a:t>Environment</a:t>
            </a:r>
            <a:r>
              <a:rPr lang="fr-CA" sz="2800" dirty="0">
                <a:solidFill>
                  <a:srgbClr val="0070C0"/>
                </a:solidFill>
              </a:rPr>
              <a:t> Canada</a:t>
            </a:r>
            <a:endParaRPr lang="en-CA" sz="28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2536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4F81B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533400" y="2438400"/>
            <a:ext cx="8229600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endParaRPr lang="fr-CA" sz="2000" i="1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43000" y="990600"/>
            <a:ext cx="6781800" cy="1143000"/>
          </a:xfrm>
        </p:spPr>
        <p:txBody>
          <a:bodyPr>
            <a:normAutofit/>
          </a:bodyPr>
          <a:lstStyle/>
          <a:p>
            <a:r>
              <a:rPr lang="fr-CA" sz="2800" dirty="0">
                <a:solidFill>
                  <a:srgbClr val="0070C0"/>
                </a:solidFill>
              </a:rPr>
              <a:t>2- Public information </a:t>
            </a:r>
            <a:r>
              <a:rPr lang="fr-CA" sz="2800" dirty="0" err="1">
                <a:solidFill>
                  <a:srgbClr val="0070C0"/>
                </a:solidFill>
              </a:rPr>
              <a:t>request</a:t>
            </a:r>
            <a:r>
              <a:rPr lang="fr-CA" sz="2800" dirty="0">
                <a:solidFill>
                  <a:srgbClr val="0070C0"/>
                </a:solidFill>
              </a:rPr>
              <a:t>  - E2</a:t>
            </a:r>
            <a:endParaRPr lang="en-CA" sz="2800" dirty="0">
              <a:solidFill>
                <a:srgbClr val="0070C0"/>
              </a:solidFill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94B7B45F-08B4-4B04-86E3-456703B786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302648"/>
              </p:ext>
            </p:extLst>
          </p:nvPr>
        </p:nvGraphicFramePr>
        <p:xfrm>
          <a:off x="838200" y="2209800"/>
          <a:ext cx="7772400" cy="3971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353922431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633003030"/>
                    </a:ext>
                  </a:extLst>
                </a:gridCol>
              </a:tblGrid>
              <a:tr h="300038">
                <a:tc>
                  <a:txBody>
                    <a:bodyPr/>
                    <a:lstStyle/>
                    <a:p>
                      <a:r>
                        <a:rPr lang="fr-CA" dirty="0"/>
                        <a:t>2003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2016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957214"/>
                  </a:ext>
                </a:extLst>
              </a:tr>
              <a:tr h="3605484">
                <a:tc>
                  <a:txBody>
                    <a:bodyPr/>
                    <a:lstStyle/>
                    <a:p>
                      <a:r>
                        <a:rPr lang="fr-CA" dirty="0"/>
                        <a:t>4 (2) g) : A description of the </a:t>
                      </a:r>
                      <a:r>
                        <a:rPr lang="fr-CA" dirty="0" err="1"/>
                        <a:t>measures</a:t>
                      </a:r>
                      <a:r>
                        <a:rPr lang="fr-CA" dirty="0"/>
                        <a:t> to </a:t>
                      </a:r>
                      <a:r>
                        <a:rPr lang="fr-CA" dirty="0" err="1"/>
                        <a:t>be</a:t>
                      </a:r>
                      <a:r>
                        <a:rPr lang="fr-CA" dirty="0"/>
                        <a:t> </a:t>
                      </a:r>
                      <a:r>
                        <a:rPr lang="fr-CA" dirty="0" err="1"/>
                        <a:t>taken</a:t>
                      </a:r>
                      <a:r>
                        <a:rPr lang="fr-CA" dirty="0"/>
                        <a:t> to </a:t>
                      </a:r>
                      <a:r>
                        <a:rPr lang="fr-CA" dirty="0" err="1"/>
                        <a:t>notify</a:t>
                      </a:r>
                      <a:r>
                        <a:rPr lang="fr-CA" dirty="0"/>
                        <a:t> </a:t>
                      </a:r>
                      <a:r>
                        <a:rPr lang="fr-CA" dirty="0" err="1"/>
                        <a:t>members</a:t>
                      </a:r>
                      <a:r>
                        <a:rPr lang="fr-CA" dirty="0"/>
                        <a:t> of the public </a:t>
                      </a:r>
                      <a:r>
                        <a:rPr lang="fr-CA" dirty="0" err="1"/>
                        <a:t>who</a:t>
                      </a:r>
                      <a:r>
                        <a:rPr lang="fr-CA" dirty="0"/>
                        <a:t> </a:t>
                      </a:r>
                      <a:r>
                        <a:rPr lang="fr-CA" dirty="0" err="1"/>
                        <a:t>may</a:t>
                      </a:r>
                      <a:r>
                        <a:rPr lang="fr-CA" dirty="0"/>
                        <a:t> </a:t>
                      </a:r>
                      <a:r>
                        <a:rPr lang="fr-CA" dirty="0" err="1"/>
                        <a:t>be</a:t>
                      </a:r>
                      <a:r>
                        <a:rPr lang="fr-CA" dirty="0"/>
                        <a:t> </a:t>
                      </a:r>
                      <a:r>
                        <a:rPr lang="fr-CA" dirty="0" err="1"/>
                        <a:t>adversely</a:t>
                      </a:r>
                      <a:r>
                        <a:rPr lang="fr-CA" dirty="0"/>
                        <a:t> </a:t>
                      </a:r>
                      <a:r>
                        <a:rPr lang="fr-CA" dirty="0" err="1"/>
                        <a:t>affected</a:t>
                      </a:r>
                      <a:r>
                        <a:rPr lang="fr-CA" dirty="0"/>
                        <a:t> by an </a:t>
                      </a:r>
                      <a:r>
                        <a:rPr lang="fr-CA" dirty="0" err="1"/>
                        <a:t>environmental</a:t>
                      </a:r>
                      <a:r>
                        <a:rPr lang="fr-CA" dirty="0"/>
                        <a:t> emergency and to </a:t>
                      </a:r>
                      <a:r>
                        <a:rPr lang="fr-CA" dirty="0" err="1"/>
                        <a:t>inform</a:t>
                      </a:r>
                      <a:r>
                        <a:rPr lang="fr-CA" dirty="0"/>
                        <a:t> </a:t>
                      </a:r>
                      <a:r>
                        <a:rPr lang="fr-CA" dirty="0" err="1"/>
                        <a:t>them</a:t>
                      </a:r>
                      <a:r>
                        <a:rPr lang="fr-CA" dirty="0"/>
                        <a:t> of </a:t>
                      </a:r>
                      <a:r>
                        <a:rPr lang="fr-CA" dirty="0" err="1"/>
                        <a:t>thoses</a:t>
                      </a:r>
                      <a:r>
                        <a:rPr lang="fr-CA" dirty="0"/>
                        <a:t> </a:t>
                      </a:r>
                      <a:r>
                        <a:rPr lang="fr-CA" dirty="0" err="1"/>
                        <a:t>measures</a:t>
                      </a:r>
                      <a:r>
                        <a:rPr lang="fr-CA" dirty="0"/>
                        <a:t> and </a:t>
                      </a:r>
                      <a:r>
                        <a:rPr lang="fr-CA" dirty="0" err="1"/>
                        <a:t>what</a:t>
                      </a:r>
                      <a:r>
                        <a:rPr lang="fr-CA" dirty="0"/>
                        <a:t> to do in the </a:t>
                      </a:r>
                      <a:r>
                        <a:rPr lang="fr-CA" dirty="0" err="1"/>
                        <a:t>event</a:t>
                      </a:r>
                      <a:r>
                        <a:rPr lang="fr-CA" dirty="0"/>
                        <a:t> of an </a:t>
                      </a:r>
                      <a:r>
                        <a:rPr lang="fr-CA" dirty="0" err="1"/>
                        <a:t>environmental</a:t>
                      </a:r>
                      <a:r>
                        <a:rPr lang="fr-CA" dirty="0"/>
                        <a:t> emergency.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4 (2) i) : </a:t>
                      </a:r>
                      <a:r>
                        <a:rPr lang="fr-CA" sz="1600" u="sng" dirty="0" err="1"/>
                        <a:t>before</a:t>
                      </a:r>
                      <a:r>
                        <a:rPr lang="fr-CA" sz="1600" dirty="0"/>
                        <a:t> an emergency </a:t>
                      </a:r>
                      <a:r>
                        <a:rPr lang="fr-CA" sz="1600" dirty="0" err="1"/>
                        <a:t>occurs</a:t>
                      </a:r>
                      <a:r>
                        <a:rPr lang="fr-CA" sz="1600" dirty="0"/>
                        <a:t>, </a:t>
                      </a:r>
                      <a:r>
                        <a:rPr lang="fr-CA" sz="1600" dirty="0" err="1"/>
                        <a:t>inform</a:t>
                      </a:r>
                      <a:r>
                        <a:rPr lang="fr-CA" sz="1600" dirty="0"/>
                        <a:t> </a:t>
                      </a:r>
                      <a:r>
                        <a:rPr lang="fr-CA" sz="1600" dirty="0" err="1"/>
                        <a:t>them</a:t>
                      </a:r>
                      <a:r>
                        <a:rPr lang="fr-CA" sz="1600" dirty="0"/>
                        <a:t> of : A) the </a:t>
                      </a:r>
                      <a:r>
                        <a:rPr lang="fr-CA" sz="1600" dirty="0" err="1"/>
                        <a:t>possibility</a:t>
                      </a:r>
                      <a:r>
                        <a:rPr lang="fr-CA" sz="1600" dirty="0"/>
                        <a:t> of an </a:t>
                      </a:r>
                      <a:r>
                        <a:rPr lang="fr-CA" sz="1600" dirty="0" err="1"/>
                        <a:t>environmental</a:t>
                      </a:r>
                      <a:r>
                        <a:rPr lang="fr-CA" sz="1600" dirty="0"/>
                        <a:t> emergency, B) the </a:t>
                      </a:r>
                      <a:r>
                        <a:rPr lang="fr-CA" sz="1600" dirty="0" err="1"/>
                        <a:t>potential</a:t>
                      </a:r>
                      <a:r>
                        <a:rPr lang="fr-CA" sz="1600" dirty="0"/>
                        <a:t> </a:t>
                      </a:r>
                      <a:r>
                        <a:rPr lang="fr-CA" sz="1600" dirty="0" err="1"/>
                        <a:t>consequences</a:t>
                      </a:r>
                      <a:r>
                        <a:rPr lang="fr-CA" sz="1600" dirty="0"/>
                        <a:t> of an </a:t>
                      </a:r>
                      <a:r>
                        <a:rPr lang="fr-CA" sz="1600" dirty="0" err="1"/>
                        <a:t>environmental</a:t>
                      </a:r>
                      <a:r>
                        <a:rPr lang="fr-CA" sz="1600" dirty="0"/>
                        <a:t> emergency on the </a:t>
                      </a:r>
                      <a:r>
                        <a:rPr lang="fr-CA" sz="1600" dirty="0" err="1"/>
                        <a:t>environment</a:t>
                      </a:r>
                      <a:r>
                        <a:rPr lang="fr-CA" sz="1600" dirty="0"/>
                        <a:t> and on </a:t>
                      </a:r>
                      <a:r>
                        <a:rPr lang="fr-CA" sz="1600" dirty="0" err="1"/>
                        <a:t>human</a:t>
                      </a:r>
                      <a:r>
                        <a:rPr lang="fr-CA" sz="1600" dirty="0"/>
                        <a:t> life or </a:t>
                      </a:r>
                      <a:r>
                        <a:rPr lang="fr-CA" sz="1600" dirty="0" err="1"/>
                        <a:t>health</a:t>
                      </a:r>
                      <a:r>
                        <a:rPr lang="fr-CA" sz="1600" dirty="0"/>
                        <a:t>, C) </a:t>
                      </a:r>
                      <a:r>
                        <a:rPr lang="fr-CA" sz="1600" dirty="0" err="1"/>
                        <a:t>measures</a:t>
                      </a:r>
                      <a:r>
                        <a:rPr lang="fr-CA" sz="1600" dirty="0"/>
                        <a:t> </a:t>
                      </a:r>
                      <a:r>
                        <a:rPr lang="fr-CA" sz="1600" dirty="0" err="1"/>
                        <a:t>that</a:t>
                      </a:r>
                      <a:r>
                        <a:rPr lang="fr-CA" sz="1600" dirty="0"/>
                        <a:t> </a:t>
                      </a:r>
                      <a:r>
                        <a:rPr lang="fr-CA" sz="1600" dirty="0" err="1"/>
                        <a:t>will</a:t>
                      </a:r>
                      <a:r>
                        <a:rPr lang="fr-CA" sz="1600" dirty="0"/>
                        <a:t> </a:t>
                      </a:r>
                      <a:r>
                        <a:rPr lang="fr-CA" sz="1600" dirty="0" err="1"/>
                        <a:t>be</a:t>
                      </a:r>
                      <a:r>
                        <a:rPr lang="fr-CA" sz="1600" dirty="0"/>
                        <a:t> </a:t>
                      </a:r>
                      <a:r>
                        <a:rPr lang="fr-CA" sz="1600" dirty="0" err="1"/>
                        <a:t>taken</a:t>
                      </a:r>
                      <a:r>
                        <a:rPr lang="fr-CA" sz="1600" dirty="0"/>
                        <a:t> to </a:t>
                      </a:r>
                      <a:r>
                        <a:rPr lang="fr-CA" sz="1600" dirty="0" err="1"/>
                        <a:t>protect</a:t>
                      </a:r>
                      <a:r>
                        <a:rPr lang="fr-CA" sz="1600" dirty="0"/>
                        <a:t> the </a:t>
                      </a:r>
                      <a:r>
                        <a:rPr lang="fr-CA" sz="1600" dirty="0" err="1"/>
                        <a:t>environment</a:t>
                      </a:r>
                      <a:r>
                        <a:rPr lang="fr-CA" sz="1600" dirty="0"/>
                        <a:t> and </a:t>
                      </a:r>
                      <a:r>
                        <a:rPr lang="fr-CA" sz="1600" dirty="0" err="1"/>
                        <a:t>human</a:t>
                      </a:r>
                      <a:r>
                        <a:rPr lang="fr-CA" sz="1600" dirty="0"/>
                        <a:t> life or </a:t>
                      </a:r>
                      <a:r>
                        <a:rPr lang="fr-CA" sz="1600" dirty="0" err="1"/>
                        <a:t>health</a:t>
                      </a:r>
                      <a:r>
                        <a:rPr lang="fr-CA" sz="1600" dirty="0"/>
                        <a:t> </a:t>
                      </a:r>
                    </a:p>
                    <a:p>
                      <a:r>
                        <a:rPr lang="fr-CA" sz="1600" dirty="0"/>
                        <a:t>ii) : </a:t>
                      </a:r>
                      <a:r>
                        <a:rPr lang="fr-CA" sz="1600" dirty="0" err="1"/>
                        <a:t>before</a:t>
                      </a:r>
                      <a:r>
                        <a:rPr lang="fr-CA" sz="1600" dirty="0"/>
                        <a:t> an emergency and </a:t>
                      </a:r>
                      <a:r>
                        <a:rPr lang="fr-CA" sz="1600" dirty="0" err="1"/>
                        <a:t>during</a:t>
                      </a:r>
                      <a:r>
                        <a:rPr lang="fr-CA" sz="1600" dirty="0"/>
                        <a:t> and </a:t>
                      </a:r>
                      <a:r>
                        <a:rPr lang="fr-CA" sz="1600" dirty="0" err="1"/>
                        <a:t>after</a:t>
                      </a:r>
                      <a:r>
                        <a:rPr lang="fr-CA" sz="1600" dirty="0"/>
                        <a:t> </a:t>
                      </a:r>
                      <a:r>
                        <a:rPr lang="fr-CA" sz="1600" dirty="0" err="1"/>
                        <a:t>its</a:t>
                      </a:r>
                      <a:r>
                        <a:rPr lang="fr-CA" sz="1600" dirty="0"/>
                        <a:t> occurrence, </a:t>
                      </a:r>
                      <a:r>
                        <a:rPr lang="fr-CA" sz="1600" dirty="0" err="1"/>
                        <a:t>provide</a:t>
                      </a:r>
                      <a:r>
                        <a:rPr lang="fr-CA" sz="1600" dirty="0"/>
                        <a:t> information and guidance </a:t>
                      </a:r>
                      <a:r>
                        <a:rPr lang="fr-CA" sz="1600" dirty="0" err="1"/>
                        <a:t>concerning</a:t>
                      </a:r>
                      <a:r>
                        <a:rPr lang="fr-CA" sz="1600" dirty="0"/>
                        <a:t> actions </a:t>
                      </a:r>
                      <a:r>
                        <a:rPr lang="fr-CA" sz="1600" dirty="0" err="1"/>
                        <a:t>that</a:t>
                      </a:r>
                      <a:r>
                        <a:rPr lang="fr-CA" sz="1600" dirty="0"/>
                        <a:t> </a:t>
                      </a:r>
                      <a:r>
                        <a:rPr lang="fr-CA" sz="1600" dirty="0" err="1"/>
                        <a:t>could</a:t>
                      </a:r>
                      <a:r>
                        <a:rPr lang="fr-CA" sz="1600" dirty="0"/>
                        <a:t> </a:t>
                      </a:r>
                      <a:r>
                        <a:rPr lang="fr-CA" sz="1600" dirty="0" err="1"/>
                        <a:t>be</a:t>
                      </a:r>
                      <a:r>
                        <a:rPr lang="fr-CA" sz="1600" dirty="0"/>
                        <a:t> </a:t>
                      </a:r>
                      <a:r>
                        <a:rPr lang="fr-CA" sz="1600" dirty="0" err="1"/>
                        <a:t>taken</a:t>
                      </a:r>
                      <a:r>
                        <a:rPr lang="fr-CA" sz="1600" dirty="0"/>
                        <a:t> by </a:t>
                      </a:r>
                      <a:r>
                        <a:rPr lang="fr-CA" sz="1600" dirty="0" err="1"/>
                        <a:t>them</a:t>
                      </a:r>
                      <a:r>
                        <a:rPr lang="fr-CA" sz="1600" dirty="0"/>
                        <a:t> to </a:t>
                      </a:r>
                      <a:r>
                        <a:rPr lang="fr-CA" sz="1600" dirty="0" err="1"/>
                        <a:t>reduce</a:t>
                      </a:r>
                      <a:r>
                        <a:rPr lang="fr-CA" sz="1600" dirty="0"/>
                        <a:t> the </a:t>
                      </a:r>
                      <a:r>
                        <a:rPr lang="fr-CA" sz="1600" dirty="0" err="1"/>
                        <a:t>potential</a:t>
                      </a:r>
                      <a:r>
                        <a:rPr lang="fr-CA" sz="1600" dirty="0"/>
                        <a:t> </a:t>
                      </a:r>
                      <a:r>
                        <a:rPr lang="fr-CA" sz="1600" dirty="0" err="1"/>
                        <a:t>harm</a:t>
                      </a:r>
                      <a:r>
                        <a:rPr lang="fr-CA" sz="1600" dirty="0"/>
                        <a:t>, </a:t>
                      </a:r>
                      <a:r>
                        <a:rPr lang="fr-CA" sz="1600" dirty="0" err="1"/>
                        <a:t>including</a:t>
                      </a:r>
                      <a:r>
                        <a:rPr lang="fr-CA" sz="1600" dirty="0"/>
                        <a:t> an </a:t>
                      </a:r>
                      <a:r>
                        <a:rPr lang="fr-CA" sz="1600" dirty="0" err="1"/>
                        <a:t>explanation</a:t>
                      </a:r>
                      <a:r>
                        <a:rPr lang="fr-CA" sz="1600" dirty="0"/>
                        <a:t> on how </a:t>
                      </a:r>
                      <a:r>
                        <a:rPr lang="fr-CA" sz="1600" dirty="0" err="1"/>
                        <a:t>those</a:t>
                      </a:r>
                      <a:r>
                        <a:rPr lang="fr-CA" sz="1600" dirty="0"/>
                        <a:t> actions help</a:t>
                      </a:r>
                    </a:p>
                    <a:p>
                      <a:r>
                        <a:rPr lang="fr-CA" sz="1600" dirty="0"/>
                        <a:t>iii): The position </a:t>
                      </a:r>
                      <a:r>
                        <a:rPr lang="fr-CA" sz="1600" dirty="0" err="1"/>
                        <a:t>title</a:t>
                      </a:r>
                      <a:r>
                        <a:rPr lang="fr-CA" sz="1600" dirty="0"/>
                        <a:t> of the </a:t>
                      </a:r>
                      <a:r>
                        <a:rPr lang="fr-CA" sz="1600" dirty="0" err="1"/>
                        <a:t>individual</a:t>
                      </a:r>
                      <a:r>
                        <a:rPr lang="fr-CA" sz="1600" dirty="0"/>
                        <a:t> </a:t>
                      </a:r>
                      <a:r>
                        <a:rPr lang="fr-CA" sz="1600" dirty="0" err="1"/>
                        <a:t>who</a:t>
                      </a:r>
                      <a:r>
                        <a:rPr lang="fr-CA" sz="1600" dirty="0"/>
                        <a:t> </a:t>
                      </a:r>
                      <a:r>
                        <a:rPr lang="fr-CA" sz="1600" dirty="0" err="1"/>
                        <a:t>will</a:t>
                      </a:r>
                      <a:r>
                        <a:rPr lang="fr-CA" sz="1600" dirty="0"/>
                        <a:t> </a:t>
                      </a:r>
                      <a:r>
                        <a:rPr lang="fr-CA" sz="1600" dirty="0" err="1"/>
                        <a:t>communicate</a:t>
                      </a:r>
                      <a:r>
                        <a:rPr lang="fr-CA" sz="1600" dirty="0"/>
                        <a:t> </a:t>
                      </a:r>
                      <a:r>
                        <a:rPr lang="fr-CA" sz="1600" dirty="0" err="1"/>
                        <a:t>with</a:t>
                      </a:r>
                      <a:r>
                        <a:rPr lang="fr-CA" sz="1600" dirty="0"/>
                        <a:t> the public. 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70142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360627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4F81B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533400" y="2438400"/>
            <a:ext cx="8229600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endParaRPr lang="fr-CA" sz="2000" i="1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09600" y="914400"/>
            <a:ext cx="7772400" cy="1143000"/>
          </a:xfrm>
        </p:spPr>
        <p:txBody>
          <a:bodyPr>
            <a:normAutofit/>
          </a:bodyPr>
          <a:lstStyle/>
          <a:p>
            <a:r>
              <a:rPr lang="fr-CA" sz="2800" dirty="0">
                <a:solidFill>
                  <a:srgbClr val="0070C0"/>
                </a:solidFill>
              </a:rPr>
              <a:t>3- </a:t>
            </a:r>
            <a:r>
              <a:rPr lang="fr-CA" sz="2800" dirty="0" err="1">
                <a:solidFill>
                  <a:srgbClr val="0070C0"/>
                </a:solidFill>
              </a:rPr>
              <a:t>Dyno</a:t>
            </a:r>
            <a:r>
              <a:rPr lang="fr-CA" sz="2800" dirty="0">
                <a:solidFill>
                  <a:srgbClr val="0070C0"/>
                </a:solidFill>
              </a:rPr>
              <a:t> Nobel </a:t>
            </a:r>
            <a:r>
              <a:rPr lang="fr-CA" sz="2800" dirty="0" err="1">
                <a:solidFill>
                  <a:srgbClr val="0070C0"/>
                </a:solidFill>
              </a:rPr>
              <a:t>Health</a:t>
            </a:r>
            <a:r>
              <a:rPr lang="fr-CA" sz="2800" dirty="0">
                <a:solidFill>
                  <a:srgbClr val="0070C0"/>
                </a:solidFill>
              </a:rPr>
              <a:t> initiative – </a:t>
            </a:r>
            <a:br>
              <a:rPr lang="fr-CA" sz="2800" dirty="0">
                <a:solidFill>
                  <a:srgbClr val="0070C0"/>
                </a:solidFill>
              </a:rPr>
            </a:br>
            <a:r>
              <a:rPr lang="fr-CA" sz="2800" dirty="0">
                <a:solidFill>
                  <a:srgbClr val="0070C0"/>
                </a:solidFill>
              </a:rPr>
              <a:t>Dynamite </a:t>
            </a:r>
            <a:r>
              <a:rPr lang="fr-CA" sz="2800" dirty="0" err="1">
                <a:solidFill>
                  <a:srgbClr val="0070C0"/>
                </a:solidFill>
              </a:rPr>
              <a:t>storage</a:t>
            </a:r>
            <a:r>
              <a:rPr lang="fr-CA" sz="2800" dirty="0">
                <a:solidFill>
                  <a:srgbClr val="0070C0"/>
                </a:solidFill>
              </a:rPr>
              <a:t> in type 4 magazines</a:t>
            </a:r>
            <a:endParaRPr lang="en-CA" sz="2800" dirty="0">
              <a:solidFill>
                <a:srgbClr val="0070C0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194672B-47C7-44BA-BD12-1736C1EB2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0455" y="2514600"/>
            <a:ext cx="5355445" cy="398392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0DBEAA5-BE29-44BC-931A-E839027A00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09800"/>
            <a:ext cx="5029200" cy="335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17022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1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4051</TotalTime>
  <Words>666</Words>
  <Application>Microsoft Office PowerPoint</Application>
  <PresentationFormat>Affichage à l'écran (4:3)</PresentationFormat>
  <Paragraphs>84</Paragraphs>
  <Slides>19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-apple-system</vt:lpstr>
      <vt:lpstr>Arial</vt:lpstr>
      <vt:lpstr>Calibri</vt:lpstr>
      <vt:lpstr>Geneva</vt:lpstr>
      <vt:lpstr>Wingdings</vt:lpstr>
      <vt:lpstr>Office Theme</vt:lpstr>
      <vt:lpstr>Présentation PowerPoint</vt:lpstr>
      <vt:lpstr>Safety, Security and Environmental Committee</vt:lpstr>
      <vt:lpstr>1- Prevention of AN leaching from bulk explosives </vt:lpstr>
      <vt:lpstr>Présentation PowerPoint</vt:lpstr>
      <vt:lpstr>CEAEC Code of good practice  development</vt:lpstr>
      <vt:lpstr>Code of good practice development </vt:lpstr>
      <vt:lpstr>2- Environmental Emergency Regulation (E2) – Environment Canada</vt:lpstr>
      <vt:lpstr>2- Public information request  - E2</vt:lpstr>
      <vt:lpstr>3- Dyno Nobel Health initiative –  Dynamite storage in type 4 magazines</vt:lpstr>
      <vt:lpstr>Présentation PowerPoint</vt:lpstr>
      <vt:lpstr>Présentation PowerPoint</vt:lpstr>
      <vt:lpstr>Potential concerns - EGDN</vt:lpstr>
      <vt:lpstr> Exposure verification - EGDN</vt:lpstr>
      <vt:lpstr>Packaging tests - EGDN</vt:lpstr>
      <vt:lpstr>Packaging tests - EGDN</vt:lpstr>
      <vt:lpstr>New packaging -Dynamite</vt:lpstr>
      <vt:lpstr> Implemented solution – EGDN </vt:lpstr>
      <vt:lpstr> Implemented solution – EGDN </vt:lpstr>
      <vt:lpstr> Implemented solution – EGDN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Galt</dc:creator>
  <cp:lastModifiedBy>Benoit Choquette</cp:lastModifiedBy>
  <cp:revision>208</cp:revision>
  <dcterms:created xsi:type="dcterms:W3CDTF">2013-10-09T11:47:44Z</dcterms:created>
  <dcterms:modified xsi:type="dcterms:W3CDTF">2018-11-12T16:29:54Z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3AB95BB4-8D50-44DB-978A-44984045E88D</vt:lpwstr>
  </property>
  <property fmtid="{D5CDD505-2E9C-101B-9397-08002B2CF9AE}" pid="3" name="ArticulatePath">
    <vt:lpwstr>Presentation_CEAEC_SSE - Vancouver - Avril24 -2018</vt:lpwstr>
  </property>
</Properties>
</file>