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3" r:id="rId3"/>
    <p:sldId id="281" r:id="rId4"/>
    <p:sldId id="294" r:id="rId5"/>
    <p:sldId id="295" r:id="rId6"/>
    <p:sldId id="296" r:id="rId7"/>
    <p:sldId id="297" r:id="rId8"/>
    <p:sldId id="298" r:id="rId9"/>
    <p:sldId id="299" r:id="rId10"/>
    <p:sldId id="300" r:id="rId11"/>
    <p:sldId id="282" r:id="rId12"/>
    <p:sldId id="291" r:id="rId13"/>
    <p:sldId id="283" r:id="rId14"/>
    <p:sldId id="292" r:id="rId15"/>
    <p:sldId id="284" r:id="rId16"/>
    <p:sldId id="293" r:id="rId17"/>
    <p:sldId id="301" r:id="rId18"/>
    <p:sldId id="302" r:id="rId19"/>
    <p:sldId id="277"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81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3312" autoAdjust="0"/>
    <p:restoredTop sz="94671" autoAdjust="0"/>
  </p:normalViewPr>
  <p:slideViewPr>
    <p:cSldViewPr>
      <p:cViewPr varScale="1">
        <p:scale>
          <a:sx n="65" d="100"/>
          <a:sy n="65" d="100"/>
        </p:scale>
        <p:origin x="139" y="5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224E38B-0472-45D9-B221-A37B7209C5FC}" type="datetimeFigureOut">
              <a:rPr lang="en-US" smtClean="0"/>
              <a:t>11/15/2017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647038-0612-45B4-8314-16F5A6396E29}" type="slidenum">
              <a:rPr lang="en-US" smtClean="0"/>
              <a:t>‹N°›</a:t>
            </a:fld>
            <a:endParaRPr lang="en-US"/>
          </a:p>
        </p:txBody>
      </p:sp>
    </p:spTree>
    <p:extLst>
      <p:ext uri="{BB962C8B-B14F-4D97-AF65-F5344CB8AC3E}">
        <p14:creationId xmlns:p14="http://schemas.microsoft.com/office/powerpoint/2010/main" val="20428287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224E38B-0472-45D9-B221-A37B7209C5FC}" type="datetimeFigureOut">
              <a:rPr lang="en-US" smtClean="0"/>
              <a:t>11/15/2017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647038-0612-45B4-8314-16F5A6396E29}" type="slidenum">
              <a:rPr lang="en-US" smtClean="0"/>
              <a:t>‹N°›</a:t>
            </a:fld>
            <a:endParaRPr lang="en-US"/>
          </a:p>
        </p:txBody>
      </p:sp>
    </p:spTree>
    <p:extLst>
      <p:ext uri="{BB962C8B-B14F-4D97-AF65-F5344CB8AC3E}">
        <p14:creationId xmlns:p14="http://schemas.microsoft.com/office/powerpoint/2010/main" val="41732063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224E38B-0472-45D9-B221-A37B7209C5FC}" type="datetimeFigureOut">
              <a:rPr lang="en-US" smtClean="0"/>
              <a:t>11/15/2017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647038-0612-45B4-8314-16F5A6396E29}" type="slidenum">
              <a:rPr lang="en-US" smtClean="0"/>
              <a:t>‹N°›</a:t>
            </a:fld>
            <a:endParaRPr lang="en-US"/>
          </a:p>
        </p:txBody>
      </p:sp>
    </p:spTree>
    <p:extLst>
      <p:ext uri="{BB962C8B-B14F-4D97-AF65-F5344CB8AC3E}">
        <p14:creationId xmlns:p14="http://schemas.microsoft.com/office/powerpoint/2010/main" val="3793197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224E38B-0472-45D9-B221-A37B7209C5FC}" type="datetimeFigureOut">
              <a:rPr lang="en-US" smtClean="0"/>
              <a:t>11/15/2017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647038-0612-45B4-8314-16F5A6396E29}" type="slidenum">
              <a:rPr lang="en-US" smtClean="0"/>
              <a:t>‹N°›</a:t>
            </a:fld>
            <a:endParaRPr lang="en-US"/>
          </a:p>
        </p:txBody>
      </p:sp>
    </p:spTree>
    <p:extLst>
      <p:ext uri="{BB962C8B-B14F-4D97-AF65-F5344CB8AC3E}">
        <p14:creationId xmlns:p14="http://schemas.microsoft.com/office/powerpoint/2010/main" val="14959551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224E38B-0472-45D9-B221-A37B7209C5FC}" type="datetimeFigureOut">
              <a:rPr lang="en-US" smtClean="0"/>
              <a:t>11/15/2017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647038-0612-45B4-8314-16F5A6396E29}" type="slidenum">
              <a:rPr lang="en-US" smtClean="0"/>
              <a:t>‹N°›</a:t>
            </a:fld>
            <a:endParaRPr lang="en-US"/>
          </a:p>
        </p:txBody>
      </p:sp>
    </p:spTree>
    <p:extLst>
      <p:ext uri="{BB962C8B-B14F-4D97-AF65-F5344CB8AC3E}">
        <p14:creationId xmlns:p14="http://schemas.microsoft.com/office/powerpoint/2010/main" val="38906275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224E38B-0472-45D9-B221-A37B7209C5FC}" type="datetimeFigureOut">
              <a:rPr lang="en-US" smtClean="0"/>
              <a:t>11/15/2017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647038-0612-45B4-8314-16F5A6396E29}" type="slidenum">
              <a:rPr lang="en-US" smtClean="0"/>
              <a:t>‹N°›</a:t>
            </a:fld>
            <a:endParaRPr lang="en-US"/>
          </a:p>
        </p:txBody>
      </p:sp>
    </p:spTree>
    <p:extLst>
      <p:ext uri="{BB962C8B-B14F-4D97-AF65-F5344CB8AC3E}">
        <p14:creationId xmlns:p14="http://schemas.microsoft.com/office/powerpoint/2010/main" val="2953171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224E38B-0472-45D9-B221-A37B7209C5FC}" type="datetimeFigureOut">
              <a:rPr lang="en-US" smtClean="0"/>
              <a:t>11/15/2017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4647038-0612-45B4-8314-16F5A6396E29}" type="slidenum">
              <a:rPr lang="en-US" smtClean="0"/>
              <a:t>‹N°›</a:t>
            </a:fld>
            <a:endParaRPr lang="en-US"/>
          </a:p>
        </p:txBody>
      </p:sp>
    </p:spTree>
    <p:extLst>
      <p:ext uri="{BB962C8B-B14F-4D97-AF65-F5344CB8AC3E}">
        <p14:creationId xmlns:p14="http://schemas.microsoft.com/office/powerpoint/2010/main" val="33582372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224E38B-0472-45D9-B221-A37B7209C5FC}" type="datetimeFigureOut">
              <a:rPr lang="en-US" smtClean="0"/>
              <a:t>11/15/2017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4647038-0612-45B4-8314-16F5A6396E29}" type="slidenum">
              <a:rPr lang="en-US" smtClean="0"/>
              <a:t>‹N°›</a:t>
            </a:fld>
            <a:endParaRPr lang="en-US"/>
          </a:p>
        </p:txBody>
      </p:sp>
    </p:spTree>
    <p:extLst>
      <p:ext uri="{BB962C8B-B14F-4D97-AF65-F5344CB8AC3E}">
        <p14:creationId xmlns:p14="http://schemas.microsoft.com/office/powerpoint/2010/main" val="23766255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24E38B-0472-45D9-B221-A37B7209C5FC}" type="datetimeFigureOut">
              <a:rPr lang="en-US" smtClean="0"/>
              <a:t>11/15/2017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4647038-0612-45B4-8314-16F5A6396E29}" type="slidenum">
              <a:rPr lang="en-US" smtClean="0"/>
              <a:t>‹N°›</a:t>
            </a:fld>
            <a:endParaRPr lang="en-US"/>
          </a:p>
        </p:txBody>
      </p:sp>
    </p:spTree>
    <p:extLst>
      <p:ext uri="{BB962C8B-B14F-4D97-AF65-F5344CB8AC3E}">
        <p14:creationId xmlns:p14="http://schemas.microsoft.com/office/powerpoint/2010/main" val="33950316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224E38B-0472-45D9-B221-A37B7209C5FC}" type="datetimeFigureOut">
              <a:rPr lang="en-US" smtClean="0"/>
              <a:t>11/15/2017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647038-0612-45B4-8314-16F5A6396E29}" type="slidenum">
              <a:rPr lang="en-US" smtClean="0"/>
              <a:t>‹N°›</a:t>
            </a:fld>
            <a:endParaRPr lang="en-US"/>
          </a:p>
        </p:txBody>
      </p:sp>
    </p:spTree>
    <p:extLst>
      <p:ext uri="{BB962C8B-B14F-4D97-AF65-F5344CB8AC3E}">
        <p14:creationId xmlns:p14="http://schemas.microsoft.com/office/powerpoint/2010/main" val="25325074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224E38B-0472-45D9-B221-A37B7209C5FC}" type="datetimeFigureOut">
              <a:rPr lang="en-US" smtClean="0"/>
              <a:t>11/15/2017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647038-0612-45B4-8314-16F5A6396E29}" type="slidenum">
              <a:rPr lang="en-US" smtClean="0"/>
              <a:t>‹N°›</a:t>
            </a:fld>
            <a:endParaRPr lang="en-US"/>
          </a:p>
        </p:txBody>
      </p:sp>
    </p:spTree>
    <p:extLst>
      <p:ext uri="{BB962C8B-B14F-4D97-AF65-F5344CB8AC3E}">
        <p14:creationId xmlns:p14="http://schemas.microsoft.com/office/powerpoint/2010/main" val="15531366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24E38B-0472-45D9-B221-A37B7209C5FC}" type="datetimeFigureOut">
              <a:rPr lang="en-US" smtClean="0"/>
              <a:t>11/15/2017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647038-0612-45B4-8314-16F5A6396E29}" type="slidenum">
              <a:rPr lang="en-US" smtClean="0"/>
              <a:t>‹N°›</a:t>
            </a:fld>
            <a:endParaRPr lang="en-US"/>
          </a:p>
        </p:txBody>
      </p:sp>
    </p:spTree>
    <p:extLst>
      <p:ext uri="{BB962C8B-B14F-4D97-AF65-F5344CB8AC3E}">
        <p14:creationId xmlns:p14="http://schemas.microsoft.com/office/powerpoint/2010/main" val="16642592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hyperlink" Target="https://secure.somum.com/portail/dynonobel/secure/portail/login.aspx?t=40083AE9-CFFF-4275-8930-59366E15EF29" TargetMode="External"/><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hyperlink" Target="https://secure.somum.com/SW/C/DynoNobel/secure/login.aspx?ReturnUrl=/sw/c/dynonobel"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gs>
            <a:gs pos="54000">
              <a:schemeClr val="bg1">
                <a:tint val="45000"/>
                <a:shade val="99000"/>
                <a:satMod val="350000"/>
              </a:schemeClr>
            </a:gs>
            <a:gs pos="100000">
              <a:schemeClr val="bg1">
                <a:shade val="20000"/>
                <a:satMod val="255000"/>
              </a:schemeClr>
            </a:gs>
          </a:gsLst>
          <a:path path="circle">
            <a:fillToRect l="50000" t="-80000" r="50000" b="180000"/>
          </a:path>
        </a:gra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304800"/>
            <a:ext cx="8763000" cy="14408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874999" y="3200400"/>
            <a:ext cx="6772303" cy="1292662"/>
          </a:xfrm>
          <a:prstGeom prst="rect">
            <a:avLst/>
          </a:prstGeom>
          <a:noFill/>
        </p:spPr>
        <p:txBody>
          <a:bodyPr wrap="none" rtlCol="0">
            <a:spAutoFit/>
          </a:bodyPr>
          <a:lstStyle/>
          <a:p>
            <a:r>
              <a:rPr lang="en-CA" sz="6000" dirty="0" smtClean="0"/>
              <a:t>CEAEC MEETING</a:t>
            </a:r>
          </a:p>
          <a:p>
            <a:r>
              <a:rPr lang="en-CA" dirty="0" smtClean="0"/>
              <a:t>				Ottawa, November 15-17,2017</a:t>
            </a:r>
            <a:endParaRPr lang="en-CA" dirty="0"/>
          </a:p>
        </p:txBody>
      </p:sp>
    </p:spTree>
    <p:extLst>
      <p:ext uri="{BB962C8B-B14F-4D97-AF65-F5344CB8AC3E}">
        <p14:creationId xmlns:p14="http://schemas.microsoft.com/office/powerpoint/2010/main" val="39041938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pattFill prst="pct5">
          <a:fgClr>
            <a:srgbClr val="4F81BD"/>
          </a:fgClr>
          <a:bgClr>
            <a:schemeClr val="bg1"/>
          </a:bgClr>
        </a:patt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
            <a:ext cx="557319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Content Placeholder 1"/>
          <p:cNvSpPr txBox="1">
            <a:spLocks/>
          </p:cNvSpPr>
          <p:nvPr/>
        </p:nvSpPr>
        <p:spPr>
          <a:xfrm>
            <a:off x="381000" y="2590800"/>
            <a:ext cx="8229600" cy="2667001"/>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CA" dirty="0"/>
          </a:p>
        </p:txBody>
      </p:sp>
      <p:sp>
        <p:nvSpPr>
          <p:cNvPr id="2" name="Titre 1"/>
          <p:cNvSpPr>
            <a:spLocks noGrp="1"/>
          </p:cNvSpPr>
          <p:nvPr>
            <p:ph type="title"/>
          </p:nvPr>
        </p:nvSpPr>
        <p:spPr>
          <a:xfrm>
            <a:off x="1295400" y="838200"/>
            <a:ext cx="6096000" cy="914400"/>
          </a:xfrm>
        </p:spPr>
        <p:txBody>
          <a:bodyPr>
            <a:normAutofit/>
          </a:bodyPr>
          <a:lstStyle/>
          <a:p>
            <a:r>
              <a:rPr lang="fr-CA" sz="3600" dirty="0" err="1" smtClean="0"/>
              <a:t>Proposal</a:t>
            </a:r>
            <a:endParaRPr lang="en-CA" sz="3600" dirty="0"/>
          </a:p>
        </p:txBody>
      </p:sp>
      <p:sp>
        <p:nvSpPr>
          <p:cNvPr id="6" name="ZoneTexte 5"/>
          <p:cNvSpPr txBox="1"/>
          <p:nvPr/>
        </p:nvSpPr>
        <p:spPr>
          <a:xfrm>
            <a:off x="990600" y="1600200"/>
            <a:ext cx="6629400" cy="1200329"/>
          </a:xfrm>
          <a:prstGeom prst="rect">
            <a:avLst/>
          </a:prstGeom>
          <a:noFill/>
        </p:spPr>
        <p:txBody>
          <a:bodyPr wrap="square" rtlCol="0">
            <a:spAutoFit/>
          </a:bodyPr>
          <a:lstStyle/>
          <a:p>
            <a:pPr marL="285750" indent="-285750">
              <a:buFont typeface="Wingdings" panose="05000000000000000000" pitchFamily="2" charset="2"/>
              <a:buChar char="Ø"/>
            </a:pPr>
            <a:r>
              <a:rPr lang="fr-CA" dirty="0" err="1" smtClean="0"/>
              <a:t>Instead</a:t>
            </a:r>
            <a:r>
              <a:rPr lang="fr-CA" dirty="0" smtClean="0"/>
              <a:t> of </a:t>
            </a:r>
            <a:r>
              <a:rPr lang="fr-CA" dirty="0" err="1" smtClean="0"/>
              <a:t>trying</a:t>
            </a:r>
            <a:r>
              <a:rPr lang="fr-CA" dirty="0" smtClean="0"/>
              <a:t> to </a:t>
            </a:r>
            <a:r>
              <a:rPr lang="fr-CA" dirty="0" err="1" smtClean="0"/>
              <a:t>develop</a:t>
            </a:r>
            <a:r>
              <a:rPr lang="fr-CA" dirty="0" smtClean="0"/>
              <a:t> a standard test to </a:t>
            </a:r>
            <a:r>
              <a:rPr lang="fr-CA" dirty="0" err="1" smtClean="0"/>
              <a:t>measure</a:t>
            </a:r>
            <a:r>
              <a:rPr lang="fr-CA" dirty="0" smtClean="0"/>
              <a:t> the </a:t>
            </a:r>
            <a:r>
              <a:rPr lang="fr-CA" dirty="0" err="1" smtClean="0"/>
              <a:t>leach</a:t>
            </a:r>
            <a:r>
              <a:rPr lang="fr-CA" dirty="0" smtClean="0"/>
              <a:t> rate, </a:t>
            </a:r>
            <a:r>
              <a:rPr lang="fr-CA" dirty="0" err="1" smtClean="0"/>
              <a:t>why</a:t>
            </a:r>
            <a:r>
              <a:rPr lang="fr-CA" dirty="0" smtClean="0"/>
              <a:t> not </a:t>
            </a:r>
            <a:r>
              <a:rPr lang="fr-CA" dirty="0" err="1" smtClean="0"/>
              <a:t>simply</a:t>
            </a:r>
            <a:r>
              <a:rPr lang="fr-CA" dirty="0" smtClean="0"/>
              <a:t> group </a:t>
            </a:r>
            <a:r>
              <a:rPr lang="fr-CA" dirty="0" err="1" smtClean="0"/>
              <a:t>bulk</a:t>
            </a:r>
            <a:r>
              <a:rPr lang="fr-CA" dirty="0" smtClean="0"/>
              <a:t> explosives per </a:t>
            </a:r>
            <a:r>
              <a:rPr lang="fr-CA" dirty="0" err="1" smtClean="0"/>
              <a:t>categories</a:t>
            </a:r>
            <a:r>
              <a:rPr lang="fr-CA" dirty="0" smtClean="0"/>
              <a:t> </a:t>
            </a:r>
            <a:r>
              <a:rPr lang="fr-CA" dirty="0" err="1" smtClean="0"/>
              <a:t>based</a:t>
            </a:r>
            <a:r>
              <a:rPr lang="fr-CA" dirty="0" smtClean="0"/>
              <a:t> on </a:t>
            </a:r>
            <a:r>
              <a:rPr lang="fr-CA" dirty="0" err="1" smtClean="0"/>
              <a:t>their</a:t>
            </a:r>
            <a:r>
              <a:rPr lang="fr-CA" dirty="0" smtClean="0"/>
              <a:t> relative </a:t>
            </a:r>
            <a:r>
              <a:rPr lang="fr-CA" dirty="0" err="1" smtClean="0"/>
              <a:t>known</a:t>
            </a:r>
            <a:r>
              <a:rPr lang="fr-CA" dirty="0" smtClean="0"/>
              <a:t> </a:t>
            </a:r>
            <a:r>
              <a:rPr lang="fr-CA" dirty="0" err="1" smtClean="0"/>
              <a:t>leach</a:t>
            </a:r>
            <a:r>
              <a:rPr lang="fr-CA" dirty="0" smtClean="0"/>
              <a:t> rates as </a:t>
            </a:r>
            <a:r>
              <a:rPr lang="fr-CA" dirty="0" err="1" smtClean="0"/>
              <a:t>follows</a:t>
            </a:r>
            <a:r>
              <a:rPr lang="fr-CA" dirty="0" smtClean="0"/>
              <a:t> and </a:t>
            </a:r>
            <a:r>
              <a:rPr lang="fr-CA" dirty="0" err="1" smtClean="0"/>
              <a:t>instead</a:t>
            </a:r>
            <a:r>
              <a:rPr lang="fr-CA" dirty="0" smtClean="0"/>
              <a:t>,  </a:t>
            </a:r>
            <a:r>
              <a:rPr lang="fr-CA" dirty="0" err="1" smtClean="0"/>
              <a:t>develop</a:t>
            </a:r>
            <a:r>
              <a:rPr lang="fr-CA" dirty="0" smtClean="0"/>
              <a:t> a best practice guideline to control the </a:t>
            </a:r>
            <a:r>
              <a:rPr lang="fr-CA" dirty="0" err="1" smtClean="0"/>
              <a:t>significant</a:t>
            </a:r>
            <a:r>
              <a:rPr lang="fr-CA" dirty="0" smtClean="0"/>
              <a:t> </a:t>
            </a:r>
            <a:r>
              <a:rPr lang="fr-CA" dirty="0" err="1" smtClean="0"/>
              <a:t>factors</a:t>
            </a:r>
            <a:r>
              <a:rPr lang="fr-CA" dirty="0" smtClean="0"/>
              <a:t>. </a:t>
            </a:r>
            <a:endParaRPr lang="en-CA" dirty="0"/>
          </a:p>
        </p:txBody>
      </p:sp>
      <p:graphicFrame>
        <p:nvGraphicFramePr>
          <p:cNvPr id="3" name="Tableau 2"/>
          <p:cNvGraphicFramePr>
            <a:graphicFrameLocks noGrp="1"/>
          </p:cNvGraphicFramePr>
          <p:nvPr>
            <p:extLst>
              <p:ext uri="{D42A27DB-BD31-4B8C-83A1-F6EECF244321}">
                <p14:modId xmlns:p14="http://schemas.microsoft.com/office/powerpoint/2010/main" val="3392270318"/>
              </p:ext>
            </p:extLst>
          </p:nvPr>
        </p:nvGraphicFramePr>
        <p:xfrm>
          <a:off x="1143000" y="3124200"/>
          <a:ext cx="6477000" cy="2407920"/>
        </p:xfrm>
        <a:graphic>
          <a:graphicData uri="http://schemas.openxmlformats.org/drawingml/2006/table">
            <a:tbl>
              <a:tblPr firstRow="1" bandRow="1">
                <a:tableStyleId>{5C22544A-7EE6-4342-B048-85BDC9FD1C3A}</a:tableStyleId>
              </a:tblPr>
              <a:tblGrid>
                <a:gridCol w="3238500"/>
                <a:gridCol w="3238500"/>
              </a:tblGrid>
              <a:tr h="441960">
                <a:tc>
                  <a:txBody>
                    <a:bodyPr/>
                    <a:lstStyle/>
                    <a:p>
                      <a:r>
                        <a:rPr lang="fr-CA" dirty="0" smtClean="0"/>
                        <a:t>Product</a:t>
                      </a:r>
                      <a:endParaRPr lang="en-CA" dirty="0"/>
                    </a:p>
                  </a:txBody>
                  <a:tcPr/>
                </a:tc>
                <a:tc>
                  <a:txBody>
                    <a:bodyPr/>
                    <a:lstStyle/>
                    <a:p>
                      <a:r>
                        <a:rPr lang="fr-CA" dirty="0" smtClean="0"/>
                        <a:t>Leach rate</a:t>
                      </a:r>
                      <a:endParaRPr lang="en-CA" dirty="0"/>
                    </a:p>
                  </a:txBody>
                  <a:tcPr/>
                </a:tc>
              </a:tr>
              <a:tr h="441960">
                <a:tc>
                  <a:txBody>
                    <a:bodyPr/>
                    <a:lstStyle/>
                    <a:p>
                      <a:r>
                        <a:rPr lang="fr-CA" dirty="0" smtClean="0"/>
                        <a:t>ANFO</a:t>
                      </a:r>
                      <a:endParaRPr lang="en-CA" dirty="0"/>
                    </a:p>
                  </a:txBody>
                  <a:tcPr/>
                </a:tc>
                <a:tc>
                  <a:txBody>
                    <a:bodyPr/>
                    <a:lstStyle/>
                    <a:p>
                      <a:r>
                        <a:rPr lang="fr-CA" dirty="0" err="1" smtClean="0"/>
                        <a:t>Very</a:t>
                      </a:r>
                      <a:r>
                        <a:rPr lang="fr-CA" dirty="0" smtClean="0"/>
                        <a:t> high</a:t>
                      </a:r>
                      <a:endParaRPr lang="en-CA" dirty="0"/>
                    </a:p>
                  </a:txBody>
                  <a:tcPr/>
                </a:tc>
              </a:tr>
              <a:tr h="441960">
                <a:tc>
                  <a:txBody>
                    <a:bodyPr/>
                    <a:lstStyle/>
                    <a:p>
                      <a:r>
                        <a:rPr lang="fr-CA" dirty="0" smtClean="0"/>
                        <a:t>Heavy ANFO (20-50 % </a:t>
                      </a:r>
                      <a:r>
                        <a:rPr lang="fr-CA" dirty="0" err="1" smtClean="0"/>
                        <a:t>emulsion</a:t>
                      </a:r>
                      <a:r>
                        <a:rPr lang="fr-CA" dirty="0" smtClean="0"/>
                        <a:t>)</a:t>
                      </a:r>
                      <a:endParaRPr lang="en-CA" dirty="0"/>
                    </a:p>
                  </a:txBody>
                  <a:tcPr/>
                </a:tc>
                <a:tc>
                  <a:txBody>
                    <a:bodyPr/>
                    <a:lstStyle/>
                    <a:p>
                      <a:r>
                        <a:rPr lang="fr-CA" dirty="0" smtClean="0"/>
                        <a:t>high</a:t>
                      </a:r>
                      <a:endParaRPr lang="en-CA" dirty="0"/>
                    </a:p>
                  </a:txBody>
                  <a:tcPr/>
                </a:tc>
              </a:tr>
              <a:tr h="441960">
                <a:tc>
                  <a:txBody>
                    <a:bodyPr/>
                    <a:lstStyle/>
                    <a:p>
                      <a:r>
                        <a:rPr lang="fr-CA" dirty="0" err="1" smtClean="0"/>
                        <a:t>Emulsion</a:t>
                      </a:r>
                      <a:r>
                        <a:rPr lang="fr-CA" dirty="0" smtClean="0"/>
                        <a:t> </a:t>
                      </a:r>
                      <a:r>
                        <a:rPr lang="fr-CA" dirty="0" err="1" smtClean="0"/>
                        <a:t>prill</a:t>
                      </a:r>
                      <a:r>
                        <a:rPr lang="fr-CA" dirty="0" smtClean="0"/>
                        <a:t> </a:t>
                      </a:r>
                      <a:r>
                        <a:rPr lang="fr-CA" dirty="0" err="1" smtClean="0"/>
                        <a:t>blends</a:t>
                      </a:r>
                      <a:r>
                        <a:rPr lang="fr-CA" baseline="0" dirty="0" smtClean="0"/>
                        <a:t> (60-80 % </a:t>
                      </a:r>
                      <a:r>
                        <a:rPr lang="fr-CA" baseline="0" dirty="0" err="1" smtClean="0"/>
                        <a:t>emulsion</a:t>
                      </a:r>
                      <a:r>
                        <a:rPr lang="fr-CA" baseline="0" dirty="0" smtClean="0"/>
                        <a:t>)</a:t>
                      </a:r>
                      <a:endParaRPr lang="en-CA" dirty="0"/>
                    </a:p>
                  </a:txBody>
                  <a:tcPr/>
                </a:tc>
                <a:tc>
                  <a:txBody>
                    <a:bodyPr/>
                    <a:lstStyle/>
                    <a:p>
                      <a:r>
                        <a:rPr lang="fr-CA" dirty="0" smtClean="0"/>
                        <a:t>Medium</a:t>
                      </a:r>
                      <a:endParaRPr lang="en-CA" dirty="0"/>
                    </a:p>
                  </a:txBody>
                  <a:tcPr/>
                </a:tc>
              </a:tr>
              <a:tr h="441960">
                <a:tc>
                  <a:txBody>
                    <a:bodyPr/>
                    <a:lstStyle/>
                    <a:p>
                      <a:r>
                        <a:rPr lang="fr-CA" dirty="0" smtClean="0"/>
                        <a:t>Pure </a:t>
                      </a:r>
                      <a:r>
                        <a:rPr lang="fr-CA" dirty="0" err="1" smtClean="0"/>
                        <a:t>emulsion</a:t>
                      </a:r>
                      <a:endParaRPr lang="en-CA" dirty="0"/>
                    </a:p>
                  </a:txBody>
                  <a:tcPr/>
                </a:tc>
                <a:tc>
                  <a:txBody>
                    <a:bodyPr/>
                    <a:lstStyle/>
                    <a:p>
                      <a:r>
                        <a:rPr lang="fr-CA" dirty="0" err="1" smtClean="0"/>
                        <a:t>Very</a:t>
                      </a:r>
                      <a:r>
                        <a:rPr lang="fr-CA" dirty="0" smtClean="0"/>
                        <a:t> </a:t>
                      </a:r>
                      <a:r>
                        <a:rPr lang="fr-CA" dirty="0" err="1" smtClean="0"/>
                        <a:t>low</a:t>
                      </a:r>
                      <a:endParaRPr lang="en-CA" dirty="0"/>
                    </a:p>
                  </a:txBody>
                  <a:tcPr/>
                </a:tc>
              </a:tr>
            </a:tbl>
          </a:graphicData>
        </a:graphic>
      </p:graphicFrame>
    </p:spTree>
    <p:extLst>
      <p:ext uri="{BB962C8B-B14F-4D97-AF65-F5344CB8AC3E}">
        <p14:creationId xmlns:p14="http://schemas.microsoft.com/office/powerpoint/2010/main" val="37767055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pattFill prst="pct5">
          <a:fgClr>
            <a:srgbClr val="4F81BD"/>
          </a:fgClr>
          <a:bgClr>
            <a:schemeClr val="bg1"/>
          </a:bgClr>
        </a:patt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
            <a:ext cx="557319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ontent Placeholder 1"/>
          <p:cNvSpPr txBox="1">
            <a:spLocks/>
          </p:cNvSpPr>
          <p:nvPr/>
        </p:nvSpPr>
        <p:spPr>
          <a:xfrm>
            <a:off x="457200" y="2133600"/>
            <a:ext cx="8229600" cy="3687763"/>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base">
              <a:lnSpc>
                <a:spcPct val="90000"/>
              </a:lnSpc>
              <a:spcAft>
                <a:spcPct val="0"/>
              </a:spcAft>
              <a:buFontTx/>
              <a:buChar char="•"/>
              <a:defRPr/>
            </a:pPr>
            <a:endParaRPr lang="en-CA" sz="2800" kern="0" dirty="0" smtClean="0"/>
          </a:p>
          <a:p>
            <a:pPr fontAlgn="base">
              <a:lnSpc>
                <a:spcPct val="90000"/>
              </a:lnSpc>
              <a:spcAft>
                <a:spcPct val="0"/>
              </a:spcAft>
              <a:buFontTx/>
              <a:buChar char="•"/>
              <a:defRPr/>
            </a:pPr>
            <a:endParaRPr lang="en-CA" kern="0" dirty="0" smtClean="0"/>
          </a:p>
          <a:p>
            <a:endParaRPr lang="en-CA" dirty="0"/>
          </a:p>
        </p:txBody>
      </p:sp>
      <p:sp>
        <p:nvSpPr>
          <p:cNvPr id="6" name="Title 2"/>
          <p:cNvSpPr>
            <a:spLocks noGrp="1"/>
          </p:cNvSpPr>
          <p:nvPr>
            <p:ph type="title"/>
          </p:nvPr>
        </p:nvSpPr>
        <p:spPr>
          <a:xfrm>
            <a:off x="152400" y="990600"/>
            <a:ext cx="5934329" cy="1143000"/>
          </a:xfrm>
        </p:spPr>
        <p:txBody>
          <a:bodyPr>
            <a:normAutofit/>
          </a:bodyPr>
          <a:lstStyle/>
          <a:p>
            <a:r>
              <a:rPr lang="fr-CA" sz="4000" dirty="0" err="1" smtClean="0"/>
              <a:t>Empty</a:t>
            </a:r>
            <a:r>
              <a:rPr lang="fr-CA" sz="4000" dirty="0" smtClean="0"/>
              <a:t> explosives packaging</a:t>
            </a:r>
            <a:endParaRPr lang="en-CA" sz="4000" dirty="0"/>
          </a:p>
        </p:txBody>
      </p:sp>
      <p:sp>
        <p:nvSpPr>
          <p:cNvPr id="8" name="Content Placeholder 1"/>
          <p:cNvSpPr txBox="1">
            <a:spLocks/>
          </p:cNvSpPr>
          <p:nvPr/>
        </p:nvSpPr>
        <p:spPr>
          <a:xfrm>
            <a:off x="609600" y="2286000"/>
            <a:ext cx="8229600" cy="3687763"/>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CA" dirty="0"/>
          </a:p>
        </p:txBody>
      </p:sp>
      <p:sp>
        <p:nvSpPr>
          <p:cNvPr id="4" name="Rectangle 3"/>
          <p:cNvSpPr/>
          <p:nvPr/>
        </p:nvSpPr>
        <p:spPr>
          <a:xfrm>
            <a:off x="1066800" y="2390777"/>
            <a:ext cx="6781800" cy="3785652"/>
          </a:xfrm>
          <a:prstGeom prst="rect">
            <a:avLst/>
          </a:prstGeom>
        </p:spPr>
        <p:txBody>
          <a:bodyPr wrap="square">
            <a:spAutoFit/>
          </a:bodyPr>
          <a:lstStyle/>
          <a:p>
            <a:r>
              <a:rPr lang="en-CA" sz="2400" b="1" dirty="0">
                <a:solidFill>
                  <a:srgbClr val="333333"/>
                </a:solidFill>
              </a:rPr>
              <a:t>Reuse of packaging</a:t>
            </a:r>
          </a:p>
          <a:p>
            <a:r>
              <a:rPr lang="en-CA" sz="2400" b="1" dirty="0">
                <a:solidFill>
                  <a:srgbClr val="000000"/>
                </a:solidFill>
              </a:rPr>
              <a:t>224</a:t>
            </a:r>
            <a:r>
              <a:rPr lang="en-CA" sz="2400" dirty="0">
                <a:solidFill>
                  <a:srgbClr val="333333"/>
                </a:solidFill>
              </a:rPr>
              <a:t> </a:t>
            </a:r>
            <a:r>
              <a:rPr lang="en-CA" sz="2400" b="1" dirty="0">
                <a:solidFill>
                  <a:srgbClr val="000000"/>
                </a:solidFill>
              </a:rPr>
              <a:t>(1)</a:t>
            </a:r>
            <a:r>
              <a:rPr lang="en-CA" sz="2400" dirty="0">
                <a:solidFill>
                  <a:srgbClr val="333333"/>
                </a:solidFill>
              </a:rPr>
              <a:t> A user must ensure that any packaging or container that has been used for industrial explosives is not reused unless</a:t>
            </a:r>
          </a:p>
          <a:p>
            <a:pPr marL="742950" lvl="1" indent="-285750">
              <a:buFont typeface="Arial" panose="020B0604020202020204" pitchFamily="34" charset="0"/>
              <a:buChar char="•"/>
            </a:pPr>
            <a:r>
              <a:rPr lang="en-CA" sz="2400" b="1" dirty="0">
                <a:solidFill>
                  <a:srgbClr val="000000"/>
                </a:solidFill>
              </a:rPr>
              <a:t>(a)</a:t>
            </a:r>
            <a:r>
              <a:rPr lang="en-CA" sz="2400" dirty="0">
                <a:solidFill>
                  <a:srgbClr val="333333"/>
                </a:solidFill>
              </a:rPr>
              <a:t> it is in good condition;</a:t>
            </a:r>
          </a:p>
          <a:p>
            <a:pPr marL="742950" lvl="1" indent="-285750">
              <a:buFont typeface="Arial" panose="020B0604020202020204" pitchFamily="34" charset="0"/>
              <a:buChar char="•"/>
            </a:pPr>
            <a:r>
              <a:rPr lang="en-CA" sz="2400" b="1" dirty="0">
                <a:solidFill>
                  <a:srgbClr val="000000"/>
                </a:solidFill>
              </a:rPr>
              <a:t>(b)</a:t>
            </a:r>
            <a:r>
              <a:rPr lang="en-CA" sz="2400" dirty="0">
                <a:solidFill>
                  <a:srgbClr val="333333"/>
                </a:solidFill>
              </a:rPr>
              <a:t> it contains no explosive residue;</a:t>
            </a:r>
          </a:p>
          <a:p>
            <a:pPr marL="742950" lvl="1" indent="-285750">
              <a:buFont typeface="Arial" panose="020B0604020202020204" pitchFamily="34" charset="0"/>
              <a:buChar char="•"/>
            </a:pPr>
            <a:r>
              <a:rPr lang="en-CA" sz="2400" b="1" dirty="0">
                <a:solidFill>
                  <a:srgbClr val="000000"/>
                </a:solidFill>
              </a:rPr>
              <a:t>(c)</a:t>
            </a:r>
            <a:r>
              <a:rPr lang="en-CA" sz="2400" dirty="0">
                <a:solidFill>
                  <a:srgbClr val="333333"/>
                </a:solidFill>
              </a:rPr>
              <a:t> it is reused for the same type of explosive that it previously contained; and</a:t>
            </a:r>
          </a:p>
          <a:p>
            <a:pPr marL="742950" lvl="1" indent="-285750">
              <a:buFont typeface="Arial" panose="020B0604020202020204" pitchFamily="34" charset="0"/>
              <a:buChar char="•"/>
            </a:pPr>
            <a:r>
              <a:rPr lang="en-CA" sz="2400" b="1" dirty="0">
                <a:solidFill>
                  <a:srgbClr val="000000"/>
                </a:solidFill>
              </a:rPr>
              <a:t>(d)</a:t>
            </a:r>
            <a:r>
              <a:rPr lang="en-CA" sz="2400" dirty="0">
                <a:solidFill>
                  <a:srgbClr val="333333"/>
                </a:solidFill>
              </a:rPr>
              <a:t> all information on the packaging or container remains accurate.</a:t>
            </a:r>
            <a:endParaRPr lang="en-CA" sz="2400" b="0" i="0" dirty="0">
              <a:solidFill>
                <a:srgbClr val="333333"/>
              </a:solidFill>
              <a:effectLst/>
            </a:endParaRPr>
          </a:p>
        </p:txBody>
      </p:sp>
      <p:pic>
        <p:nvPicPr>
          <p:cNvPr id="9" name="Image 8"/>
          <p:cNvPicPr>
            <a:picLocks noChangeAspect="1"/>
          </p:cNvPicPr>
          <p:nvPr/>
        </p:nvPicPr>
        <p:blipFill>
          <a:blip r:embed="rId3"/>
          <a:stretch>
            <a:fillRect/>
          </a:stretch>
        </p:blipFill>
        <p:spPr>
          <a:xfrm>
            <a:off x="6172201" y="-544"/>
            <a:ext cx="2981070" cy="2238921"/>
          </a:xfrm>
          <a:prstGeom prst="rect">
            <a:avLst/>
          </a:prstGeom>
        </p:spPr>
      </p:pic>
    </p:spTree>
    <p:extLst>
      <p:ext uri="{BB962C8B-B14F-4D97-AF65-F5344CB8AC3E}">
        <p14:creationId xmlns:p14="http://schemas.microsoft.com/office/powerpoint/2010/main" val="19218341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pattFill prst="pct5">
          <a:fgClr>
            <a:srgbClr val="4F81BD"/>
          </a:fgClr>
          <a:bgClr>
            <a:schemeClr val="bg1"/>
          </a:bgClr>
        </a:patt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
            <a:ext cx="557319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ontent Placeholder 1"/>
          <p:cNvSpPr txBox="1">
            <a:spLocks/>
          </p:cNvSpPr>
          <p:nvPr/>
        </p:nvSpPr>
        <p:spPr>
          <a:xfrm>
            <a:off x="457200" y="2313625"/>
            <a:ext cx="8229600" cy="3687763"/>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base">
              <a:lnSpc>
                <a:spcPct val="90000"/>
              </a:lnSpc>
              <a:spcAft>
                <a:spcPct val="0"/>
              </a:spcAft>
              <a:buFontTx/>
              <a:buChar char="•"/>
              <a:defRPr/>
            </a:pPr>
            <a:endParaRPr lang="en-CA" sz="2800" kern="0" dirty="0" smtClean="0"/>
          </a:p>
          <a:p>
            <a:pPr fontAlgn="base">
              <a:lnSpc>
                <a:spcPct val="90000"/>
              </a:lnSpc>
              <a:spcAft>
                <a:spcPct val="0"/>
              </a:spcAft>
              <a:buFontTx/>
              <a:buChar char="•"/>
              <a:defRPr/>
            </a:pPr>
            <a:endParaRPr lang="en-CA" kern="0" dirty="0" smtClean="0"/>
          </a:p>
          <a:p>
            <a:endParaRPr lang="en-CA" dirty="0"/>
          </a:p>
        </p:txBody>
      </p:sp>
      <p:sp>
        <p:nvSpPr>
          <p:cNvPr id="6" name="Title 2"/>
          <p:cNvSpPr>
            <a:spLocks noGrp="1"/>
          </p:cNvSpPr>
          <p:nvPr>
            <p:ph type="title"/>
          </p:nvPr>
        </p:nvSpPr>
        <p:spPr>
          <a:xfrm>
            <a:off x="-304800" y="1019515"/>
            <a:ext cx="6818743" cy="1143000"/>
          </a:xfrm>
        </p:spPr>
        <p:txBody>
          <a:bodyPr>
            <a:normAutofit/>
          </a:bodyPr>
          <a:lstStyle/>
          <a:p>
            <a:r>
              <a:rPr lang="fr-CA" sz="4000" dirty="0" err="1" smtClean="0"/>
              <a:t>Empty</a:t>
            </a:r>
            <a:r>
              <a:rPr lang="fr-CA" sz="4000" dirty="0" smtClean="0"/>
              <a:t> explosives packaging</a:t>
            </a:r>
            <a:endParaRPr lang="en-CA" sz="4000" dirty="0"/>
          </a:p>
        </p:txBody>
      </p:sp>
      <p:sp>
        <p:nvSpPr>
          <p:cNvPr id="8" name="Content Placeholder 1"/>
          <p:cNvSpPr txBox="1">
            <a:spLocks/>
          </p:cNvSpPr>
          <p:nvPr/>
        </p:nvSpPr>
        <p:spPr>
          <a:xfrm>
            <a:off x="609600" y="2286000"/>
            <a:ext cx="8229600" cy="3687763"/>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CA" dirty="0"/>
          </a:p>
        </p:txBody>
      </p:sp>
      <p:sp>
        <p:nvSpPr>
          <p:cNvPr id="2" name="Rectangle 1"/>
          <p:cNvSpPr/>
          <p:nvPr/>
        </p:nvSpPr>
        <p:spPr>
          <a:xfrm>
            <a:off x="457200" y="2615846"/>
            <a:ext cx="8382000" cy="3385542"/>
          </a:xfrm>
          <a:prstGeom prst="rect">
            <a:avLst/>
          </a:prstGeom>
        </p:spPr>
        <p:txBody>
          <a:bodyPr wrap="square">
            <a:spAutoFit/>
          </a:bodyPr>
          <a:lstStyle/>
          <a:p>
            <a:r>
              <a:rPr lang="en-CA" sz="2000" b="1" dirty="0">
                <a:solidFill>
                  <a:srgbClr val="333333"/>
                </a:solidFill>
              </a:rPr>
              <a:t>Packaging — nitroglycerine-based explosive</a:t>
            </a:r>
          </a:p>
          <a:p>
            <a:r>
              <a:rPr lang="en-CA" sz="2000" b="1" dirty="0">
                <a:solidFill>
                  <a:srgbClr val="000000"/>
                </a:solidFill>
              </a:rPr>
              <a:t>(2)</a:t>
            </a:r>
            <a:r>
              <a:rPr lang="en-CA" sz="2000" dirty="0">
                <a:solidFill>
                  <a:srgbClr val="333333"/>
                </a:solidFill>
              </a:rPr>
              <a:t> A user must ensure that any packaging or container that has been used for a nitroglycerine-based explosive or any other explosive that is manufactured from a liquid explosive is destroyed so that it cannot be reused (for example, by </a:t>
            </a:r>
            <a:r>
              <a:rPr lang="en-CA" sz="2000" dirty="0">
                <a:solidFill>
                  <a:srgbClr val="7030A0"/>
                </a:solidFill>
              </a:rPr>
              <a:t>breaking</a:t>
            </a:r>
            <a:r>
              <a:rPr lang="en-CA" sz="2000" dirty="0">
                <a:solidFill>
                  <a:srgbClr val="333333"/>
                </a:solidFill>
              </a:rPr>
              <a:t> the packaging or container) as soon as the circumstances permit after the packaging or container is emptied</a:t>
            </a:r>
            <a:r>
              <a:rPr lang="en-CA" sz="2000" dirty="0" smtClean="0">
                <a:solidFill>
                  <a:srgbClr val="333333"/>
                </a:solidFill>
              </a:rPr>
              <a:t>.</a:t>
            </a:r>
          </a:p>
          <a:p>
            <a:endParaRPr lang="en-CA" sz="2000" dirty="0">
              <a:solidFill>
                <a:srgbClr val="333333"/>
              </a:solidFill>
            </a:endParaRPr>
          </a:p>
          <a:p>
            <a:r>
              <a:rPr lang="en-CA" sz="2000" b="1" dirty="0" smtClean="0">
                <a:solidFill>
                  <a:srgbClr val="333333"/>
                </a:solidFill>
              </a:rPr>
              <a:t>Packaging </a:t>
            </a:r>
            <a:r>
              <a:rPr lang="en-CA" sz="2000" b="1" dirty="0">
                <a:solidFill>
                  <a:srgbClr val="333333"/>
                </a:solidFill>
              </a:rPr>
              <a:t>not in good condition</a:t>
            </a:r>
          </a:p>
          <a:p>
            <a:r>
              <a:rPr lang="en-CA" b="1" dirty="0">
                <a:solidFill>
                  <a:srgbClr val="000000"/>
                </a:solidFill>
              </a:rPr>
              <a:t>(3)</a:t>
            </a:r>
            <a:r>
              <a:rPr lang="en-CA" dirty="0">
                <a:solidFill>
                  <a:srgbClr val="333333"/>
                </a:solidFill>
              </a:rPr>
              <a:t> A user must ensure that any packaging or container that is not in good condition when it is emptied of explosives is destroyed so that it cannot be reused (for example, by </a:t>
            </a:r>
            <a:r>
              <a:rPr lang="en-CA" dirty="0">
                <a:solidFill>
                  <a:srgbClr val="7030A0"/>
                </a:solidFill>
              </a:rPr>
              <a:t>breaking </a:t>
            </a:r>
            <a:r>
              <a:rPr lang="en-CA" dirty="0">
                <a:solidFill>
                  <a:srgbClr val="333333"/>
                </a:solidFill>
              </a:rPr>
              <a:t>the packaging or container) as soon as the circumstances permit.</a:t>
            </a:r>
            <a:endParaRPr lang="en-CA" b="0" i="0" dirty="0">
              <a:solidFill>
                <a:srgbClr val="333333"/>
              </a:solidFill>
              <a:effectLst/>
            </a:endParaRPr>
          </a:p>
        </p:txBody>
      </p:sp>
      <p:pic>
        <p:nvPicPr>
          <p:cNvPr id="3" name="Image 2"/>
          <p:cNvPicPr>
            <a:picLocks noChangeAspect="1"/>
          </p:cNvPicPr>
          <p:nvPr/>
        </p:nvPicPr>
        <p:blipFill>
          <a:blip r:embed="rId3"/>
          <a:stretch>
            <a:fillRect/>
          </a:stretch>
        </p:blipFill>
        <p:spPr>
          <a:xfrm>
            <a:off x="6162798" y="0"/>
            <a:ext cx="2981202" cy="2237426"/>
          </a:xfrm>
          <a:prstGeom prst="rect">
            <a:avLst/>
          </a:prstGeom>
        </p:spPr>
      </p:pic>
    </p:spTree>
    <p:extLst>
      <p:ext uri="{BB962C8B-B14F-4D97-AF65-F5344CB8AC3E}">
        <p14:creationId xmlns:p14="http://schemas.microsoft.com/office/powerpoint/2010/main" val="19949194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pattFill prst="pct5">
          <a:fgClr>
            <a:srgbClr val="4F81BD"/>
          </a:fgClr>
          <a:bgClr>
            <a:schemeClr val="bg1"/>
          </a:bgClr>
        </a:patt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
            <a:ext cx="557319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ontent Placeholder 1"/>
          <p:cNvSpPr txBox="1">
            <a:spLocks/>
          </p:cNvSpPr>
          <p:nvPr/>
        </p:nvSpPr>
        <p:spPr>
          <a:xfrm>
            <a:off x="457200" y="1981200"/>
            <a:ext cx="8229600" cy="4191000"/>
          </a:xfrm>
          <a:prstGeom prst="rect">
            <a:avLst/>
          </a:prstGeom>
        </p:spPr>
        <p:txBody>
          <a:bodyPr>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base">
              <a:lnSpc>
                <a:spcPct val="90000"/>
              </a:lnSpc>
              <a:spcAft>
                <a:spcPct val="0"/>
              </a:spcAft>
              <a:buNone/>
              <a:defRPr/>
            </a:pPr>
            <a:r>
              <a:rPr lang="fr-CA" sz="2400" kern="0" dirty="0" err="1"/>
              <a:t>B</a:t>
            </a:r>
            <a:r>
              <a:rPr lang="fr-CA" sz="2400" kern="0" dirty="0" err="1" smtClean="0"/>
              <a:t>enefits</a:t>
            </a:r>
            <a:r>
              <a:rPr lang="fr-CA" sz="2400" kern="0" dirty="0" smtClean="0"/>
              <a:t> :</a:t>
            </a:r>
          </a:p>
          <a:p>
            <a:pPr lvl="1" fontAlgn="base">
              <a:lnSpc>
                <a:spcPct val="90000"/>
              </a:lnSpc>
              <a:spcAft>
                <a:spcPct val="0"/>
              </a:spcAft>
              <a:buFont typeface="Wingdings" panose="05000000000000000000" pitchFamily="2" charset="2"/>
              <a:buChar char="ü"/>
              <a:defRPr/>
            </a:pPr>
            <a:r>
              <a:rPr lang="fr-CA" sz="2400" kern="0" dirty="0" err="1" smtClean="0"/>
              <a:t>reduced</a:t>
            </a:r>
            <a:r>
              <a:rPr lang="fr-CA" sz="2400" kern="0" dirty="0" smtClean="0"/>
              <a:t> air pollution</a:t>
            </a:r>
          </a:p>
          <a:p>
            <a:pPr lvl="1" fontAlgn="base">
              <a:lnSpc>
                <a:spcPct val="90000"/>
              </a:lnSpc>
              <a:spcAft>
                <a:spcPct val="0"/>
              </a:spcAft>
              <a:buFont typeface="Wingdings" panose="05000000000000000000" pitchFamily="2" charset="2"/>
              <a:buChar char="ü"/>
              <a:defRPr/>
            </a:pPr>
            <a:r>
              <a:rPr lang="fr-CA" sz="2400" kern="0" dirty="0" err="1"/>
              <a:t>r</a:t>
            </a:r>
            <a:r>
              <a:rPr lang="fr-CA" sz="2400" kern="0" dirty="0" err="1" smtClean="0"/>
              <a:t>educed</a:t>
            </a:r>
            <a:r>
              <a:rPr lang="fr-CA" sz="2400" kern="0" dirty="0" smtClean="0"/>
              <a:t> complaints </a:t>
            </a:r>
            <a:r>
              <a:rPr lang="fr-CA" sz="2400" kern="0" dirty="0" err="1" smtClean="0"/>
              <a:t>from</a:t>
            </a:r>
            <a:r>
              <a:rPr lang="fr-CA" sz="2400" kern="0" dirty="0" smtClean="0"/>
              <a:t> </a:t>
            </a:r>
            <a:r>
              <a:rPr lang="fr-CA" sz="2400" kern="0" dirty="0" err="1" smtClean="0"/>
              <a:t>neighbors</a:t>
            </a:r>
            <a:endParaRPr lang="fr-CA" sz="2400" kern="0" dirty="0" smtClean="0"/>
          </a:p>
          <a:p>
            <a:pPr lvl="1" fontAlgn="base">
              <a:lnSpc>
                <a:spcPct val="90000"/>
              </a:lnSpc>
              <a:spcAft>
                <a:spcPct val="0"/>
              </a:spcAft>
              <a:buFont typeface="Wingdings" panose="05000000000000000000" pitchFamily="2" charset="2"/>
              <a:buChar char="ü"/>
              <a:defRPr/>
            </a:pPr>
            <a:r>
              <a:rPr lang="fr-CA" sz="2400" kern="0" dirty="0" err="1" smtClean="0"/>
              <a:t>potential</a:t>
            </a:r>
            <a:r>
              <a:rPr lang="fr-CA" sz="2400" kern="0" dirty="0" smtClean="0"/>
              <a:t> </a:t>
            </a:r>
            <a:r>
              <a:rPr lang="fr-CA" sz="2400" kern="0" dirty="0" err="1" smtClean="0"/>
              <a:t>cardboard</a:t>
            </a:r>
            <a:r>
              <a:rPr lang="fr-CA" sz="2400" kern="0" dirty="0" smtClean="0"/>
              <a:t> </a:t>
            </a:r>
            <a:r>
              <a:rPr lang="fr-CA" sz="2400" kern="0" dirty="0" err="1" smtClean="0"/>
              <a:t>recycling</a:t>
            </a:r>
            <a:endParaRPr lang="fr-CA" sz="2400" kern="0" dirty="0"/>
          </a:p>
          <a:p>
            <a:pPr lvl="1" fontAlgn="base">
              <a:lnSpc>
                <a:spcPct val="90000"/>
              </a:lnSpc>
              <a:spcAft>
                <a:spcPct val="0"/>
              </a:spcAft>
              <a:buFont typeface="Wingdings" panose="05000000000000000000" pitchFamily="2" charset="2"/>
              <a:buChar char="ü"/>
              <a:defRPr/>
            </a:pPr>
            <a:r>
              <a:rPr lang="fr-CA" sz="2400" kern="0" dirty="0" smtClean="0"/>
              <a:t>No </a:t>
            </a:r>
            <a:r>
              <a:rPr lang="fr-CA" sz="2400" kern="0" dirty="0" err="1" smtClean="0"/>
              <a:t>permitting</a:t>
            </a:r>
            <a:r>
              <a:rPr lang="fr-CA" sz="2400" kern="0" dirty="0" smtClean="0"/>
              <a:t> </a:t>
            </a:r>
            <a:r>
              <a:rPr lang="fr-CA" sz="2400" kern="0" dirty="0" err="1" smtClean="0"/>
              <a:t>required</a:t>
            </a:r>
            <a:endParaRPr lang="fr-CA" sz="2400" kern="0" dirty="0" smtClean="0"/>
          </a:p>
          <a:p>
            <a:pPr lvl="1" fontAlgn="base">
              <a:lnSpc>
                <a:spcPct val="90000"/>
              </a:lnSpc>
              <a:spcAft>
                <a:spcPct val="0"/>
              </a:spcAft>
              <a:buFont typeface="Wingdings" panose="05000000000000000000" pitchFamily="2" charset="2"/>
              <a:buChar char="ü"/>
              <a:defRPr/>
            </a:pPr>
            <a:r>
              <a:rPr lang="fr-CA" sz="2400" kern="0" dirty="0" smtClean="0"/>
              <a:t>no </a:t>
            </a:r>
            <a:r>
              <a:rPr lang="fr-CA" sz="2400" kern="0" dirty="0" err="1" smtClean="0"/>
              <a:t>ash</a:t>
            </a:r>
            <a:r>
              <a:rPr lang="fr-CA" sz="2400" kern="0" dirty="0" smtClean="0"/>
              <a:t> management/</a:t>
            </a:r>
            <a:r>
              <a:rPr lang="fr-CA" sz="2400" kern="0" dirty="0" err="1" smtClean="0"/>
              <a:t>disposal</a:t>
            </a:r>
            <a:endParaRPr lang="fr-CA" sz="2400" kern="0" dirty="0" smtClean="0"/>
          </a:p>
          <a:p>
            <a:pPr marL="0" indent="0" fontAlgn="base">
              <a:lnSpc>
                <a:spcPct val="90000"/>
              </a:lnSpc>
              <a:spcAft>
                <a:spcPct val="0"/>
              </a:spcAft>
              <a:buNone/>
              <a:defRPr/>
            </a:pPr>
            <a:r>
              <a:rPr lang="fr-CA" sz="2400" kern="0" dirty="0" smtClean="0"/>
              <a:t>Down </a:t>
            </a:r>
            <a:r>
              <a:rPr lang="fr-CA" sz="2400" kern="0" dirty="0" err="1" smtClean="0"/>
              <a:t>sides</a:t>
            </a:r>
            <a:r>
              <a:rPr lang="fr-CA" sz="2400" kern="0" dirty="0" smtClean="0"/>
              <a:t> : </a:t>
            </a:r>
          </a:p>
          <a:p>
            <a:pPr lvl="1" fontAlgn="base">
              <a:lnSpc>
                <a:spcPct val="90000"/>
              </a:lnSpc>
              <a:spcAft>
                <a:spcPct val="0"/>
              </a:spcAft>
              <a:buFont typeface="Wingdings" panose="05000000000000000000" pitchFamily="2" charset="2"/>
              <a:buChar char="ü"/>
              <a:defRPr/>
            </a:pPr>
            <a:r>
              <a:rPr lang="fr-CA" sz="2400" kern="0" dirty="0"/>
              <a:t>c</a:t>
            </a:r>
            <a:r>
              <a:rPr lang="fr-CA" sz="2400" kern="0" dirty="0" smtClean="0"/>
              <a:t>apital </a:t>
            </a:r>
            <a:r>
              <a:rPr lang="fr-CA" sz="2400" kern="0" dirty="0" err="1" smtClean="0"/>
              <a:t>costs</a:t>
            </a:r>
            <a:r>
              <a:rPr lang="fr-CA" sz="2400" kern="0" dirty="0" smtClean="0"/>
              <a:t> – 10K$+</a:t>
            </a:r>
          </a:p>
          <a:p>
            <a:pPr lvl="1" fontAlgn="base">
              <a:lnSpc>
                <a:spcPct val="90000"/>
              </a:lnSpc>
              <a:spcAft>
                <a:spcPct val="0"/>
              </a:spcAft>
              <a:buFont typeface="Wingdings" panose="05000000000000000000" pitchFamily="2" charset="2"/>
              <a:buChar char="ü"/>
              <a:defRPr/>
            </a:pPr>
            <a:r>
              <a:rPr lang="fr-CA" sz="2400" kern="0" dirty="0" err="1"/>
              <a:t>c</a:t>
            </a:r>
            <a:r>
              <a:rPr lang="fr-CA" sz="2400" kern="0" dirty="0" err="1" smtClean="0"/>
              <a:t>annot</a:t>
            </a:r>
            <a:r>
              <a:rPr lang="fr-CA" sz="2400" kern="0" dirty="0" smtClean="0"/>
              <a:t> </a:t>
            </a:r>
            <a:r>
              <a:rPr lang="fr-CA" sz="2400" kern="0" dirty="0" err="1" smtClean="0"/>
              <a:t>shred</a:t>
            </a:r>
            <a:r>
              <a:rPr lang="fr-CA" sz="2400" kern="0" dirty="0" smtClean="0"/>
              <a:t> </a:t>
            </a:r>
            <a:r>
              <a:rPr lang="fr-CA" sz="2400" kern="0" dirty="0" err="1" smtClean="0"/>
              <a:t>everything</a:t>
            </a:r>
            <a:endParaRPr lang="fr-CA" sz="2400" kern="0" dirty="0" smtClean="0"/>
          </a:p>
          <a:p>
            <a:pPr lvl="1" fontAlgn="base">
              <a:lnSpc>
                <a:spcPct val="90000"/>
              </a:lnSpc>
              <a:spcAft>
                <a:spcPct val="0"/>
              </a:spcAft>
              <a:buFont typeface="Wingdings" panose="05000000000000000000" pitchFamily="2" charset="2"/>
              <a:buChar char="ü"/>
              <a:defRPr/>
            </a:pPr>
            <a:r>
              <a:rPr lang="fr-CA" sz="2400" kern="0" dirty="0"/>
              <a:t>m</a:t>
            </a:r>
            <a:r>
              <a:rPr lang="fr-CA" sz="2400" kern="0" dirty="0" smtClean="0"/>
              <a:t>ore </a:t>
            </a:r>
            <a:r>
              <a:rPr lang="fr-CA" sz="2400" kern="0" dirty="0" err="1" smtClean="0"/>
              <a:t>manpower</a:t>
            </a:r>
            <a:r>
              <a:rPr lang="fr-CA" sz="2400" kern="0" dirty="0" smtClean="0"/>
              <a:t> </a:t>
            </a:r>
            <a:r>
              <a:rPr lang="fr-CA" sz="2400" kern="0" dirty="0" err="1" smtClean="0"/>
              <a:t>required</a:t>
            </a:r>
            <a:endParaRPr lang="fr-CA" sz="2400" kern="0" dirty="0" smtClean="0"/>
          </a:p>
          <a:p>
            <a:pPr lvl="1" fontAlgn="base">
              <a:lnSpc>
                <a:spcPct val="90000"/>
              </a:lnSpc>
              <a:spcAft>
                <a:spcPct val="0"/>
              </a:spcAft>
              <a:buFont typeface="Wingdings" panose="05000000000000000000" pitchFamily="2" charset="2"/>
              <a:buChar char="ü"/>
              <a:defRPr/>
            </a:pPr>
            <a:r>
              <a:rPr lang="fr-CA" sz="2400" kern="0" dirty="0" smtClean="0"/>
              <a:t>“clean” </a:t>
            </a:r>
            <a:r>
              <a:rPr lang="fr-CA" sz="2400" kern="0" dirty="0" err="1" smtClean="0"/>
              <a:t>criteria</a:t>
            </a:r>
            <a:r>
              <a:rPr lang="fr-CA" sz="2400" kern="0" dirty="0" smtClean="0"/>
              <a:t> &amp; </a:t>
            </a:r>
            <a:r>
              <a:rPr lang="fr-CA" sz="2400" kern="0" dirty="0" err="1" smtClean="0"/>
              <a:t>segregation</a:t>
            </a:r>
            <a:endParaRPr lang="fr-CA" sz="2400" kern="0" dirty="0" smtClean="0"/>
          </a:p>
          <a:p>
            <a:pPr lvl="1" fontAlgn="base">
              <a:lnSpc>
                <a:spcPct val="90000"/>
              </a:lnSpc>
              <a:spcAft>
                <a:spcPct val="0"/>
              </a:spcAft>
              <a:buFontTx/>
              <a:buChar char="•"/>
              <a:defRPr/>
            </a:pPr>
            <a:endParaRPr lang="fr-CA" sz="2400" kern="0" dirty="0" smtClean="0"/>
          </a:p>
          <a:p>
            <a:pPr marL="457200" lvl="1" indent="0" fontAlgn="base">
              <a:lnSpc>
                <a:spcPct val="90000"/>
              </a:lnSpc>
              <a:spcAft>
                <a:spcPct val="0"/>
              </a:spcAft>
              <a:buNone/>
              <a:defRPr/>
            </a:pPr>
            <a:endParaRPr lang="fr-CA" sz="2400" kern="0" dirty="0" smtClean="0"/>
          </a:p>
          <a:p>
            <a:pPr lvl="1" fontAlgn="base">
              <a:lnSpc>
                <a:spcPct val="90000"/>
              </a:lnSpc>
              <a:spcAft>
                <a:spcPct val="0"/>
              </a:spcAft>
              <a:buFontTx/>
              <a:buChar char="•"/>
              <a:defRPr/>
            </a:pPr>
            <a:endParaRPr lang="fr-CA" sz="2400" kern="0" dirty="0" smtClean="0"/>
          </a:p>
          <a:p>
            <a:pPr lvl="1" fontAlgn="base">
              <a:lnSpc>
                <a:spcPct val="90000"/>
              </a:lnSpc>
              <a:spcAft>
                <a:spcPct val="0"/>
              </a:spcAft>
              <a:buFontTx/>
              <a:buChar char="•"/>
              <a:defRPr/>
            </a:pPr>
            <a:endParaRPr lang="fr-CA" sz="2400" kern="0" dirty="0" smtClean="0"/>
          </a:p>
          <a:p>
            <a:pPr fontAlgn="base">
              <a:lnSpc>
                <a:spcPct val="90000"/>
              </a:lnSpc>
              <a:spcAft>
                <a:spcPct val="0"/>
              </a:spcAft>
              <a:buFontTx/>
              <a:buChar char="•"/>
              <a:defRPr/>
            </a:pPr>
            <a:endParaRPr lang="en-CA" kern="0" dirty="0" smtClean="0"/>
          </a:p>
          <a:p>
            <a:pPr marL="0" indent="0">
              <a:buNone/>
            </a:pPr>
            <a:endParaRPr lang="en-CA" dirty="0"/>
          </a:p>
        </p:txBody>
      </p:sp>
      <p:sp>
        <p:nvSpPr>
          <p:cNvPr id="6" name="Title 2"/>
          <p:cNvSpPr>
            <a:spLocks noGrp="1"/>
          </p:cNvSpPr>
          <p:nvPr>
            <p:ph type="title"/>
          </p:nvPr>
        </p:nvSpPr>
        <p:spPr>
          <a:xfrm>
            <a:off x="-381000" y="871872"/>
            <a:ext cx="6969642" cy="1143000"/>
          </a:xfrm>
        </p:spPr>
        <p:txBody>
          <a:bodyPr>
            <a:normAutofit/>
          </a:bodyPr>
          <a:lstStyle/>
          <a:p>
            <a:r>
              <a:rPr lang="fr-CA" sz="4000" dirty="0" err="1" smtClean="0"/>
              <a:t>Shredder</a:t>
            </a:r>
            <a:r>
              <a:rPr lang="fr-CA" sz="4000" dirty="0" smtClean="0"/>
              <a:t> vs </a:t>
            </a:r>
            <a:r>
              <a:rPr lang="fr-CA" sz="4000" dirty="0" err="1" smtClean="0"/>
              <a:t>burning</a:t>
            </a:r>
            <a:endParaRPr lang="en-CA" sz="4000" dirty="0"/>
          </a:p>
        </p:txBody>
      </p:sp>
      <p:pic>
        <p:nvPicPr>
          <p:cNvPr id="4" name="Image 3"/>
          <p:cNvPicPr>
            <a:picLocks noChangeAspect="1"/>
          </p:cNvPicPr>
          <p:nvPr/>
        </p:nvPicPr>
        <p:blipFill>
          <a:blip r:embed="rId3"/>
          <a:stretch>
            <a:fillRect/>
          </a:stretch>
        </p:blipFill>
        <p:spPr>
          <a:xfrm>
            <a:off x="6035749" y="0"/>
            <a:ext cx="3108251" cy="2367476"/>
          </a:xfrm>
          <a:prstGeom prst="rect">
            <a:avLst/>
          </a:prstGeom>
        </p:spPr>
      </p:pic>
    </p:spTree>
    <p:extLst>
      <p:ext uri="{BB962C8B-B14F-4D97-AF65-F5344CB8AC3E}">
        <p14:creationId xmlns:p14="http://schemas.microsoft.com/office/powerpoint/2010/main" val="18271885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pattFill prst="pct5">
          <a:fgClr>
            <a:srgbClr val="4F81BD"/>
          </a:fgClr>
          <a:bgClr>
            <a:schemeClr val="bg1"/>
          </a:bgClr>
        </a:patt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
            <a:ext cx="557319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ontent Placeholder 1"/>
          <p:cNvSpPr txBox="1">
            <a:spLocks/>
          </p:cNvSpPr>
          <p:nvPr/>
        </p:nvSpPr>
        <p:spPr>
          <a:xfrm>
            <a:off x="457200" y="2971800"/>
            <a:ext cx="8229600" cy="2667000"/>
          </a:xfrm>
          <a:prstGeom prst="rect">
            <a:avLst/>
          </a:prstGeom>
        </p:spPr>
        <p:txBody>
          <a:bodyPr>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base">
              <a:lnSpc>
                <a:spcPct val="90000"/>
              </a:lnSpc>
              <a:spcAft>
                <a:spcPct val="0"/>
              </a:spcAft>
              <a:buFontTx/>
              <a:buChar char="•"/>
              <a:defRPr/>
            </a:pPr>
            <a:r>
              <a:rPr lang="fr-CA" sz="2800" kern="0" dirty="0" smtClean="0"/>
              <a:t>ERD </a:t>
            </a:r>
            <a:r>
              <a:rPr lang="fr-CA" sz="2800" kern="0" dirty="0" err="1" smtClean="0"/>
              <a:t>Approval</a:t>
            </a:r>
            <a:r>
              <a:rPr lang="fr-CA" sz="2800" kern="0" dirty="0" smtClean="0"/>
              <a:t> in </a:t>
            </a:r>
            <a:r>
              <a:rPr lang="fr-CA" sz="2800" kern="0" dirty="0" err="1" smtClean="0"/>
              <a:t>principle</a:t>
            </a:r>
            <a:r>
              <a:rPr lang="fr-CA" sz="2800" kern="0" dirty="0" smtClean="0"/>
              <a:t> </a:t>
            </a:r>
            <a:r>
              <a:rPr lang="fr-CA" sz="2800" kern="0" dirty="0" err="1" smtClean="0"/>
              <a:t>received</a:t>
            </a:r>
            <a:r>
              <a:rPr lang="fr-CA" sz="2800" kern="0" dirty="0" smtClean="0"/>
              <a:t> </a:t>
            </a:r>
            <a:r>
              <a:rPr lang="fr-CA" sz="2800" kern="0" dirty="0" err="1" smtClean="0"/>
              <a:t>October</a:t>
            </a:r>
            <a:r>
              <a:rPr lang="fr-CA" sz="2800" kern="0" dirty="0" smtClean="0"/>
              <a:t> 2016 for </a:t>
            </a:r>
            <a:r>
              <a:rPr lang="fr-CA" sz="2800" kern="0" dirty="0" err="1" smtClean="0"/>
              <a:t>shredder</a:t>
            </a:r>
            <a:r>
              <a:rPr lang="fr-CA" sz="2800" kern="0" dirty="0" smtClean="0"/>
              <a:t> use.</a:t>
            </a:r>
          </a:p>
          <a:p>
            <a:pPr fontAlgn="base">
              <a:lnSpc>
                <a:spcPct val="90000"/>
              </a:lnSpc>
              <a:spcAft>
                <a:spcPct val="0"/>
              </a:spcAft>
              <a:buFontTx/>
              <a:buChar char="•"/>
              <a:defRPr/>
            </a:pPr>
            <a:r>
              <a:rPr lang="en-CA" altLang="en-US" sz="2800" dirty="0" smtClean="0">
                <a:ea typeface="Calibri" panose="020F0502020204030204" pitchFamily="34" charset="0"/>
                <a:cs typeface="Times New Roman" panose="02020603050405020304" pitchFamily="18" charset="0"/>
              </a:rPr>
              <a:t>ERD </a:t>
            </a:r>
            <a:r>
              <a:rPr lang="en-CA" altLang="en-US" sz="2800" dirty="0">
                <a:ea typeface="Calibri" panose="020F0502020204030204" pitchFamily="34" charset="0"/>
                <a:cs typeface="Times New Roman" panose="02020603050405020304" pitchFamily="18" charset="0"/>
              </a:rPr>
              <a:t>main </a:t>
            </a:r>
            <a:r>
              <a:rPr lang="en-CA" altLang="en-US" sz="2800" dirty="0" smtClean="0">
                <a:ea typeface="Calibri" panose="020F0502020204030204" pitchFamily="34" charset="0"/>
                <a:cs typeface="Times New Roman" panose="02020603050405020304" pitchFamily="18" charset="0"/>
              </a:rPr>
              <a:t>concerns are : </a:t>
            </a:r>
          </a:p>
          <a:p>
            <a:pPr lvl="1" fontAlgn="base">
              <a:lnSpc>
                <a:spcPct val="90000"/>
              </a:lnSpc>
              <a:spcAft>
                <a:spcPct val="0"/>
              </a:spcAft>
              <a:buFontTx/>
              <a:buChar char="•"/>
              <a:defRPr/>
            </a:pPr>
            <a:r>
              <a:rPr lang="en-CA" altLang="en-US" sz="2400" dirty="0">
                <a:ea typeface="Calibri" panose="020F0502020204030204" pitchFamily="34" charset="0"/>
                <a:cs typeface="Times New Roman" panose="02020603050405020304" pitchFamily="18" charset="0"/>
              </a:rPr>
              <a:t>W</a:t>
            </a:r>
            <a:r>
              <a:rPr lang="en-CA" altLang="en-US" sz="2400" dirty="0" smtClean="0">
                <a:ea typeface="Calibri" panose="020F0502020204030204" pitchFamily="34" charset="0"/>
                <a:cs typeface="Times New Roman" panose="02020603050405020304" pitchFamily="18" charset="0"/>
              </a:rPr>
              <a:t>here will the shredder be located (in </a:t>
            </a:r>
            <a:r>
              <a:rPr lang="en-CA" altLang="en-US" sz="2400" dirty="0">
                <a:ea typeface="Calibri" panose="020F0502020204030204" pitchFamily="34" charset="0"/>
                <a:cs typeface="Times New Roman" panose="02020603050405020304" pitchFamily="18" charset="0"/>
              </a:rPr>
              <a:t>case of an incident) </a:t>
            </a:r>
            <a:endParaRPr lang="en-CA" altLang="en-US" sz="2400" dirty="0" smtClean="0">
              <a:ea typeface="Calibri" panose="020F0502020204030204" pitchFamily="34" charset="0"/>
              <a:cs typeface="Times New Roman" panose="02020603050405020304" pitchFamily="18" charset="0"/>
            </a:endParaRPr>
          </a:p>
          <a:p>
            <a:pPr lvl="1" fontAlgn="base">
              <a:lnSpc>
                <a:spcPct val="90000"/>
              </a:lnSpc>
              <a:spcAft>
                <a:spcPct val="0"/>
              </a:spcAft>
              <a:buFontTx/>
              <a:buChar char="•"/>
              <a:defRPr/>
            </a:pPr>
            <a:r>
              <a:rPr lang="en-CA" altLang="en-US" sz="2400" dirty="0">
                <a:ea typeface="Calibri" panose="020F0502020204030204" pitchFamily="34" charset="0"/>
                <a:cs typeface="Times New Roman" panose="02020603050405020304" pitchFamily="18" charset="0"/>
              </a:rPr>
              <a:t>P</a:t>
            </a:r>
            <a:r>
              <a:rPr lang="en-CA" altLang="en-US" sz="2400" dirty="0" smtClean="0">
                <a:ea typeface="Calibri" panose="020F0502020204030204" pitchFamily="34" charset="0"/>
                <a:cs typeface="Times New Roman" panose="02020603050405020304" pitchFamily="18" charset="0"/>
              </a:rPr>
              <a:t>rocedure </a:t>
            </a:r>
            <a:r>
              <a:rPr lang="en-CA" altLang="en-US" sz="2400" dirty="0">
                <a:ea typeface="Calibri" panose="020F0502020204030204" pitchFamily="34" charset="0"/>
                <a:cs typeface="Times New Roman" panose="02020603050405020304" pitchFamily="18" charset="0"/>
              </a:rPr>
              <a:t>to ensure there </a:t>
            </a:r>
            <a:r>
              <a:rPr lang="en-CA" altLang="en-US" sz="2400" dirty="0" smtClean="0">
                <a:ea typeface="Calibri" panose="020F0502020204030204" pitchFamily="34" charset="0"/>
                <a:cs typeface="Times New Roman" panose="02020603050405020304" pitchFamily="18" charset="0"/>
              </a:rPr>
              <a:t>are </a:t>
            </a:r>
            <a:r>
              <a:rPr lang="en-CA" altLang="en-US" sz="2400" dirty="0">
                <a:ea typeface="Calibri" panose="020F0502020204030204" pitchFamily="34" charset="0"/>
                <a:cs typeface="Times New Roman" panose="02020603050405020304" pitchFamily="18" charset="0"/>
              </a:rPr>
              <a:t>no explosives left in the boxes</a:t>
            </a:r>
            <a:r>
              <a:rPr lang="en-CA" altLang="en-US" sz="2400" dirty="0" smtClean="0">
                <a:ea typeface="Calibri" panose="020F0502020204030204" pitchFamily="34" charset="0"/>
                <a:cs typeface="Times New Roman" panose="02020603050405020304" pitchFamily="18" charset="0"/>
              </a:rPr>
              <a:t>.</a:t>
            </a:r>
          </a:p>
          <a:p>
            <a:pPr fontAlgn="base">
              <a:lnSpc>
                <a:spcPct val="90000"/>
              </a:lnSpc>
              <a:spcAft>
                <a:spcPct val="0"/>
              </a:spcAft>
              <a:buFontTx/>
              <a:buChar char="•"/>
              <a:defRPr/>
            </a:pPr>
            <a:r>
              <a:rPr lang="fr-CA" altLang="en-US" sz="2800" dirty="0" smtClean="0">
                <a:solidFill>
                  <a:srgbClr val="0070C0"/>
                </a:solidFill>
                <a:ea typeface="Calibri" panose="020F0502020204030204" pitchFamily="34" charset="0"/>
                <a:cs typeface="Times New Roman" panose="02020603050405020304" pitchFamily="18" charset="0"/>
              </a:rPr>
              <a:t>First trial </a:t>
            </a:r>
            <a:r>
              <a:rPr lang="fr-CA" altLang="en-US" sz="2800" dirty="0" err="1" smtClean="0">
                <a:solidFill>
                  <a:srgbClr val="0070C0"/>
                </a:solidFill>
                <a:ea typeface="Calibri" panose="020F0502020204030204" pitchFamily="34" charset="0"/>
                <a:cs typeface="Times New Roman" panose="02020603050405020304" pitchFamily="18" charset="0"/>
              </a:rPr>
              <a:t>with</a:t>
            </a:r>
            <a:r>
              <a:rPr lang="fr-CA" altLang="en-US" sz="2800" dirty="0" smtClean="0">
                <a:solidFill>
                  <a:srgbClr val="0070C0"/>
                </a:solidFill>
                <a:ea typeface="Calibri" panose="020F0502020204030204" pitchFamily="34" charset="0"/>
                <a:cs typeface="Times New Roman" panose="02020603050405020304" pitchFamily="18" charset="0"/>
              </a:rPr>
              <a:t> a </a:t>
            </a:r>
            <a:r>
              <a:rPr lang="fr-CA" altLang="en-US" sz="2800" dirty="0" err="1" smtClean="0">
                <a:solidFill>
                  <a:srgbClr val="0070C0"/>
                </a:solidFill>
                <a:ea typeface="Calibri" panose="020F0502020204030204" pitchFamily="34" charset="0"/>
                <a:cs typeface="Times New Roman" panose="02020603050405020304" pitchFamily="18" charset="0"/>
              </a:rPr>
              <a:t>shredder</a:t>
            </a:r>
            <a:r>
              <a:rPr lang="fr-CA" altLang="en-US" sz="2800" dirty="0" smtClean="0">
                <a:solidFill>
                  <a:srgbClr val="0070C0"/>
                </a:solidFill>
                <a:ea typeface="Calibri" panose="020F0502020204030204" pitchFamily="34" charset="0"/>
                <a:cs typeface="Times New Roman" panose="02020603050405020304" pitchFamily="18" charset="0"/>
              </a:rPr>
              <a:t> </a:t>
            </a:r>
            <a:r>
              <a:rPr lang="fr-CA" altLang="en-US" sz="2800" dirty="0" err="1" smtClean="0">
                <a:solidFill>
                  <a:srgbClr val="0070C0"/>
                </a:solidFill>
                <a:ea typeface="Calibri" panose="020F0502020204030204" pitchFamily="34" charset="0"/>
                <a:cs typeface="Times New Roman" panose="02020603050405020304" pitchFamily="18" charset="0"/>
              </a:rPr>
              <a:t>will</a:t>
            </a:r>
            <a:r>
              <a:rPr lang="fr-CA" altLang="en-US" sz="2800" dirty="0" smtClean="0">
                <a:solidFill>
                  <a:srgbClr val="0070C0"/>
                </a:solidFill>
                <a:ea typeface="Calibri" panose="020F0502020204030204" pitchFamily="34" charset="0"/>
                <a:cs typeface="Times New Roman" panose="02020603050405020304" pitchFamily="18" charset="0"/>
              </a:rPr>
              <a:t> </a:t>
            </a:r>
            <a:r>
              <a:rPr lang="fr-CA" altLang="en-US" sz="2800" dirty="0" err="1" smtClean="0">
                <a:solidFill>
                  <a:srgbClr val="0070C0"/>
                </a:solidFill>
                <a:ea typeface="Calibri" panose="020F0502020204030204" pitchFamily="34" charset="0"/>
                <a:cs typeface="Times New Roman" panose="02020603050405020304" pitchFamily="18" charset="0"/>
              </a:rPr>
              <a:t>be</a:t>
            </a:r>
            <a:r>
              <a:rPr lang="fr-CA" altLang="en-US" sz="2800" dirty="0" smtClean="0">
                <a:solidFill>
                  <a:srgbClr val="0070C0"/>
                </a:solidFill>
                <a:ea typeface="Calibri" panose="020F0502020204030204" pitchFamily="34" charset="0"/>
                <a:cs typeface="Times New Roman" panose="02020603050405020304" pitchFamily="18" charset="0"/>
              </a:rPr>
              <a:t> </a:t>
            </a:r>
            <a:r>
              <a:rPr lang="fr-CA" altLang="en-US" sz="2800" dirty="0" err="1" smtClean="0">
                <a:solidFill>
                  <a:srgbClr val="0070C0"/>
                </a:solidFill>
                <a:ea typeface="Calibri" panose="020F0502020204030204" pitchFamily="34" charset="0"/>
                <a:cs typeface="Times New Roman" panose="02020603050405020304" pitchFamily="18" charset="0"/>
              </a:rPr>
              <a:t>done</a:t>
            </a:r>
            <a:r>
              <a:rPr lang="fr-CA" altLang="en-US" sz="2800" dirty="0" smtClean="0">
                <a:solidFill>
                  <a:srgbClr val="0070C0"/>
                </a:solidFill>
                <a:ea typeface="Calibri" panose="020F0502020204030204" pitchFamily="34" charset="0"/>
                <a:cs typeface="Times New Roman" panose="02020603050405020304" pitchFamily="18" charset="0"/>
              </a:rPr>
              <a:t> </a:t>
            </a:r>
            <a:r>
              <a:rPr lang="fr-CA" altLang="en-US" sz="2800" dirty="0" err="1" smtClean="0">
                <a:solidFill>
                  <a:srgbClr val="0070C0"/>
                </a:solidFill>
                <a:ea typeface="Calibri" panose="020F0502020204030204" pitchFamily="34" charset="0"/>
                <a:cs typeface="Times New Roman" panose="02020603050405020304" pitchFamily="18" charset="0"/>
              </a:rPr>
              <a:t>early</a:t>
            </a:r>
            <a:r>
              <a:rPr lang="fr-CA" altLang="en-US" sz="2800" dirty="0" smtClean="0">
                <a:solidFill>
                  <a:srgbClr val="0070C0"/>
                </a:solidFill>
                <a:ea typeface="Calibri" panose="020F0502020204030204" pitchFamily="34" charset="0"/>
                <a:cs typeface="Times New Roman" panose="02020603050405020304" pitchFamily="18" charset="0"/>
              </a:rPr>
              <a:t> 2018. </a:t>
            </a:r>
            <a:endParaRPr lang="en-CA" dirty="0"/>
          </a:p>
        </p:txBody>
      </p:sp>
      <p:sp>
        <p:nvSpPr>
          <p:cNvPr id="6" name="Title 2"/>
          <p:cNvSpPr>
            <a:spLocks noGrp="1"/>
          </p:cNvSpPr>
          <p:nvPr>
            <p:ph type="title"/>
          </p:nvPr>
        </p:nvSpPr>
        <p:spPr>
          <a:xfrm>
            <a:off x="152400" y="990600"/>
            <a:ext cx="8229600" cy="1143000"/>
          </a:xfrm>
        </p:spPr>
        <p:txBody>
          <a:bodyPr>
            <a:normAutofit/>
          </a:bodyPr>
          <a:lstStyle/>
          <a:p>
            <a:r>
              <a:rPr lang="fr-CA" sz="4000" dirty="0" err="1" smtClean="0"/>
              <a:t>Shredder</a:t>
            </a:r>
            <a:endParaRPr lang="en-CA" sz="4000" dirty="0"/>
          </a:p>
        </p:txBody>
      </p:sp>
      <p:pic>
        <p:nvPicPr>
          <p:cNvPr id="4" name="Image 3"/>
          <p:cNvPicPr>
            <a:picLocks noChangeAspect="1"/>
          </p:cNvPicPr>
          <p:nvPr/>
        </p:nvPicPr>
        <p:blipFill>
          <a:blip r:embed="rId3"/>
          <a:stretch>
            <a:fillRect/>
          </a:stretch>
        </p:blipFill>
        <p:spPr>
          <a:xfrm>
            <a:off x="6034771" y="14927"/>
            <a:ext cx="3109229" cy="2365453"/>
          </a:xfrm>
          <a:prstGeom prst="rect">
            <a:avLst/>
          </a:prstGeom>
        </p:spPr>
      </p:pic>
    </p:spTree>
    <p:extLst>
      <p:ext uri="{BB962C8B-B14F-4D97-AF65-F5344CB8AC3E}">
        <p14:creationId xmlns:p14="http://schemas.microsoft.com/office/powerpoint/2010/main" val="20104778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pattFill prst="pct5">
          <a:fgClr>
            <a:srgbClr val="4F81BD"/>
          </a:fgClr>
          <a:bgClr>
            <a:schemeClr val="bg1"/>
          </a:bgClr>
        </a:patt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
            <a:ext cx="557319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ontent Placeholder 1"/>
          <p:cNvSpPr txBox="1">
            <a:spLocks/>
          </p:cNvSpPr>
          <p:nvPr/>
        </p:nvSpPr>
        <p:spPr>
          <a:xfrm>
            <a:off x="457200" y="1981200"/>
            <a:ext cx="8229600" cy="3687763"/>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CA" sz="2400" dirty="0" smtClean="0"/>
              <a:t>New E2 version 2016 </a:t>
            </a:r>
            <a:r>
              <a:rPr lang="fr-CA" sz="2400" dirty="0" err="1" smtClean="0"/>
              <a:t>with</a:t>
            </a:r>
            <a:r>
              <a:rPr lang="fr-CA" sz="2400" dirty="0" smtClean="0"/>
              <a:t> </a:t>
            </a:r>
            <a:r>
              <a:rPr lang="fr-CA" sz="2400" dirty="0" err="1" smtClean="0"/>
              <a:t>stringent</a:t>
            </a:r>
            <a:r>
              <a:rPr lang="fr-CA" sz="2400" dirty="0" smtClean="0"/>
              <a:t> </a:t>
            </a:r>
            <a:r>
              <a:rPr lang="fr-CA" sz="2400" dirty="0" err="1" smtClean="0"/>
              <a:t>requirements</a:t>
            </a:r>
            <a:r>
              <a:rPr lang="fr-CA" sz="2400" dirty="0" smtClean="0"/>
              <a:t> </a:t>
            </a:r>
            <a:r>
              <a:rPr lang="fr-CA" sz="2400" dirty="0" err="1" smtClean="0"/>
              <a:t>is</a:t>
            </a:r>
            <a:r>
              <a:rPr lang="fr-CA" sz="2400" dirty="0" smtClean="0"/>
              <a:t> </a:t>
            </a:r>
            <a:r>
              <a:rPr lang="fr-CA" sz="2400" dirty="0" err="1" smtClean="0"/>
              <a:t>expected</a:t>
            </a:r>
            <a:r>
              <a:rPr lang="fr-CA" sz="2400" dirty="0" smtClean="0"/>
              <a:t> </a:t>
            </a:r>
            <a:r>
              <a:rPr lang="fr-CA" sz="2400" dirty="0" err="1" smtClean="0">
                <a:solidFill>
                  <a:srgbClr val="0070C0"/>
                </a:solidFill>
              </a:rPr>
              <a:t>spring</a:t>
            </a:r>
            <a:r>
              <a:rPr lang="fr-CA" sz="2400" dirty="0" smtClean="0">
                <a:solidFill>
                  <a:srgbClr val="0070C0"/>
                </a:solidFill>
              </a:rPr>
              <a:t> - 2018.</a:t>
            </a:r>
            <a:r>
              <a:rPr lang="fr-CA" sz="2400" dirty="0" smtClean="0"/>
              <a:t>  </a:t>
            </a:r>
            <a:r>
              <a:rPr lang="fr-CA" sz="2400" dirty="0" err="1" smtClean="0"/>
              <a:t>Stronger</a:t>
            </a:r>
            <a:r>
              <a:rPr lang="fr-CA" sz="2400" dirty="0" smtClean="0"/>
              <a:t> pressure </a:t>
            </a:r>
            <a:r>
              <a:rPr lang="fr-CA" sz="2400" dirty="0" err="1" smtClean="0"/>
              <a:t>is</a:t>
            </a:r>
            <a:r>
              <a:rPr lang="fr-CA" sz="2400" dirty="0" smtClean="0"/>
              <a:t> </a:t>
            </a:r>
            <a:r>
              <a:rPr lang="fr-CA" sz="2400" dirty="0" err="1" smtClean="0"/>
              <a:t>currently</a:t>
            </a:r>
            <a:r>
              <a:rPr lang="fr-CA" sz="2400" dirty="0" smtClean="0"/>
              <a:t> put by </a:t>
            </a:r>
            <a:r>
              <a:rPr lang="fr-CA" sz="2400" dirty="0" err="1" smtClean="0"/>
              <a:t>inspectors</a:t>
            </a:r>
            <a:r>
              <a:rPr lang="fr-CA" sz="2400" dirty="0" smtClean="0"/>
              <a:t> on </a:t>
            </a:r>
            <a:r>
              <a:rPr lang="fr-CA" sz="2400" dirty="0" err="1" smtClean="0"/>
              <a:t>industry</a:t>
            </a:r>
            <a:r>
              <a:rPr lang="fr-CA" sz="2400" dirty="0" smtClean="0"/>
              <a:t> to </a:t>
            </a:r>
            <a:r>
              <a:rPr lang="fr-CA" sz="2400" dirty="0" err="1" smtClean="0"/>
              <a:t>inform</a:t>
            </a:r>
            <a:r>
              <a:rPr lang="fr-CA" sz="2400" dirty="0" smtClean="0"/>
              <a:t> </a:t>
            </a:r>
            <a:r>
              <a:rPr lang="fr-CA" sz="2400" dirty="0" err="1" smtClean="0"/>
              <a:t>neighbors</a:t>
            </a:r>
            <a:r>
              <a:rPr lang="fr-CA" sz="2400" dirty="0" smtClean="0"/>
              <a:t> about AN </a:t>
            </a:r>
            <a:r>
              <a:rPr lang="fr-CA" sz="2400" dirty="0" err="1" smtClean="0"/>
              <a:t>hazards</a:t>
            </a:r>
            <a:r>
              <a:rPr lang="fr-CA" sz="2400" dirty="0" smtClean="0"/>
              <a:t>, </a:t>
            </a:r>
            <a:r>
              <a:rPr lang="fr-CA" sz="2400" dirty="0" err="1" smtClean="0"/>
              <a:t>measures</a:t>
            </a:r>
            <a:r>
              <a:rPr lang="fr-CA" sz="2400" dirty="0" smtClean="0"/>
              <a:t> to </a:t>
            </a:r>
            <a:r>
              <a:rPr lang="fr-CA" sz="2400" dirty="0" err="1" smtClean="0"/>
              <a:t>be</a:t>
            </a:r>
            <a:r>
              <a:rPr lang="fr-CA" sz="2400" dirty="0" smtClean="0"/>
              <a:t> </a:t>
            </a:r>
            <a:r>
              <a:rPr lang="fr-CA" sz="2400" dirty="0" err="1" smtClean="0"/>
              <a:t>taken</a:t>
            </a:r>
            <a:r>
              <a:rPr lang="fr-CA" sz="2400" dirty="0" smtClean="0"/>
              <a:t> in case of emergency and notification </a:t>
            </a:r>
            <a:r>
              <a:rPr lang="fr-CA" sz="2400" dirty="0" err="1" smtClean="0"/>
              <a:t>protocol</a:t>
            </a:r>
            <a:r>
              <a:rPr lang="fr-CA" sz="2400" dirty="0" smtClean="0"/>
              <a:t>.</a:t>
            </a:r>
          </a:p>
          <a:p>
            <a:r>
              <a:rPr lang="fr-CA" sz="2400" dirty="0" smtClean="0">
                <a:solidFill>
                  <a:srgbClr val="0070C0"/>
                </a:solidFill>
              </a:rPr>
              <a:t>Notice </a:t>
            </a:r>
            <a:r>
              <a:rPr lang="fr-CA" sz="2400" dirty="0" err="1" smtClean="0">
                <a:solidFill>
                  <a:srgbClr val="0070C0"/>
                </a:solidFill>
              </a:rPr>
              <a:t>needs</a:t>
            </a:r>
            <a:r>
              <a:rPr lang="fr-CA" sz="2400" dirty="0" smtClean="0">
                <a:solidFill>
                  <a:srgbClr val="0070C0"/>
                </a:solidFill>
              </a:rPr>
              <a:t> to </a:t>
            </a:r>
            <a:r>
              <a:rPr lang="fr-CA" sz="2400" dirty="0" err="1" smtClean="0">
                <a:solidFill>
                  <a:srgbClr val="0070C0"/>
                </a:solidFill>
              </a:rPr>
              <a:t>include</a:t>
            </a:r>
            <a:r>
              <a:rPr lang="fr-CA" sz="2400" dirty="0">
                <a:solidFill>
                  <a:srgbClr val="0070C0"/>
                </a:solidFill>
              </a:rPr>
              <a:t> </a:t>
            </a:r>
            <a:r>
              <a:rPr lang="fr-CA" sz="2400" dirty="0" smtClean="0">
                <a:solidFill>
                  <a:srgbClr val="0070C0"/>
                </a:solidFill>
              </a:rPr>
              <a:t>at least </a:t>
            </a:r>
            <a:r>
              <a:rPr lang="fr-CA" sz="2400" dirty="0" err="1" smtClean="0">
                <a:solidFill>
                  <a:srgbClr val="0070C0"/>
                </a:solidFill>
              </a:rPr>
              <a:t>two</a:t>
            </a:r>
            <a:r>
              <a:rPr lang="fr-CA" sz="2400" dirty="0" smtClean="0">
                <a:solidFill>
                  <a:srgbClr val="0070C0"/>
                </a:solidFill>
              </a:rPr>
              <a:t> </a:t>
            </a:r>
            <a:r>
              <a:rPr lang="fr-CA" sz="2400" dirty="0" err="1" smtClean="0">
                <a:solidFill>
                  <a:srgbClr val="0070C0"/>
                </a:solidFill>
              </a:rPr>
              <a:t>things</a:t>
            </a:r>
            <a:r>
              <a:rPr lang="fr-CA" sz="2400" dirty="0" smtClean="0">
                <a:solidFill>
                  <a:srgbClr val="0070C0"/>
                </a:solidFill>
              </a:rPr>
              <a:t> : </a:t>
            </a:r>
          </a:p>
          <a:p>
            <a:pPr lvl="2"/>
            <a:r>
              <a:rPr lang="fr-CA" sz="1800" dirty="0" err="1" smtClean="0">
                <a:solidFill>
                  <a:srgbClr val="0070C0"/>
                </a:solidFill>
              </a:rPr>
              <a:t>Measures</a:t>
            </a:r>
            <a:r>
              <a:rPr lang="fr-CA" sz="1800" dirty="0" smtClean="0">
                <a:solidFill>
                  <a:srgbClr val="0070C0"/>
                </a:solidFill>
              </a:rPr>
              <a:t> to </a:t>
            </a:r>
            <a:r>
              <a:rPr lang="fr-CA" sz="1800" dirty="0" err="1" smtClean="0">
                <a:solidFill>
                  <a:srgbClr val="0070C0"/>
                </a:solidFill>
              </a:rPr>
              <a:t>be</a:t>
            </a:r>
            <a:r>
              <a:rPr lang="fr-CA" sz="1800" dirty="0" smtClean="0">
                <a:solidFill>
                  <a:srgbClr val="0070C0"/>
                </a:solidFill>
              </a:rPr>
              <a:t> </a:t>
            </a:r>
            <a:r>
              <a:rPr lang="fr-CA" sz="1800" dirty="0" err="1" smtClean="0">
                <a:solidFill>
                  <a:srgbClr val="0070C0"/>
                </a:solidFill>
              </a:rPr>
              <a:t>taken</a:t>
            </a:r>
            <a:r>
              <a:rPr lang="fr-CA" sz="1800" dirty="0" smtClean="0">
                <a:solidFill>
                  <a:srgbClr val="0070C0"/>
                </a:solidFill>
              </a:rPr>
              <a:t> by the public in case of emergency</a:t>
            </a:r>
          </a:p>
          <a:p>
            <a:pPr lvl="2"/>
            <a:r>
              <a:rPr lang="fr-CA" sz="1800" dirty="0" smtClean="0">
                <a:solidFill>
                  <a:srgbClr val="0070C0"/>
                </a:solidFill>
              </a:rPr>
              <a:t>Notification </a:t>
            </a:r>
            <a:r>
              <a:rPr lang="fr-CA" sz="1800" dirty="0" err="1" smtClean="0">
                <a:solidFill>
                  <a:srgbClr val="0070C0"/>
                </a:solidFill>
              </a:rPr>
              <a:t>process</a:t>
            </a:r>
            <a:r>
              <a:rPr lang="fr-CA" sz="1800" dirty="0" smtClean="0">
                <a:solidFill>
                  <a:srgbClr val="0070C0"/>
                </a:solidFill>
              </a:rPr>
              <a:t> (How </a:t>
            </a:r>
            <a:r>
              <a:rPr lang="fr-CA" sz="1800" dirty="0" err="1" smtClean="0">
                <a:solidFill>
                  <a:srgbClr val="0070C0"/>
                </a:solidFill>
              </a:rPr>
              <a:t>will</a:t>
            </a:r>
            <a:r>
              <a:rPr lang="fr-CA" sz="1800" dirty="0" smtClean="0">
                <a:solidFill>
                  <a:srgbClr val="0070C0"/>
                </a:solidFill>
              </a:rPr>
              <a:t> </a:t>
            </a:r>
            <a:r>
              <a:rPr lang="fr-CA" sz="1800" dirty="0" err="1" smtClean="0">
                <a:solidFill>
                  <a:srgbClr val="0070C0"/>
                </a:solidFill>
              </a:rPr>
              <a:t>they</a:t>
            </a:r>
            <a:r>
              <a:rPr lang="fr-CA" sz="1800" dirty="0" smtClean="0">
                <a:solidFill>
                  <a:srgbClr val="0070C0"/>
                </a:solidFill>
              </a:rPr>
              <a:t> </a:t>
            </a:r>
            <a:r>
              <a:rPr lang="fr-CA" sz="1800" dirty="0" err="1" smtClean="0">
                <a:solidFill>
                  <a:srgbClr val="0070C0"/>
                </a:solidFill>
              </a:rPr>
              <a:t>be</a:t>
            </a:r>
            <a:r>
              <a:rPr lang="fr-CA" sz="1800" dirty="0" smtClean="0">
                <a:solidFill>
                  <a:srgbClr val="0070C0"/>
                </a:solidFill>
              </a:rPr>
              <a:t> </a:t>
            </a:r>
            <a:r>
              <a:rPr lang="fr-CA" sz="1800" dirty="0" err="1" smtClean="0">
                <a:solidFill>
                  <a:srgbClr val="0070C0"/>
                </a:solidFill>
              </a:rPr>
              <a:t>alerted</a:t>
            </a:r>
            <a:r>
              <a:rPr lang="fr-CA" sz="1800" dirty="0" smtClean="0">
                <a:solidFill>
                  <a:srgbClr val="0070C0"/>
                </a:solidFill>
              </a:rPr>
              <a:t>/</a:t>
            </a:r>
            <a:r>
              <a:rPr lang="fr-CA" sz="1800" dirty="0" err="1" smtClean="0">
                <a:solidFill>
                  <a:srgbClr val="0070C0"/>
                </a:solidFill>
              </a:rPr>
              <a:t>contacted</a:t>
            </a:r>
            <a:r>
              <a:rPr lang="fr-CA" sz="1800" dirty="0" smtClean="0">
                <a:solidFill>
                  <a:srgbClr val="0070C0"/>
                </a:solidFill>
              </a:rPr>
              <a:t>)</a:t>
            </a:r>
          </a:p>
          <a:p>
            <a:pPr lvl="2"/>
            <a:endParaRPr lang="fr-CA" sz="1600" dirty="0" smtClean="0">
              <a:solidFill>
                <a:srgbClr val="0070C0"/>
              </a:solidFill>
            </a:endParaRPr>
          </a:p>
          <a:p>
            <a:pPr lvl="2"/>
            <a:endParaRPr lang="fr-CA" sz="1600" dirty="0" smtClean="0">
              <a:solidFill>
                <a:srgbClr val="0070C0"/>
              </a:solidFill>
            </a:endParaRPr>
          </a:p>
        </p:txBody>
      </p:sp>
      <p:sp>
        <p:nvSpPr>
          <p:cNvPr id="3" name="Titre 2"/>
          <p:cNvSpPr>
            <a:spLocks noGrp="1"/>
          </p:cNvSpPr>
          <p:nvPr>
            <p:ph type="title"/>
          </p:nvPr>
        </p:nvSpPr>
        <p:spPr>
          <a:xfrm>
            <a:off x="5715000" y="228600"/>
            <a:ext cx="3276600" cy="1143000"/>
          </a:xfrm>
        </p:spPr>
        <p:txBody>
          <a:bodyPr>
            <a:normAutofit/>
          </a:bodyPr>
          <a:lstStyle/>
          <a:p>
            <a:r>
              <a:rPr lang="fr-CA" sz="2800" dirty="0" smtClean="0"/>
              <a:t>E2 </a:t>
            </a:r>
            <a:r>
              <a:rPr lang="fr-CA" sz="2800" dirty="0" err="1" smtClean="0"/>
              <a:t>Regulation</a:t>
            </a:r>
            <a:r>
              <a:rPr lang="fr-CA" sz="2800" dirty="0" smtClean="0"/>
              <a:t> – </a:t>
            </a:r>
            <a:r>
              <a:rPr lang="fr-CA" sz="2800" dirty="0" err="1" smtClean="0"/>
              <a:t>Environment</a:t>
            </a:r>
            <a:r>
              <a:rPr lang="fr-CA" sz="2800" dirty="0" smtClean="0"/>
              <a:t> Canada</a:t>
            </a:r>
            <a:endParaRPr lang="en-CA" sz="2800" dirty="0"/>
          </a:p>
        </p:txBody>
      </p:sp>
    </p:spTree>
    <p:extLst>
      <p:ext uri="{BB962C8B-B14F-4D97-AF65-F5344CB8AC3E}">
        <p14:creationId xmlns:p14="http://schemas.microsoft.com/office/powerpoint/2010/main" val="21329939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pattFill prst="pct5">
          <a:fgClr>
            <a:srgbClr val="4F81BD"/>
          </a:fgClr>
          <a:bgClr>
            <a:schemeClr val="bg1"/>
          </a:bgClr>
        </a:patt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0212"/>
            <a:ext cx="557319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ontent Placeholder 1"/>
          <p:cNvSpPr txBox="1">
            <a:spLocks/>
          </p:cNvSpPr>
          <p:nvPr/>
        </p:nvSpPr>
        <p:spPr>
          <a:xfrm>
            <a:off x="457200" y="1828800"/>
            <a:ext cx="8229600" cy="3886200"/>
          </a:xfrm>
          <a:prstGeom prst="rect">
            <a:avLst/>
          </a:prstGeom>
        </p:spPr>
        <p:txBody>
          <a:bodyPr>
            <a:normAutofit fontScale="5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CA" sz="3800" dirty="0" smtClean="0"/>
              <a:t>Explosives </a:t>
            </a:r>
            <a:r>
              <a:rPr lang="fr-CA" sz="3800" dirty="0" err="1"/>
              <a:t>i</a:t>
            </a:r>
            <a:r>
              <a:rPr lang="fr-CA" sz="3800" dirty="0" err="1" smtClean="0"/>
              <a:t>ndustry</a:t>
            </a:r>
            <a:r>
              <a:rPr lang="fr-CA" sz="3800" dirty="0" smtClean="0"/>
              <a:t> </a:t>
            </a:r>
            <a:r>
              <a:rPr lang="fr-CA" sz="3800" dirty="0" err="1" smtClean="0"/>
              <a:t>needs</a:t>
            </a:r>
            <a:r>
              <a:rPr lang="fr-CA" sz="3800" dirty="0" smtClean="0"/>
              <a:t> to </a:t>
            </a:r>
            <a:r>
              <a:rPr lang="fr-CA" sz="3800" dirty="0" err="1" smtClean="0"/>
              <a:t>be</a:t>
            </a:r>
            <a:r>
              <a:rPr lang="fr-CA" sz="3800" dirty="0" smtClean="0"/>
              <a:t> </a:t>
            </a:r>
            <a:r>
              <a:rPr lang="fr-CA" sz="3800" dirty="0" err="1" smtClean="0"/>
              <a:t>careful</a:t>
            </a:r>
            <a:r>
              <a:rPr lang="fr-CA" sz="3800" dirty="0" smtClean="0"/>
              <a:t> in the </a:t>
            </a:r>
            <a:r>
              <a:rPr lang="fr-CA" sz="3800" dirty="0" err="1" smtClean="0"/>
              <a:t>way</a:t>
            </a:r>
            <a:r>
              <a:rPr lang="fr-CA" sz="3800" dirty="0" smtClean="0"/>
              <a:t> </a:t>
            </a:r>
            <a:r>
              <a:rPr lang="fr-CA" sz="3800" dirty="0" err="1" smtClean="0"/>
              <a:t>they</a:t>
            </a:r>
            <a:r>
              <a:rPr lang="fr-CA" sz="3800" dirty="0" smtClean="0"/>
              <a:t> </a:t>
            </a:r>
            <a:r>
              <a:rPr lang="fr-CA" sz="3800" dirty="0" err="1" smtClean="0"/>
              <a:t>communicate</a:t>
            </a:r>
            <a:r>
              <a:rPr lang="fr-CA" sz="3800" dirty="0" smtClean="0"/>
              <a:t> </a:t>
            </a:r>
            <a:r>
              <a:rPr lang="fr-CA" sz="3800" dirty="0" err="1" smtClean="0"/>
              <a:t>with</a:t>
            </a:r>
            <a:r>
              <a:rPr lang="fr-CA" sz="3800" dirty="0" smtClean="0"/>
              <a:t> population in </a:t>
            </a:r>
            <a:r>
              <a:rPr lang="fr-CA" sz="3800" dirty="0" err="1" smtClean="0"/>
              <a:t>order</a:t>
            </a:r>
            <a:r>
              <a:rPr lang="fr-CA" sz="3800" dirty="0" smtClean="0"/>
              <a:t> to </a:t>
            </a:r>
            <a:r>
              <a:rPr lang="fr-CA" sz="3800" dirty="0" err="1" smtClean="0"/>
              <a:t>avoid</a:t>
            </a:r>
            <a:r>
              <a:rPr lang="fr-CA" sz="3800" dirty="0" smtClean="0"/>
              <a:t> adverse </a:t>
            </a:r>
            <a:r>
              <a:rPr lang="fr-CA" sz="3800" dirty="0" err="1" smtClean="0"/>
              <a:t>reactions</a:t>
            </a:r>
            <a:r>
              <a:rPr lang="fr-CA" sz="3800" dirty="0" smtClean="0"/>
              <a:t> and not </a:t>
            </a:r>
            <a:r>
              <a:rPr lang="fr-CA" sz="3800" dirty="0" err="1" smtClean="0"/>
              <a:t>jeopardize</a:t>
            </a:r>
            <a:r>
              <a:rPr lang="fr-CA" sz="3800" dirty="0" smtClean="0"/>
              <a:t> public </a:t>
            </a:r>
            <a:r>
              <a:rPr lang="fr-CA" sz="3800" dirty="0" err="1" smtClean="0"/>
              <a:t>safety</a:t>
            </a:r>
            <a:r>
              <a:rPr lang="fr-CA" sz="3800" dirty="0" smtClean="0"/>
              <a:t>.  </a:t>
            </a:r>
          </a:p>
          <a:p>
            <a:pPr marL="0" indent="0">
              <a:buNone/>
            </a:pPr>
            <a:r>
              <a:rPr lang="fr-CA" sz="3800" dirty="0" smtClean="0"/>
              <a:t>  </a:t>
            </a:r>
          </a:p>
          <a:p>
            <a:r>
              <a:rPr lang="fr-CA" sz="3800" dirty="0" smtClean="0"/>
              <a:t>TC 2016 Emergency </a:t>
            </a:r>
            <a:r>
              <a:rPr lang="fr-CA" sz="3800" dirty="0"/>
              <a:t>R</a:t>
            </a:r>
            <a:r>
              <a:rPr lang="fr-CA" sz="3800" dirty="0" smtClean="0"/>
              <a:t>esponse </a:t>
            </a:r>
            <a:r>
              <a:rPr lang="fr-CA" sz="3800" dirty="0" err="1" smtClean="0"/>
              <a:t>Guidebook</a:t>
            </a:r>
            <a:r>
              <a:rPr lang="fr-CA" sz="3800" dirty="0" smtClean="0"/>
              <a:t> </a:t>
            </a:r>
            <a:r>
              <a:rPr lang="fr-CA" sz="3800" dirty="0" err="1" smtClean="0"/>
              <a:t>recommends</a:t>
            </a:r>
            <a:r>
              <a:rPr lang="fr-CA" sz="3800" dirty="0" smtClean="0"/>
              <a:t> a 800 m (1/2 mile) isolation distance in case of </a:t>
            </a:r>
            <a:r>
              <a:rPr lang="fr-CA" sz="3800" dirty="0" err="1" smtClean="0"/>
              <a:t>fire</a:t>
            </a:r>
            <a:r>
              <a:rPr lang="fr-CA" sz="3800" dirty="0" smtClean="0"/>
              <a:t>, </a:t>
            </a:r>
            <a:r>
              <a:rPr lang="fr-CA" sz="3800" dirty="0" err="1" smtClean="0"/>
              <a:t>however</a:t>
            </a:r>
            <a:r>
              <a:rPr lang="fr-CA" sz="3800" dirty="0"/>
              <a:t> </a:t>
            </a:r>
            <a:r>
              <a:rPr lang="fr-CA" sz="3800" dirty="0" smtClean="0"/>
              <a:t>IME SLP30 </a:t>
            </a:r>
            <a:r>
              <a:rPr lang="fr-CA" sz="3800" dirty="0" err="1" smtClean="0"/>
              <a:t>recommends</a:t>
            </a:r>
            <a:r>
              <a:rPr lang="fr-CA" sz="3800" dirty="0" smtClean="0"/>
              <a:t> a 1600 m (1 mile) isolation distance. </a:t>
            </a:r>
          </a:p>
          <a:p>
            <a:endParaRPr lang="fr-CA" sz="3800" dirty="0" smtClean="0"/>
          </a:p>
          <a:p>
            <a:r>
              <a:rPr lang="fr-CA" sz="3800" dirty="0"/>
              <a:t>Mass communication </a:t>
            </a:r>
            <a:r>
              <a:rPr lang="fr-CA" sz="3800" dirty="0" err="1"/>
              <a:t>systems</a:t>
            </a:r>
            <a:r>
              <a:rPr lang="fr-CA" sz="3800" dirty="0"/>
              <a:t> are </a:t>
            </a:r>
            <a:r>
              <a:rPr lang="fr-CA" sz="3800" dirty="0" err="1"/>
              <a:t>currently</a:t>
            </a:r>
            <a:r>
              <a:rPr lang="fr-CA" sz="3800" dirty="0"/>
              <a:t> </a:t>
            </a:r>
            <a:r>
              <a:rPr lang="fr-CA" sz="3800" dirty="0" err="1"/>
              <a:t>being</a:t>
            </a:r>
            <a:r>
              <a:rPr lang="fr-CA" sz="3800" dirty="0"/>
              <a:t> </a:t>
            </a:r>
            <a:r>
              <a:rPr lang="fr-CA" sz="3800" dirty="0" err="1"/>
              <a:t>looked</a:t>
            </a:r>
            <a:r>
              <a:rPr lang="fr-CA" sz="3800" dirty="0"/>
              <a:t> at </a:t>
            </a:r>
            <a:r>
              <a:rPr lang="fr-CA" sz="3800" dirty="0" smtClean="0"/>
              <a:t>by </a:t>
            </a:r>
            <a:r>
              <a:rPr lang="fr-CA" sz="3800" dirty="0" err="1" smtClean="0"/>
              <a:t>some</a:t>
            </a:r>
            <a:r>
              <a:rPr lang="fr-CA" sz="3800" dirty="0" smtClean="0"/>
              <a:t> CEAEC </a:t>
            </a:r>
            <a:r>
              <a:rPr lang="fr-CA" sz="3800" dirty="0" err="1" smtClean="0"/>
              <a:t>members</a:t>
            </a:r>
            <a:r>
              <a:rPr lang="fr-CA" sz="3800" dirty="0" smtClean="0"/>
              <a:t> to </a:t>
            </a:r>
            <a:r>
              <a:rPr lang="fr-CA" sz="3800" dirty="0" err="1"/>
              <a:t>rapidly</a:t>
            </a:r>
            <a:r>
              <a:rPr lang="fr-CA" sz="3800" dirty="0"/>
              <a:t> </a:t>
            </a:r>
            <a:r>
              <a:rPr lang="fr-CA" sz="3800" dirty="0" err="1"/>
              <a:t>notify</a:t>
            </a:r>
            <a:r>
              <a:rPr lang="fr-CA" sz="3800" dirty="0"/>
              <a:t> </a:t>
            </a:r>
            <a:r>
              <a:rPr lang="fr-CA" sz="3800" dirty="0" err="1"/>
              <a:t>neighbors</a:t>
            </a:r>
            <a:r>
              <a:rPr lang="fr-CA" sz="3800" dirty="0"/>
              <a:t> of a site in case of emergency (</a:t>
            </a:r>
            <a:r>
              <a:rPr lang="fr-CA" sz="3800" dirty="0" err="1"/>
              <a:t>telephone</a:t>
            </a:r>
            <a:r>
              <a:rPr lang="fr-CA" sz="3800" dirty="0"/>
              <a:t>, e-mail, </a:t>
            </a:r>
            <a:r>
              <a:rPr lang="fr-CA" sz="3800" dirty="0" err="1"/>
              <a:t>text</a:t>
            </a:r>
            <a:r>
              <a:rPr lang="fr-CA" sz="3800" dirty="0"/>
              <a:t>, etc</a:t>
            </a:r>
            <a:r>
              <a:rPr lang="fr-CA" sz="3800" dirty="0" smtClean="0"/>
              <a:t>.). </a:t>
            </a:r>
            <a:r>
              <a:rPr lang="fr-CA" sz="3800" dirty="0" smtClean="0">
                <a:solidFill>
                  <a:srgbClr val="0070C0"/>
                </a:solidFill>
              </a:rPr>
              <a:t>A system </a:t>
            </a:r>
            <a:r>
              <a:rPr lang="fr-CA" sz="3800" dirty="0" err="1" smtClean="0">
                <a:solidFill>
                  <a:srgbClr val="0070C0"/>
                </a:solidFill>
              </a:rPr>
              <a:t>was</a:t>
            </a:r>
            <a:r>
              <a:rPr lang="fr-CA" sz="3800" dirty="0" smtClean="0">
                <a:solidFill>
                  <a:srgbClr val="0070C0"/>
                </a:solidFill>
              </a:rPr>
              <a:t> </a:t>
            </a:r>
            <a:r>
              <a:rPr lang="fr-CA" sz="3800" dirty="0" err="1" smtClean="0">
                <a:solidFill>
                  <a:srgbClr val="0070C0"/>
                </a:solidFill>
              </a:rPr>
              <a:t>selected</a:t>
            </a:r>
            <a:r>
              <a:rPr lang="fr-CA" sz="3800" dirty="0" smtClean="0">
                <a:solidFill>
                  <a:srgbClr val="0070C0"/>
                </a:solidFill>
              </a:rPr>
              <a:t> and </a:t>
            </a:r>
            <a:r>
              <a:rPr lang="fr-CA" sz="3800" dirty="0" err="1" smtClean="0">
                <a:solidFill>
                  <a:srgbClr val="0070C0"/>
                </a:solidFill>
              </a:rPr>
              <a:t>implemented</a:t>
            </a:r>
            <a:r>
              <a:rPr lang="fr-CA" sz="3800" dirty="0" smtClean="0">
                <a:solidFill>
                  <a:srgbClr val="0070C0"/>
                </a:solidFill>
              </a:rPr>
              <a:t> by </a:t>
            </a:r>
            <a:r>
              <a:rPr lang="fr-CA" sz="3800" dirty="0" err="1" smtClean="0">
                <a:solidFill>
                  <a:srgbClr val="0070C0"/>
                </a:solidFill>
              </a:rPr>
              <a:t>Dyno</a:t>
            </a:r>
            <a:r>
              <a:rPr lang="fr-CA" sz="3800" dirty="0" smtClean="0">
                <a:solidFill>
                  <a:srgbClr val="0070C0"/>
                </a:solidFill>
              </a:rPr>
              <a:t> Nobel and </a:t>
            </a:r>
            <a:r>
              <a:rPr lang="fr-CA" sz="3800" dirty="0" err="1" smtClean="0">
                <a:solidFill>
                  <a:srgbClr val="0070C0"/>
                </a:solidFill>
              </a:rPr>
              <a:t>will</a:t>
            </a:r>
            <a:r>
              <a:rPr lang="fr-CA" sz="3800" dirty="0" smtClean="0">
                <a:solidFill>
                  <a:srgbClr val="0070C0"/>
                </a:solidFill>
              </a:rPr>
              <a:t> </a:t>
            </a:r>
            <a:r>
              <a:rPr lang="fr-CA" sz="3800" dirty="0" err="1" smtClean="0">
                <a:solidFill>
                  <a:srgbClr val="0070C0"/>
                </a:solidFill>
              </a:rPr>
              <a:t>be</a:t>
            </a:r>
            <a:r>
              <a:rPr lang="fr-CA" sz="3800" dirty="0" smtClean="0">
                <a:solidFill>
                  <a:srgbClr val="0070C0"/>
                </a:solidFill>
              </a:rPr>
              <a:t> </a:t>
            </a:r>
            <a:r>
              <a:rPr lang="fr-CA" sz="3800" dirty="0" err="1" smtClean="0">
                <a:solidFill>
                  <a:srgbClr val="0070C0"/>
                </a:solidFill>
              </a:rPr>
              <a:t>tested</a:t>
            </a:r>
            <a:r>
              <a:rPr lang="fr-CA" sz="3800" dirty="0" smtClean="0">
                <a:solidFill>
                  <a:srgbClr val="0070C0"/>
                </a:solidFill>
              </a:rPr>
              <a:t> </a:t>
            </a:r>
            <a:r>
              <a:rPr lang="fr-CA" sz="3800" dirty="0" err="1" smtClean="0">
                <a:solidFill>
                  <a:srgbClr val="0070C0"/>
                </a:solidFill>
              </a:rPr>
              <a:t>shortly</a:t>
            </a:r>
            <a:r>
              <a:rPr lang="fr-CA" sz="3800" dirty="0" smtClean="0">
                <a:solidFill>
                  <a:srgbClr val="0070C0"/>
                </a:solidFill>
              </a:rPr>
              <a:t> (SOMUM Communications). </a:t>
            </a:r>
            <a:endParaRPr lang="fr-CA" sz="3800" dirty="0">
              <a:solidFill>
                <a:srgbClr val="0070C0"/>
              </a:solidFill>
            </a:endParaRPr>
          </a:p>
          <a:p>
            <a:endParaRPr lang="fr-CA" sz="3800" dirty="0" smtClean="0"/>
          </a:p>
          <a:p>
            <a:endParaRPr lang="en-CA" sz="2400" dirty="0"/>
          </a:p>
        </p:txBody>
      </p:sp>
      <p:sp>
        <p:nvSpPr>
          <p:cNvPr id="3" name="Titre 2"/>
          <p:cNvSpPr>
            <a:spLocks noGrp="1"/>
          </p:cNvSpPr>
          <p:nvPr>
            <p:ph type="title"/>
          </p:nvPr>
        </p:nvSpPr>
        <p:spPr>
          <a:xfrm>
            <a:off x="5410200" y="304800"/>
            <a:ext cx="3733800" cy="1143000"/>
          </a:xfrm>
        </p:spPr>
        <p:txBody>
          <a:bodyPr>
            <a:normAutofit/>
          </a:bodyPr>
          <a:lstStyle/>
          <a:p>
            <a:r>
              <a:rPr lang="fr-CA" sz="2800" dirty="0" smtClean="0"/>
              <a:t>E2 </a:t>
            </a:r>
            <a:r>
              <a:rPr lang="fr-CA" sz="2800" dirty="0" err="1" smtClean="0"/>
              <a:t>Regulation</a:t>
            </a:r>
            <a:r>
              <a:rPr lang="fr-CA" sz="2800" dirty="0" smtClean="0"/>
              <a:t> – </a:t>
            </a:r>
            <a:r>
              <a:rPr lang="fr-CA" sz="2800" dirty="0" err="1" smtClean="0"/>
              <a:t>Environment</a:t>
            </a:r>
            <a:r>
              <a:rPr lang="fr-CA" sz="2800" dirty="0" smtClean="0"/>
              <a:t> Canada</a:t>
            </a:r>
            <a:endParaRPr lang="en-CA" sz="2800" dirty="0"/>
          </a:p>
        </p:txBody>
      </p:sp>
    </p:spTree>
    <p:extLst>
      <p:ext uri="{BB962C8B-B14F-4D97-AF65-F5344CB8AC3E}">
        <p14:creationId xmlns:p14="http://schemas.microsoft.com/office/powerpoint/2010/main" val="141112861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pattFill prst="pct5">
          <a:fgClr>
            <a:srgbClr val="4F81BD"/>
          </a:fgClr>
          <a:bgClr>
            <a:schemeClr val="bg1"/>
          </a:bgClr>
        </a:patt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784" y="0"/>
            <a:ext cx="557319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re 2"/>
          <p:cNvSpPr>
            <a:spLocks noGrp="1"/>
          </p:cNvSpPr>
          <p:nvPr>
            <p:ph type="title"/>
          </p:nvPr>
        </p:nvSpPr>
        <p:spPr>
          <a:xfrm>
            <a:off x="5562600" y="381000"/>
            <a:ext cx="3352800" cy="1143000"/>
          </a:xfrm>
        </p:spPr>
        <p:txBody>
          <a:bodyPr>
            <a:normAutofit/>
          </a:bodyPr>
          <a:lstStyle/>
          <a:p>
            <a:r>
              <a:rPr lang="fr-CA" sz="2800" dirty="0" smtClean="0"/>
              <a:t>E2 </a:t>
            </a:r>
            <a:r>
              <a:rPr lang="fr-CA" sz="2800" dirty="0" err="1" smtClean="0"/>
              <a:t>Regulation</a:t>
            </a:r>
            <a:r>
              <a:rPr lang="fr-CA" sz="2800" dirty="0" smtClean="0"/>
              <a:t> – Notices (</a:t>
            </a:r>
            <a:r>
              <a:rPr lang="fr-CA" sz="2800" dirty="0" err="1" smtClean="0"/>
              <a:t>examples</a:t>
            </a:r>
            <a:r>
              <a:rPr lang="fr-CA" sz="2800" dirty="0" smtClean="0"/>
              <a:t>)</a:t>
            </a:r>
            <a:endParaRPr lang="en-CA" sz="2800" dirty="0"/>
          </a:p>
        </p:txBody>
      </p:sp>
      <p:pic>
        <p:nvPicPr>
          <p:cNvPr id="2" name="Image 1"/>
          <p:cNvPicPr>
            <a:picLocks noChangeAspect="1"/>
          </p:cNvPicPr>
          <p:nvPr/>
        </p:nvPicPr>
        <p:blipFill>
          <a:blip r:embed="rId3"/>
          <a:stretch>
            <a:fillRect/>
          </a:stretch>
        </p:blipFill>
        <p:spPr>
          <a:xfrm>
            <a:off x="4143866" y="1447800"/>
            <a:ext cx="5000134" cy="3986159"/>
          </a:xfrm>
          <a:prstGeom prst="rect">
            <a:avLst/>
          </a:prstGeom>
        </p:spPr>
      </p:pic>
      <p:pic>
        <p:nvPicPr>
          <p:cNvPr id="5" name="Image 4"/>
          <p:cNvPicPr>
            <a:picLocks noChangeAspect="1"/>
          </p:cNvPicPr>
          <p:nvPr/>
        </p:nvPicPr>
        <p:blipFill>
          <a:blip r:embed="rId4"/>
          <a:stretch>
            <a:fillRect/>
          </a:stretch>
        </p:blipFill>
        <p:spPr>
          <a:xfrm>
            <a:off x="152400" y="1219200"/>
            <a:ext cx="3962400" cy="4953000"/>
          </a:xfrm>
          <a:prstGeom prst="rect">
            <a:avLst/>
          </a:prstGeom>
        </p:spPr>
      </p:pic>
    </p:spTree>
    <p:extLst>
      <p:ext uri="{BB962C8B-B14F-4D97-AF65-F5344CB8AC3E}">
        <p14:creationId xmlns:p14="http://schemas.microsoft.com/office/powerpoint/2010/main" val="13616617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pattFill prst="pct5">
          <a:fgClr>
            <a:srgbClr val="4F81BD"/>
          </a:fgClr>
          <a:bgClr>
            <a:schemeClr val="bg1"/>
          </a:bgClr>
        </a:patt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784" y="0"/>
            <a:ext cx="557319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re 2"/>
          <p:cNvSpPr>
            <a:spLocks noGrp="1"/>
          </p:cNvSpPr>
          <p:nvPr>
            <p:ph type="title"/>
          </p:nvPr>
        </p:nvSpPr>
        <p:spPr>
          <a:xfrm>
            <a:off x="5638800" y="381000"/>
            <a:ext cx="3352800" cy="1143000"/>
          </a:xfrm>
        </p:spPr>
        <p:txBody>
          <a:bodyPr>
            <a:normAutofit fontScale="90000"/>
          </a:bodyPr>
          <a:lstStyle/>
          <a:p>
            <a:r>
              <a:rPr lang="fr-CA" sz="3200" dirty="0" smtClean="0"/>
              <a:t>E2 </a:t>
            </a:r>
            <a:r>
              <a:rPr lang="fr-CA" sz="3200" dirty="0" err="1" smtClean="0"/>
              <a:t>Regulation</a:t>
            </a:r>
            <a:r>
              <a:rPr lang="fr-CA" sz="3200" dirty="0" smtClean="0"/>
              <a:t> – Communication system</a:t>
            </a:r>
            <a:endParaRPr lang="en-CA" sz="3200" dirty="0"/>
          </a:p>
        </p:txBody>
      </p:sp>
      <p:sp>
        <p:nvSpPr>
          <p:cNvPr id="5" name="Rectangle 4"/>
          <p:cNvSpPr/>
          <p:nvPr/>
        </p:nvSpPr>
        <p:spPr>
          <a:xfrm>
            <a:off x="2209800" y="2286000"/>
            <a:ext cx="4572000" cy="1200329"/>
          </a:xfrm>
          <a:prstGeom prst="rect">
            <a:avLst/>
          </a:prstGeom>
        </p:spPr>
        <p:txBody>
          <a:bodyPr>
            <a:spAutoFit/>
          </a:bodyPr>
          <a:lstStyle/>
          <a:p>
            <a:r>
              <a:rPr lang="en-CA" dirty="0">
                <a:hlinkClick r:id="rId3"/>
              </a:rPr>
              <a:t>https://</a:t>
            </a:r>
            <a:r>
              <a:rPr lang="en-CA" dirty="0" smtClean="0">
                <a:hlinkClick r:id="rId3"/>
              </a:rPr>
              <a:t>secure.somum.com/portail/dynonobel/secure/portail/login.aspx?t=40083AE9-CFFF-4275-8930-59366E15EF29</a:t>
            </a:r>
            <a:endParaRPr lang="en-CA" dirty="0" smtClean="0"/>
          </a:p>
          <a:p>
            <a:endParaRPr lang="en-CA" dirty="0"/>
          </a:p>
        </p:txBody>
      </p:sp>
      <p:sp>
        <p:nvSpPr>
          <p:cNvPr id="8" name="Rectangle 7"/>
          <p:cNvSpPr/>
          <p:nvPr/>
        </p:nvSpPr>
        <p:spPr>
          <a:xfrm>
            <a:off x="2209800" y="3581400"/>
            <a:ext cx="4572000" cy="1200329"/>
          </a:xfrm>
          <a:prstGeom prst="rect">
            <a:avLst/>
          </a:prstGeom>
        </p:spPr>
        <p:txBody>
          <a:bodyPr>
            <a:spAutoFit/>
          </a:bodyPr>
          <a:lstStyle/>
          <a:p>
            <a:r>
              <a:rPr lang="en-CA" dirty="0">
                <a:hlinkClick r:id="rId4"/>
              </a:rPr>
              <a:t>https://secure.somum.com/SW/C/DynoNobel/secure/login.aspx?ReturnUrl=%</a:t>
            </a:r>
            <a:r>
              <a:rPr lang="en-CA" dirty="0" smtClean="0">
                <a:hlinkClick r:id="rId4"/>
              </a:rPr>
              <a:t>2fsw%2fc%2fdynonobel</a:t>
            </a:r>
            <a:endParaRPr lang="en-CA" dirty="0" smtClean="0"/>
          </a:p>
          <a:p>
            <a:endParaRPr lang="en-CA" dirty="0"/>
          </a:p>
        </p:txBody>
      </p:sp>
    </p:spTree>
    <p:extLst>
      <p:ext uri="{BB962C8B-B14F-4D97-AF65-F5344CB8AC3E}">
        <p14:creationId xmlns:p14="http://schemas.microsoft.com/office/powerpoint/2010/main" val="390374336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pattFill prst="pct5">
          <a:fgClr>
            <a:srgbClr val="4F81BD"/>
          </a:fgClr>
          <a:bgClr>
            <a:schemeClr val="bg1"/>
          </a:bgClr>
        </a:patt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
            <a:ext cx="557319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ontent Placeholder 1"/>
          <p:cNvSpPr txBox="1">
            <a:spLocks/>
          </p:cNvSpPr>
          <p:nvPr/>
        </p:nvSpPr>
        <p:spPr>
          <a:xfrm>
            <a:off x="2971800" y="2895600"/>
            <a:ext cx="2971800" cy="91440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fontAlgn="base">
              <a:lnSpc>
                <a:spcPct val="110000"/>
              </a:lnSpc>
              <a:spcAft>
                <a:spcPct val="0"/>
              </a:spcAft>
              <a:buNone/>
              <a:defRPr/>
            </a:pPr>
            <a:r>
              <a:rPr lang="en-CA" sz="4400" kern="0" dirty="0" smtClean="0"/>
              <a:t>Questions?</a:t>
            </a:r>
            <a:endParaRPr lang="en-CA" sz="4400" kern="0" dirty="0"/>
          </a:p>
          <a:p>
            <a:pPr marL="457200" lvl="1" indent="0">
              <a:lnSpc>
                <a:spcPct val="90000"/>
              </a:lnSpc>
              <a:buNone/>
              <a:defRPr/>
            </a:pPr>
            <a:endParaRPr lang="en-CA" sz="3200" kern="0" dirty="0" smtClean="0"/>
          </a:p>
          <a:p>
            <a:endParaRPr lang="en-CA" dirty="0"/>
          </a:p>
        </p:txBody>
      </p:sp>
    </p:spTree>
    <p:extLst>
      <p:ext uri="{BB962C8B-B14F-4D97-AF65-F5344CB8AC3E}">
        <p14:creationId xmlns:p14="http://schemas.microsoft.com/office/powerpoint/2010/main" val="19831970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pattFill prst="pct5">
          <a:fgClr>
            <a:srgbClr val="4F81BD"/>
          </a:fgClr>
          <a:bgClr>
            <a:schemeClr val="bg1"/>
          </a:bgClr>
        </a:patt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
            <a:ext cx="557319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ontent Placeholder 1"/>
          <p:cNvSpPr txBox="1">
            <a:spLocks/>
          </p:cNvSpPr>
          <p:nvPr/>
        </p:nvSpPr>
        <p:spPr>
          <a:xfrm>
            <a:off x="457200" y="2136742"/>
            <a:ext cx="8229600" cy="3687763"/>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CA" dirty="0"/>
          </a:p>
        </p:txBody>
      </p:sp>
      <p:sp>
        <p:nvSpPr>
          <p:cNvPr id="6" name="Title 2"/>
          <p:cNvSpPr>
            <a:spLocks noGrp="1"/>
          </p:cNvSpPr>
          <p:nvPr>
            <p:ph type="title"/>
          </p:nvPr>
        </p:nvSpPr>
        <p:spPr>
          <a:xfrm>
            <a:off x="152400" y="990600"/>
            <a:ext cx="8229600" cy="1143000"/>
          </a:xfrm>
        </p:spPr>
        <p:txBody>
          <a:bodyPr>
            <a:normAutofit fontScale="90000"/>
          </a:bodyPr>
          <a:lstStyle/>
          <a:p>
            <a:r>
              <a:rPr lang="fr-CA" sz="4000" dirty="0" err="1" smtClean="0"/>
              <a:t>Safety</a:t>
            </a:r>
            <a:r>
              <a:rPr lang="fr-CA" sz="4000" dirty="0" smtClean="0"/>
              <a:t>, Security and </a:t>
            </a:r>
            <a:r>
              <a:rPr lang="fr-CA" sz="4000" dirty="0" err="1" smtClean="0"/>
              <a:t>Environmental</a:t>
            </a:r>
            <a:r>
              <a:rPr lang="fr-CA" sz="4000" dirty="0" smtClean="0"/>
              <a:t> </a:t>
            </a:r>
            <a:r>
              <a:rPr lang="fr-CA" sz="4000" dirty="0" err="1" smtClean="0"/>
              <a:t>Committee</a:t>
            </a:r>
            <a:endParaRPr lang="en-CA" sz="4000" dirty="0"/>
          </a:p>
        </p:txBody>
      </p:sp>
      <p:pic>
        <p:nvPicPr>
          <p:cNvPr id="7" name="Imag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5661025"/>
            <a:ext cx="9144000" cy="119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462516" y="2395573"/>
            <a:ext cx="8553117" cy="2246769"/>
          </a:xfrm>
          <a:prstGeom prst="rect">
            <a:avLst/>
          </a:prstGeom>
        </p:spPr>
        <p:txBody>
          <a:bodyPr wrap="square">
            <a:spAutoFit/>
          </a:bodyPr>
          <a:lstStyle/>
          <a:p>
            <a:pPr marL="457200" indent="-457200">
              <a:buFont typeface="+mj-lt"/>
              <a:buAutoNum type="arabicParenR"/>
            </a:pPr>
            <a:endParaRPr lang="en-CA" sz="2000" dirty="0" smtClean="0"/>
          </a:p>
          <a:p>
            <a:pPr marL="457200" indent="-457200">
              <a:buFont typeface="+mj-lt"/>
              <a:buAutoNum type="arabicParenR"/>
            </a:pPr>
            <a:r>
              <a:rPr lang="en-CA" sz="2000" dirty="0" smtClean="0"/>
              <a:t>Explosives </a:t>
            </a:r>
            <a:r>
              <a:rPr lang="en-CA" sz="2000" dirty="0"/>
              <a:t>water resistance - AN </a:t>
            </a:r>
            <a:r>
              <a:rPr lang="en-CA" sz="2000" dirty="0" smtClean="0"/>
              <a:t>Leaching</a:t>
            </a:r>
          </a:p>
          <a:p>
            <a:pPr marL="457200" indent="-457200">
              <a:buFont typeface="+mj-lt"/>
              <a:buAutoNum type="arabicParenR"/>
            </a:pPr>
            <a:endParaRPr lang="en-CA" sz="2000" dirty="0"/>
          </a:p>
          <a:p>
            <a:pPr marL="457200" indent="-457200">
              <a:buFont typeface="+mj-lt"/>
              <a:buAutoNum type="arabicParenR"/>
            </a:pPr>
            <a:r>
              <a:rPr lang="en-CA" sz="2000" dirty="0" smtClean="0"/>
              <a:t>Empty </a:t>
            </a:r>
            <a:r>
              <a:rPr lang="en-CA" sz="2000" dirty="0"/>
              <a:t>explosive packaging </a:t>
            </a:r>
            <a:r>
              <a:rPr lang="en-CA" sz="2000" dirty="0" smtClean="0"/>
              <a:t>management</a:t>
            </a:r>
          </a:p>
          <a:p>
            <a:pPr marL="457200" indent="-457200">
              <a:buFont typeface="+mj-lt"/>
              <a:buAutoNum type="arabicParenR"/>
            </a:pPr>
            <a:endParaRPr lang="en-CA" sz="2000" dirty="0"/>
          </a:p>
          <a:p>
            <a:pPr marL="457200" indent="-457200">
              <a:buFont typeface="+mj-lt"/>
              <a:buAutoNum type="arabicParenR"/>
            </a:pPr>
            <a:r>
              <a:rPr lang="en-CA" sz="2000" dirty="0" smtClean="0"/>
              <a:t>E2 Regulation – recent developments </a:t>
            </a:r>
            <a:r>
              <a:rPr lang="en-CA" sz="2000" dirty="0"/>
              <a:t/>
            </a:r>
            <a:br>
              <a:rPr lang="en-CA" sz="2000" dirty="0"/>
            </a:br>
            <a:r>
              <a:rPr lang="en-CA" sz="2000" dirty="0"/>
              <a:t> </a:t>
            </a:r>
          </a:p>
        </p:txBody>
      </p:sp>
    </p:spTree>
    <p:extLst>
      <p:ext uri="{BB962C8B-B14F-4D97-AF65-F5344CB8AC3E}">
        <p14:creationId xmlns:p14="http://schemas.microsoft.com/office/powerpoint/2010/main" val="3810179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pattFill prst="pct5">
          <a:fgClr>
            <a:srgbClr val="4F81BD"/>
          </a:fgClr>
          <a:bgClr>
            <a:schemeClr val="bg1"/>
          </a:bgClr>
        </a:patt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
            <a:ext cx="557319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Content Placeholder 1"/>
          <p:cNvSpPr txBox="1">
            <a:spLocks/>
          </p:cNvSpPr>
          <p:nvPr/>
        </p:nvSpPr>
        <p:spPr>
          <a:xfrm>
            <a:off x="457200" y="2133600"/>
            <a:ext cx="8229600" cy="3687763"/>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CA" dirty="0"/>
          </a:p>
        </p:txBody>
      </p:sp>
      <p:sp>
        <p:nvSpPr>
          <p:cNvPr id="9" name="Title 2"/>
          <p:cNvSpPr>
            <a:spLocks noGrp="1"/>
          </p:cNvSpPr>
          <p:nvPr>
            <p:ph type="title"/>
          </p:nvPr>
        </p:nvSpPr>
        <p:spPr>
          <a:xfrm>
            <a:off x="1219200" y="3733800"/>
            <a:ext cx="6705600" cy="1981200"/>
          </a:xfrm>
        </p:spPr>
        <p:txBody>
          <a:bodyPr>
            <a:normAutofit/>
          </a:bodyPr>
          <a:lstStyle/>
          <a:p>
            <a:r>
              <a:rPr lang="fr-CA" sz="4000" dirty="0" smtClean="0"/>
              <a:t>Explosives water </a:t>
            </a:r>
            <a:r>
              <a:rPr lang="fr-CA" sz="4000" dirty="0" err="1" smtClean="0"/>
              <a:t>resistance</a:t>
            </a:r>
            <a:r>
              <a:rPr lang="fr-CA" sz="4000" dirty="0" smtClean="0"/>
              <a:t> </a:t>
            </a:r>
            <a:r>
              <a:rPr lang="fr-CA" sz="4000" dirty="0"/>
              <a:t/>
            </a:r>
            <a:br>
              <a:rPr lang="fr-CA" sz="4000" dirty="0"/>
            </a:br>
            <a:r>
              <a:rPr lang="fr-CA" sz="4000" dirty="0" smtClean="0"/>
              <a:t> AN </a:t>
            </a:r>
            <a:r>
              <a:rPr lang="fr-CA" sz="4000" dirty="0" err="1" smtClean="0"/>
              <a:t>leaching</a:t>
            </a:r>
            <a:r>
              <a:rPr lang="fr-CA" sz="4000" dirty="0" smtClean="0"/>
              <a:t> </a:t>
            </a:r>
            <a:r>
              <a:rPr lang="fr-CA" sz="4000" dirty="0" err="1" smtClean="0"/>
              <a:t>prevention</a:t>
            </a:r>
            <a:endParaRPr lang="en-CA" sz="4000" dirty="0"/>
          </a:p>
        </p:txBody>
      </p:sp>
      <p:sp>
        <p:nvSpPr>
          <p:cNvPr id="10" name="Content Placeholder 1"/>
          <p:cNvSpPr txBox="1">
            <a:spLocks/>
          </p:cNvSpPr>
          <p:nvPr/>
        </p:nvSpPr>
        <p:spPr>
          <a:xfrm>
            <a:off x="457200" y="2667000"/>
            <a:ext cx="8229600" cy="3707171"/>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fr-CA" sz="2800" dirty="0" smtClean="0"/>
          </a:p>
          <a:p>
            <a:pPr marL="0" indent="0">
              <a:buNone/>
            </a:pPr>
            <a:endParaRPr lang="en-CA" sz="2000" dirty="0"/>
          </a:p>
        </p:txBody>
      </p:sp>
      <p:pic>
        <p:nvPicPr>
          <p:cNvPr id="4" name="Image 3"/>
          <p:cNvPicPr>
            <a:picLocks noChangeAspect="1"/>
          </p:cNvPicPr>
          <p:nvPr/>
        </p:nvPicPr>
        <p:blipFill>
          <a:blip r:embed="rId3"/>
          <a:stretch>
            <a:fillRect/>
          </a:stretch>
        </p:blipFill>
        <p:spPr>
          <a:xfrm>
            <a:off x="1295400" y="1447800"/>
            <a:ext cx="6366584" cy="2514600"/>
          </a:xfrm>
          <a:prstGeom prst="rect">
            <a:avLst/>
          </a:prstGeom>
        </p:spPr>
      </p:pic>
    </p:spTree>
    <p:extLst>
      <p:ext uri="{BB962C8B-B14F-4D97-AF65-F5344CB8AC3E}">
        <p14:creationId xmlns:p14="http://schemas.microsoft.com/office/powerpoint/2010/main" val="3867187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pattFill prst="pct5">
          <a:fgClr>
            <a:srgbClr val="4F81BD"/>
          </a:fgClr>
          <a:bgClr>
            <a:schemeClr val="bg1"/>
          </a:bgClr>
        </a:patt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
            <a:ext cx="557319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Content Placeholder 1"/>
          <p:cNvSpPr txBox="1">
            <a:spLocks/>
          </p:cNvSpPr>
          <p:nvPr/>
        </p:nvSpPr>
        <p:spPr>
          <a:xfrm>
            <a:off x="457200" y="2057400"/>
            <a:ext cx="8229600" cy="3687763"/>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CA" dirty="0"/>
          </a:p>
        </p:txBody>
      </p:sp>
      <p:sp>
        <p:nvSpPr>
          <p:cNvPr id="2" name="Titre 1"/>
          <p:cNvSpPr>
            <a:spLocks noGrp="1"/>
          </p:cNvSpPr>
          <p:nvPr>
            <p:ph type="title"/>
          </p:nvPr>
        </p:nvSpPr>
        <p:spPr>
          <a:xfrm>
            <a:off x="381000" y="990600"/>
            <a:ext cx="8229600" cy="1143000"/>
          </a:xfrm>
        </p:spPr>
        <p:txBody>
          <a:bodyPr/>
          <a:lstStyle/>
          <a:p>
            <a:r>
              <a:rPr lang="fr-CA" dirty="0" smtClean="0"/>
              <a:t>Standard test discussion</a:t>
            </a:r>
            <a:endParaRPr lang="en-CA" dirty="0"/>
          </a:p>
        </p:txBody>
      </p:sp>
      <p:pic>
        <p:nvPicPr>
          <p:cNvPr id="3" name="Image 2"/>
          <p:cNvPicPr>
            <a:picLocks noChangeAspect="1"/>
          </p:cNvPicPr>
          <p:nvPr/>
        </p:nvPicPr>
        <p:blipFill>
          <a:blip r:embed="rId3"/>
          <a:stretch>
            <a:fillRect/>
          </a:stretch>
        </p:blipFill>
        <p:spPr>
          <a:xfrm>
            <a:off x="3886200" y="2362201"/>
            <a:ext cx="4853116" cy="2840520"/>
          </a:xfrm>
          <a:prstGeom prst="rect">
            <a:avLst/>
          </a:prstGeom>
        </p:spPr>
      </p:pic>
      <p:sp>
        <p:nvSpPr>
          <p:cNvPr id="5" name="ZoneTexte 4"/>
          <p:cNvSpPr txBox="1"/>
          <p:nvPr/>
        </p:nvSpPr>
        <p:spPr>
          <a:xfrm>
            <a:off x="228600" y="1981200"/>
            <a:ext cx="3733800" cy="4524315"/>
          </a:xfrm>
          <a:prstGeom prst="rect">
            <a:avLst/>
          </a:prstGeom>
          <a:noFill/>
        </p:spPr>
        <p:txBody>
          <a:bodyPr wrap="square" rtlCol="0">
            <a:spAutoFit/>
          </a:bodyPr>
          <a:lstStyle/>
          <a:p>
            <a:pPr marL="285750" indent="-285750">
              <a:buFont typeface="Wingdings" panose="05000000000000000000" pitchFamily="2" charset="2"/>
              <a:buChar char="Ø"/>
            </a:pPr>
            <a:r>
              <a:rPr lang="fr-CA" dirty="0" smtClean="0"/>
              <a:t>Product </a:t>
            </a:r>
            <a:r>
              <a:rPr lang="fr-CA" dirty="0" err="1" smtClean="0"/>
              <a:t>temperature</a:t>
            </a:r>
            <a:r>
              <a:rPr lang="fr-CA" dirty="0" smtClean="0"/>
              <a:t> 25°C.</a:t>
            </a:r>
          </a:p>
          <a:p>
            <a:pPr marL="285750" indent="-285750">
              <a:buFont typeface="Wingdings" panose="05000000000000000000" pitchFamily="2" charset="2"/>
              <a:buChar char="Ø"/>
            </a:pPr>
            <a:r>
              <a:rPr lang="fr-CA" dirty="0" smtClean="0"/>
              <a:t>Water </a:t>
            </a:r>
            <a:r>
              <a:rPr lang="fr-CA" dirty="0" err="1" smtClean="0"/>
              <a:t>temperature</a:t>
            </a:r>
            <a:r>
              <a:rPr lang="fr-CA" dirty="0" smtClean="0"/>
              <a:t>    15°C.</a:t>
            </a:r>
          </a:p>
          <a:p>
            <a:pPr marL="285750" indent="-285750">
              <a:buFont typeface="Wingdings" panose="05000000000000000000" pitchFamily="2" charset="2"/>
              <a:buChar char="Ø"/>
            </a:pPr>
            <a:r>
              <a:rPr lang="fr-CA" dirty="0" err="1" smtClean="0"/>
              <a:t>Inner</a:t>
            </a:r>
            <a:r>
              <a:rPr lang="fr-CA" dirty="0" smtClean="0"/>
              <a:t> container </a:t>
            </a:r>
            <a:r>
              <a:rPr lang="fr-CA" dirty="0" err="1" smtClean="0"/>
              <a:t>filled</a:t>
            </a:r>
            <a:r>
              <a:rPr lang="fr-CA" dirty="0" smtClean="0"/>
              <a:t> </a:t>
            </a:r>
            <a:r>
              <a:rPr lang="fr-CA" dirty="0" err="1" smtClean="0"/>
              <a:t>with</a:t>
            </a:r>
            <a:r>
              <a:rPr lang="fr-CA" dirty="0" smtClean="0"/>
              <a:t> </a:t>
            </a:r>
            <a:r>
              <a:rPr lang="fr-CA" dirty="0" err="1" smtClean="0"/>
              <a:t>emulsion</a:t>
            </a:r>
            <a:r>
              <a:rPr lang="fr-CA" dirty="0" smtClean="0"/>
              <a:t>.</a:t>
            </a:r>
          </a:p>
          <a:p>
            <a:pPr marL="285750" indent="-285750">
              <a:buFont typeface="Wingdings" panose="05000000000000000000" pitchFamily="2" charset="2"/>
              <a:buChar char="Ø"/>
            </a:pPr>
            <a:r>
              <a:rPr lang="fr-CA" dirty="0" err="1" smtClean="0"/>
              <a:t>Excess</a:t>
            </a:r>
            <a:r>
              <a:rPr lang="fr-CA" dirty="0" smtClean="0"/>
              <a:t> </a:t>
            </a:r>
            <a:r>
              <a:rPr lang="fr-CA" dirty="0" err="1" smtClean="0"/>
              <a:t>emulsion</a:t>
            </a:r>
            <a:r>
              <a:rPr lang="fr-CA" dirty="0"/>
              <a:t> </a:t>
            </a:r>
            <a:r>
              <a:rPr lang="fr-CA" dirty="0" err="1" smtClean="0"/>
              <a:t>removed</a:t>
            </a:r>
            <a:r>
              <a:rPr lang="fr-CA" dirty="0" smtClean="0"/>
              <a:t> </a:t>
            </a:r>
            <a:r>
              <a:rPr lang="fr-CA" dirty="0" err="1" smtClean="0"/>
              <a:t>with</a:t>
            </a:r>
            <a:r>
              <a:rPr lang="fr-CA" dirty="0" smtClean="0"/>
              <a:t> a </a:t>
            </a:r>
            <a:r>
              <a:rPr lang="fr-CA" dirty="0" err="1" smtClean="0"/>
              <a:t>spatula</a:t>
            </a:r>
            <a:r>
              <a:rPr lang="fr-CA" dirty="0" smtClean="0"/>
              <a:t>.</a:t>
            </a:r>
          </a:p>
          <a:p>
            <a:pPr marL="285750" indent="-285750">
              <a:buFont typeface="Wingdings" panose="05000000000000000000" pitchFamily="2" charset="2"/>
              <a:buChar char="Ø"/>
            </a:pPr>
            <a:r>
              <a:rPr lang="fr-CA" dirty="0" smtClean="0"/>
              <a:t>Container </a:t>
            </a:r>
            <a:r>
              <a:rPr lang="fr-CA" dirty="0" err="1" smtClean="0"/>
              <a:t>dropped</a:t>
            </a:r>
            <a:r>
              <a:rPr lang="fr-CA" dirty="0" smtClean="0"/>
              <a:t> in 500 ml of water.</a:t>
            </a:r>
          </a:p>
          <a:p>
            <a:pPr marL="285750" indent="-285750">
              <a:buFont typeface="Wingdings" panose="05000000000000000000" pitchFamily="2" charset="2"/>
              <a:buChar char="Ø"/>
            </a:pPr>
            <a:r>
              <a:rPr lang="fr-CA" dirty="0" smtClean="0"/>
              <a:t> </a:t>
            </a:r>
            <a:r>
              <a:rPr lang="fr-CA" dirty="0" err="1" smtClean="0"/>
              <a:t>Kept</a:t>
            </a:r>
            <a:r>
              <a:rPr lang="fr-CA" dirty="0" smtClean="0"/>
              <a:t> at 25°C in a cabinet.</a:t>
            </a:r>
          </a:p>
          <a:p>
            <a:pPr marL="285750" indent="-285750">
              <a:buFont typeface="Wingdings" panose="05000000000000000000" pitchFamily="2" charset="2"/>
              <a:buChar char="Ø"/>
            </a:pPr>
            <a:r>
              <a:rPr lang="fr-CA" dirty="0" err="1" smtClean="0"/>
              <a:t>Conductivity</a:t>
            </a:r>
            <a:r>
              <a:rPr lang="fr-CA" dirty="0" smtClean="0"/>
              <a:t> </a:t>
            </a:r>
            <a:r>
              <a:rPr lang="fr-CA" dirty="0" err="1" smtClean="0"/>
              <a:t>readings</a:t>
            </a:r>
            <a:r>
              <a:rPr lang="fr-CA" dirty="0" smtClean="0"/>
              <a:t> are made at 24 h, 48 h, 7 </a:t>
            </a:r>
            <a:r>
              <a:rPr lang="fr-CA" dirty="0" err="1" smtClean="0"/>
              <a:t>days</a:t>
            </a:r>
            <a:r>
              <a:rPr lang="fr-CA" dirty="0" smtClean="0"/>
              <a:t> and 15 </a:t>
            </a:r>
            <a:r>
              <a:rPr lang="fr-CA" dirty="0" err="1" smtClean="0"/>
              <a:t>days</a:t>
            </a:r>
            <a:r>
              <a:rPr lang="fr-CA" dirty="0" smtClean="0"/>
              <a:t>. </a:t>
            </a:r>
          </a:p>
          <a:p>
            <a:pPr marL="285750" indent="-285750">
              <a:buFont typeface="Wingdings" panose="05000000000000000000" pitchFamily="2" charset="2"/>
              <a:buChar char="Ø"/>
            </a:pPr>
            <a:r>
              <a:rPr lang="fr-CA" dirty="0" err="1" smtClean="0"/>
              <a:t>Inner</a:t>
            </a:r>
            <a:r>
              <a:rPr lang="fr-CA" dirty="0" smtClean="0"/>
              <a:t> container </a:t>
            </a:r>
            <a:r>
              <a:rPr lang="fr-CA" dirty="0" err="1" smtClean="0"/>
              <a:t>removed</a:t>
            </a:r>
            <a:r>
              <a:rPr lang="fr-CA" dirty="0" smtClean="0"/>
              <a:t> by </a:t>
            </a:r>
            <a:r>
              <a:rPr lang="fr-CA" dirty="0" err="1" smtClean="0"/>
              <a:t>lab</a:t>
            </a:r>
            <a:r>
              <a:rPr lang="fr-CA" dirty="0" smtClean="0"/>
              <a:t> tongs. </a:t>
            </a:r>
          </a:p>
          <a:p>
            <a:pPr marL="285750" indent="-285750">
              <a:buFont typeface="Wingdings" panose="05000000000000000000" pitchFamily="2" charset="2"/>
              <a:buChar char="Ø"/>
            </a:pPr>
            <a:r>
              <a:rPr lang="fr-CA" dirty="0" smtClean="0"/>
              <a:t>Water </a:t>
            </a:r>
            <a:r>
              <a:rPr lang="fr-CA" dirty="0" err="1" smtClean="0"/>
              <a:t>is</a:t>
            </a:r>
            <a:r>
              <a:rPr lang="fr-CA" dirty="0" smtClean="0"/>
              <a:t> mixed and sent to lab. for nitrates </a:t>
            </a:r>
            <a:r>
              <a:rPr lang="fr-CA" dirty="0" err="1" smtClean="0"/>
              <a:t>analysis</a:t>
            </a:r>
            <a:r>
              <a:rPr lang="fr-CA" dirty="0"/>
              <a:t>.</a:t>
            </a:r>
            <a:endParaRPr lang="fr-CA" dirty="0" smtClean="0"/>
          </a:p>
          <a:p>
            <a:pPr marL="285750" indent="-285750">
              <a:buFont typeface="Wingdings" panose="05000000000000000000" pitchFamily="2" charset="2"/>
              <a:buChar char="Ø"/>
            </a:pPr>
            <a:r>
              <a:rPr lang="fr-CA" dirty="0" err="1" smtClean="0"/>
              <a:t>Repeatability</a:t>
            </a:r>
            <a:r>
              <a:rPr lang="fr-CA" dirty="0" smtClean="0"/>
              <a:t> issues </a:t>
            </a:r>
            <a:r>
              <a:rPr lang="fr-CA" dirty="0" err="1" smtClean="0"/>
              <a:t>noticed</a:t>
            </a:r>
            <a:r>
              <a:rPr lang="fr-CA" dirty="0" smtClean="0"/>
              <a:t>.</a:t>
            </a:r>
            <a:endParaRPr lang="en-CA" dirty="0"/>
          </a:p>
        </p:txBody>
      </p:sp>
      <p:pic>
        <p:nvPicPr>
          <p:cNvPr id="7" name="Image 6"/>
          <p:cNvPicPr>
            <a:picLocks noChangeAspect="1"/>
          </p:cNvPicPr>
          <p:nvPr/>
        </p:nvPicPr>
        <p:blipFill>
          <a:blip r:embed="rId4"/>
          <a:stretch>
            <a:fillRect/>
          </a:stretch>
        </p:blipFill>
        <p:spPr>
          <a:xfrm>
            <a:off x="4392152" y="3182090"/>
            <a:ext cx="359695" cy="493819"/>
          </a:xfrm>
          <a:prstGeom prst="rect">
            <a:avLst/>
          </a:prstGeom>
        </p:spPr>
      </p:pic>
      <p:sp>
        <p:nvSpPr>
          <p:cNvPr id="11" name="ZoneTexte 10"/>
          <p:cNvSpPr txBox="1"/>
          <p:nvPr/>
        </p:nvSpPr>
        <p:spPr>
          <a:xfrm>
            <a:off x="4876800" y="5410200"/>
            <a:ext cx="3505200" cy="369332"/>
          </a:xfrm>
          <a:prstGeom prst="rect">
            <a:avLst/>
          </a:prstGeom>
          <a:noFill/>
        </p:spPr>
        <p:txBody>
          <a:bodyPr wrap="square" rtlCol="0">
            <a:spAutoFit/>
          </a:bodyPr>
          <a:lstStyle/>
          <a:p>
            <a:r>
              <a:rPr lang="fr-CA" dirty="0" err="1" smtClean="0"/>
              <a:t>Courtesy</a:t>
            </a:r>
            <a:r>
              <a:rPr lang="fr-CA" dirty="0" smtClean="0"/>
              <a:t> of MAXAM – </a:t>
            </a:r>
            <a:r>
              <a:rPr lang="fr-CA" dirty="0" err="1" smtClean="0"/>
              <a:t>Static</a:t>
            </a:r>
            <a:r>
              <a:rPr lang="fr-CA" dirty="0" smtClean="0"/>
              <a:t> test</a:t>
            </a:r>
            <a:endParaRPr lang="en-CA" dirty="0"/>
          </a:p>
        </p:txBody>
      </p:sp>
    </p:spTree>
    <p:extLst>
      <p:ext uri="{BB962C8B-B14F-4D97-AF65-F5344CB8AC3E}">
        <p14:creationId xmlns:p14="http://schemas.microsoft.com/office/powerpoint/2010/main" val="3275268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pattFill prst="pct5">
          <a:fgClr>
            <a:srgbClr val="4F81BD"/>
          </a:fgClr>
          <a:bgClr>
            <a:schemeClr val="bg1"/>
          </a:bgClr>
        </a:patt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
            <a:ext cx="557319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Content Placeholder 1"/>
          <p:cNvSpPr txBox="1">
            <a:spLocks/>
          </p:cNvSpPr>
          <p:nvPr/>
        </p:nvSpPr>
        <p:spPr>
          <a:xfrm>
            <a:off x="457200" y="2133600"/>
            <a:ext cx="8229600" cy="3687763"/>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CA" dirty="0"/>
          </a:p>
        </p:txBody>
      </p:sp>
      <p:sp>
        <p:nvSpPr>
          <p:cNvPr id="10" name="Content Placeholder 1"/>
          <p:cNvSpPr txBox="1">
            <a:spLocks/>
          </p:cNvSpPr>
          <p:nvPr/>
        </p:nvSpPr>
        <p:spPr>
          <a:xfrm>
            <a:off x="304800" y="1828800"/>
            <a:ext cx="4267200" cy="4697771"/>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anose="05000000000000000000" pitchFamily="2" charset="2"/>
              <a:buChar char="Ø"/>
            </a:pPr>
            <a:r>
              <a:rPr lang="fr-CA" sz="1800" dirty="0" smtClean="0"/>
              <a:t>5.5 oz plastic </a:t>
            </a:r>
            <a:r>
              <a:rPr lang="fr-CA" sz="1800" dirty="0" err="1" smtClean="0"/>
              <a:t>cup</a:t>
            </a:r>
            <a:r>
              <a:rPr lang="fr-CA" sz="1800" dirty="0" smtClean="0"/>
              <a:t> </a:t>
            </a:r>
            <a:r>
              <a:rPr lang="fr-CA" sz="1800" dirty="0" err="1" smtClean="0"/>
              <a:t>filled</a:t>
            </a:r>
            <a:r>
              <a:rPr lang="fr-CA" sz="1800" dirty="0" smtClean="0"/>
              <a:t> </a:t>
            </a:r>
            <a:r>
              <a:rPr lang="fr-CA" sz="1800" dirty="0" err="1" smtClean="0"/>
              <a:t>with</a:t>
            </a:r>
            <a:r>
              <a:rPr lang="fr-CA" sz="1800" dirty="0" smtClean="0"/>
              <a:t> </a:t>
            </a:r>
            <a:r>
              <a:rPr lang="fr-CA" sz="1800" dirty="0" err="1" smtClean="0"/>
              <a:t>emulsion</a:t>
            </a:r>
            <a:r>
              <a:rPr lang="fr-CA" sz="1800" dirty="0" smtClean="0"/>
              <a:t>.</a:t>
            </a:r>
          </a:p>
          <a:p>
            <a:pPr>
              <a:buFont typeface="Wingdings" panose="05000000000000000000" pitchFamily="2" charset="2"/>
              <a:buChar char="Ø"/>
            </a:pPr>
            <a:r>
              <a:rPr lang="fr-CA" sz="1800" dirty="0" err="1" smtClean="0"/>
              <a:t>Emulsion</a:t>
            </a:r>
            <a:r>
              <a:rPr lang="fr-CA" sz="1800" dirty="0" smtClean="0"/>
              <a:t> surface </a:t>
            </a:r>
            <a:r>
              <a:rPr lang="fr-CA" sz="1800" dirty="0" err="1" smtClean="0"/>
              <a:t>leveled</a:t>
            </a:r>
            <a:r>
              <a:rPr lang="fr-CA" sz="1800" dirty="0" smtClean="0"/>
              <a:t>.</a:t>
            </a:r>
          </a:p>
          <a:p>
            <a:pPr>
              <a:buFont typeface="Wingdings" panose="05000000000000000000" pitchFamily="2" charset="2"/>
              <a:buChar char="Ø"/>
            </a:pPr>
            <a:r>
              <a:rPr lang="fr-CA" sz="1800" dirty="0" smtClean="0"/>
              <a:t>750 ml of </a:t>
            </a:r>
            <a:r>
              <a:rPr lang="fr-CA" sz="1800" dirty="0" err="1"/>
              <a:t>u</a:t>
            </a:r>
            <a:r>
              <a:rPr lang="fr-CA" sz="1800" dirty="0" err="1" smtClean="0"/>
              <a:t>ltrapure</a:t>
            </a:r>
            <a:r>
              <a:rPr lang="fr-CA" sz="1800" dirty="0" smtClean="0"/>
              <a:t> water </a:t>
            </a:r>
            <a:r>
              <a:rPr lang="fr-CA" sz="1800" dirty="0" err="1" smtClean="0"/>
              <a:t>is</a:t>
            </a:r>
            <a:r>
              <a:rPr lang="fr-CA" sz="1800" dirty="0" smtClean="0"/>
              <a:t> </a:t>
            </a:r>
            <a:r>
              <a:rPr lang="fr-CA" sz="1800" dirty="0" err="1" smtClean="0"/>
              <a:t>introduced</a:t>
            </a:r>
            <a:r>
              <a:rPr lang="fr-CA" sz="1800" dirty="0" smtClean="0"/>
              <a:t> in jar.</a:t>
            </a:r>
          </a:p>
          <a:p>
            <a:pPr>
              <a:buFont typeface="Wingdings" panose="05000000000000000000" pitchFamily="2" charset="2"/>
              <a:buChar char="Ø"/>
            </a:pPr>
            <a:r>
              <a:rPr lang="fr-CA" sz="1800" dirty="0" smtClean="0"/>
              <a:t>A 1 in </a:t>
            </a:r>
            <a:r>
              <a:rPr lang="fr-CA" sz="1800" dirty="0" err="1" smtClean="0"/>
              <a:t>Jiffy</a:t>
            </a:r>
            <a:r>
              <a:rPr lang="fr-CA" sz="1800" dirty="0" smtClean="0"/>
              <a:t> </a:t>
            </a:r>
            <a:r>
              <a:rPr lang="fr-CA" sz="1800" dirty="0" err="1" smtClean="0"/>
              <a:t>stirrer</a:t>
            </a:r>
            <a:r>
              <a:rPr lang="fr-CA" sz="1800" dirty="0" smtClean="0"/>
              <a:t> </a:t>
            </a:r>
            <a:r>
              <a:rPr lang="fr-CA" sz="1800" dirty="0" err="1" smtClean="0"/>
              <a:t>is</a:t>
            </a:r>
            <a:r>
              <a:rPr lang="fr-CA" sz="1800" dirty="0" smtClean="0"/>
              <a:t> </a:t>
            </a:r>
            <a:r>
              <a:rPr lang="fr-CA" sz="1800" dirty="0" err="1" smtClean="0"/>
              <a:t>installed</a:t>
            </a:r>
            <a:r>
              <a:rPr lang="fr-CA" sz="1800" dirty="0" smtClean="0"/>
              <a:t> offset </a:t>
            </a:r>
            <a:r>
              <a:rPr lang="fr-CA" sz="1800" dirty="0" err="1" smtClean="0"/>
              <a:t>from</a:t>
            </a:r>
            <a:r>
              <a:rPr lang="fr-CA" sz="1800" dirty="0" smtClean="0"/>
              <a:t> </a:t>
            </a:r>
            <a:r>
              <a:rPr lang="fr-CA" sz="1800" dirty="0" err="1" smtClean="0"/>
              <a:t>cup</a:t>
            </a:r>
            <a:r>
              <a:rPr lang="fr-CA" sz="1800" dirty="0" smtClean="0"/>
              <a:t> center – set at </a:t>
            </a:r>
            <a:r>
              <a:rPr lang="en-US" sz="1800" dirty="0"/>
              <a:t>500 rpm for </a:t>
            </a:r>
            <a:r>
              <a:rPr lang="en-US" sz="1800" dirty="0" smtClean="0"/>
              <a:t>30. minutes, 1 inch above emulsion surface.</a:t>
            </a:r>
          </a:p>
          <a:p>
            <a:pPr>
              <a:buFont typeface="Wingdings" panose="05000000000000000000" pitchFamily="2" charset="2"/>
              <a:buChar char="Ø"/>
            </a:pPr>
            <a:r>
              <a:rPr lang="en-US" sz="1800" dirty="0" smtClean="0"/>
              <a:t>Conductivity probe connected to a data acquisition system. </a:t>
            </a:r>
          </a:p>
          <a:p>
            <a:pPr>
              <a:buFont typeface="Wingdings" panose="05000000000000000000" pitchFamily="2" charset="2"/>
              <a:buChar char="Ø"/>
            </a:pPr>
            <a:r>
              <a:rPr lang="en-US" sz="1800" dirty="0" smtClean="0"/>
              <a:t>Probe is checked against standard solution prior to each run.</a:t>
            </a:r>
          </a:p>
          <a:p>
            <a:pPr>
              <a:buFont typeface="Wingdings" panose="05000000000000000000" pitchFamily="2" charset="2"/>
              <a:buChar char="Ø"/>
            </a:pPr>
            <a:r>
              <a:rPr lang="en-US" sz="1800" dirty="0" smtClean="0"/>
              <a:t>After the 30 minutes dynamic test, the emulsion is allowed to rest in water for 24 hours. </a:t>
            </a:r>
          </a:p>
          <a:p>
            <a:endParaRPr lang="en-US" sz="1600" dirty="0" smtClean="0"/>
          </a:p>
          <a:p>
            <a:endParaRPr lang="en-CA" sz="1600" dirty="0"/>
          </a:p>
          <a:p>
            <a:pPr>
              <a:buFont typeface="Wingdings" panose="05000000000000000000" pitchFamily="2" charset="2"/>
              <a:buChar char="Ø"/>
            </a:pPr>
            <a:endParaRPr lang="fr-CA" sz="1600" dirty="0" smtClean="0"/>
          </a:p>
          <a:p>
            <a:endParaRPr lang="fr-CA" sz="1600" dirty="0" smtClean="0"/>
          </a:p>
          <a:p>
            <a:endParaRPr lang="fr-CA" sz="1600" dirty="0" smtClean="0"/>
          </a:p>
          <a:p>
            <a:endParaRPr lang="fr-CA" sz="1600" dirty="0" smtClean="0"/>
          </a:p>
          <a:p>
            <a:pPr marL="0" indent="0">
              <a:buNone/>
            </a:pPr>
            <a:endParaRPr lang="en-CA" sz="2000" dirty="0"/>
          </a:p>
        </p:txBody>
      </p:sp>
      <p:sp>
        <p:nvSpPr>
          <p:cNvPr id="2" name="Titre 1"/>
          <p:cNvSpPr>
            <a:spLocks noGrp="1"/>
          </p:cNvSpPr>
          <p:nvPr>
            <p:ph type="title"/>
          </p:nvPr>
        </p:nvSpPr>
        <p:spPr>
          <a:xfrm>
            <a:off x="-533400" y="914400"/>
            <a:ext cx="6096000" cy="914400"/>
          </a:xfrm>
        </p:spPr>
        <p:txBody>
          <a:bodyPr>
            <a:normAutofit/>
          </a:bodyPr>
          <a:lstStyle/>
          <a:p>
            <a:r>
              <a:rPr lang="fr-CA" sz="3600" dirty="0" smtClean="0"/>
              <a:t>Standard test discussion</a:t>
            </a:r>
            <a:endParaRPr lang="en-CA" sz="3600" dirty="0"/>
          </a:p>
        </p:txBody>
      </p:sp>
      <p:sp>
        <p:nvSpPr>
          <p:cNvPr id="11" name="ZoneTexte 10"/>
          <p:cNvSpPr txBox="1"/>
          <p:nvPr/>
        </p:nvSpPr>
        <p:spPr>
          <a:xfrm>
            <a:off x="8112551" y="3810000"/>
            <a:ext cx="1066800" cy="2031325"/>
          </a:xfrm>
          <a:prstGeom prst="rect">
            <a:avLst/>
          </a:prstGeom>
          <a:noFill/>
        </p:spPr>
        <p:txBody>
          <a:bodyPr wrap="square" rtlCol="0">
            <a:spAutoFit/>
          </a:bodyPr>
          <a:lstStyle/>
          <a:p>
            <a:r>
              <a:rPr lang="fr-CA" dirty="0" err="1" smtClean="0"/>
              <a:t>Courtesy</a:t>
            </a:r>
            <a:r>
              <a:rPr lang="fr-CA" dirty="0" smtClean="0"/>
              <a:t> of DYNO NOBEL – </a:t>
            </a:r>
            <a:r>
              <a:rPr lang="fr-CA" dirty="0" err="1" smtClean="0"/>
              <a:t>Static</a:t>
            </a:r>
            <a:r>
              <a:rPr lang="fr-CA" dirty="0" smtClean="0"/>
              <a:t> and </a:t>
            </a:r>
            <a:r>
              <a:rPr lang="fr-CA" dirty="0" err="1" smtClean="0"/>
              <a:t>dynamic</a:t>
            </a:r>
            <a:r>
              <a:rPr lang="fr-CA" dirty="0" smtClean="0"/>
              <a:t> test</a:t>
            </a:r>
            <a:endParaRPr lang="en-CA" dirty="0"/>
          </a:p>
        </p:txBody>
      </p:sp>
      <p:pic>
        <p:nvPicPr>
          <p:cNvPr id="4" name="Image 3"/>
          <p:cNvPicPr>
            <a:picLocks noChangeAspect="1"/>
          </p:cNvPicPr>
          <p:nvPr/>
        </p:nvPicPr>
        <p:blipFill>
          <a:blip r:embed="rId3"/>
          <a:stretch>
            <a:fillRect/>
          </a:stretch>
        </p:blipFill>
        <p:spPr>
          <a:xfrm>
            <a:off x="5023701" y="914400"/>
            <a:ext cx="4114800" cy="1928812"/>
          </a:xfrm>
          <a:prstGeom prst="rect">
            <a:avLst/>
          </a:prstGeom>
        </p:spPr>
      </p:pic>
      <p:pic>
        <p:nvPicPr>
          <p:cNvPr id="6" name="Image 5"/>
          <p:cNvPicPr>
            <a:picLocks noChangeAspect="1"/>
          </p:cNvPicPr>
          <p:nvPr/>
        </p:nvPicPr>
        <p:blipFill>
          <a:blip r:embed="rId4"/>
          <a:stretch>
            <a:fillRect/>
          </a:stretch>
        </p:blipFill>
        <p:spPr>
          <a:xfrm>
            <a:off x="5029200" y="2827941"/>
            <a:ext cx="3033500" cy="4042628"/>
          </a:xfrm>
          <a:prstGeom prst="rect">
            <a:avLst/>
          </a:prstGeom>
        </p:spPr>
      </p:pic>
    </p:spTree>
    <p:extLst>
      <p:ext uri="{BB962C8B-B14F-4D97-AF65-F5344CB8AC3E}">
        <p14:creationId xmlns:p14="http://schemas.microsoft.com/office/powerpoint/2010/main" val="438731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pattFill prst="pct5">
          <a:fgClr>
            <a:srgbClr val="4F81BD"/>
          </a:fgClr>
          <a:bgClr>
            <a:schemeClr val="bg1"/>
          </a:bgClr>
        </a:patt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
            <a:ext cx="557319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Content Placeholder 1"/>
          <p:cNvSpPr txBox="1">
            <a:spLocks/>
          </p:cNvSpPr>
          <p:nvPr/>
        </p:nvSpPr>
        <p:spPr>
          <a:xfrm>
            <a:off x="457200" y="2133600"/>
            <a:ext cx="8229600" cy="3687763"/>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CA" dirty="0"/>
          </a:p>
        </p:txBody>
      </p:sp>
      <p:sp>
        <p:nvSpPr>
          <p:cNvPr id="2" name="Titre 1"/>
          <p:cNvSpPr>
            <a:spLocks noGrp="1"/>
          </p:cNvSpPr>
          <p:nvPr>
            <p:ph type="title"/>
          </p:nvPr>
        </p:nvSpPr>
        <p:spPr>
          <a:xfrm>
            <a:off x="1295400" y="914400"/>
            <a:ext cx="6096000" cy="914400"/>
          </a:xfrm>
        </p:spPr>
        <p:txBody>
          <a:bodyPr>
            <a:normAutofit/>
          </a:bodyPr>
          <a:lstStyle/>
          <a:p>
            <a:r>
              <a:rPr lang="fr-CA" sz="3600" dirty="0" smtClean="0"/>
              <a:t>Standard test discussion</a:t>
            </a:r>
            <a:endParaRPr lang="en-CA" sz="3600" dirty="0"/>
          </a:p>
        </p:txBody>
      </p:sp>
      <p:pic>
        <p:nvPicPr>
          <p:cNvPr id="3" name="Image 2"/>
          <p:cNvPicPr>
            <a:picLocks noChangeAspect="1"/>
          </p:cNvPicPr>
          <p:nvPr/>
        </p:nvPicPr>
        <p:blipFill>
          <a:blip r:embed="rId3"/>
          <a:stretch>
            <a:fillRect/>
          </a:stretch>
        </p:blipFill>
        <p:spPr>
          <a:xfrm>
            <a:off x="914400" y="1828800"/>
            <a:ext cx="6874935" cy="3810000"/>
          </a:xfrm>
          <a:prstGeom prst="rect">
            <a:avLst/>
          </a:prstGeom>
        </p:spPr>
      </p:pic>
      <p:sp>
        <p:nvSpPr>
          <p:cNvPr id="5" name="ZoneTexte 4"/>
          <p:cNvSpPr txBox="1"/>
          <p:nvPr/>
        </p:nvSpPr>
        <p:spPr>
          <a:xfrm>
            <a:off x="3276600" y="5867400"/>
            <a:ext cx="2514600" cy="369332"/>
          </a:xfrm>
          <a:prstGeom prst="rect">
            <a:avLst/>
          </a:prstGeom>
          <a:noFill/>
        </p:spPr>
        <p:txBody>
          <a:bodyPr wrap="square" rtlCol="0">
            <a:spAutoFit/>
          </a:bodyPr>
          <a:lstStyle/>
          <a:p>
            <a:r>
              <a:rPr lang="fr-CA" dirty="0" smtClean="0"/>
              <a:t>30 minutes </a:t>
            </a:r>
            <a:r>
              <a:rPr lang="fr-CA" dirty="0" err="1" smtClean="0"/>
              <a:t>dynamic</a:t>
            </a:r>
            <a:r>
              <a:rPr lang="fr-CA" dirty="0" smtClean="0"/>
              <a:t> test</a:t>
            </a:r>
            <a:endParaRPr lang="en-CA" dirty="0"/>
          </a:p>
        </p:txBody>
      </p:sp>
    </p:spTree>
    <p:extLst>
      <p:ext uri="{BB962C8B-B14F-4D97-AF65-F5344CB8AC3E}">
        <p14:creationId xmlns:p14="http://schemas.microsoft.com/office/powerpoint/2010/main" val="22420368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pattFill prst="pct5">
          <a:fgClr>
            <a:srgbClr val="4F81BD"/>
          </a:fgClr>
          <a:bgClr>
            <a:schemeClr val="bg1"/>
          </a:bgClr>
        </a:patt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
            <a:ext cx="557319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Content Placeholder 1"/>
          <p:cNvSpPr txBox="1">
            <a:spLocks/>
          </p:cNvSpPr>
          <p:nvPr/>
        </p:nvSpPr>
        <p:spPr>
          <a:xfrm>
            <a:off x="457200" y="2133600"/>
            <a:ext cx="8229600" cy="3687763"/>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CA" dirty="0"/>
          </a:p>
        </p:txBody>
      </p:sp>
      <p:sp>
        <p:nvSpPr>
          <p:cNvPr id="2" name="Titre 1"/>
          <p:cNvSpPr>
            <a:spLocks noGrp="1"/>
          </p:cNvSpPr>
          <p:nvPr>
            <p:ph type="title"/>
          </p:nvPr>
        </p:nvSpPr>
        <p:spPr>
          <a:xfrm>
            <a:off x="1295400" y="914400"/>
            <a:ext cx="6096000" cy="914400"/>
          </a:xfrm>
        </p:spPr>
        <p:txBody>
          <a:bodyPr>
            <a:normAutofit/>
          </a:bodyPr>
          <a:lstStyle/>
          <a:p>
            <a:r>
              <a:rPr lang="fr-CA" sz="3600" dirty="0" smtClean="0"/>
              <a:t>Standard test discussion</a:t>
            </a:r>
            <a:endParaRPr lang="en-CA" sz="3600" dirty="0"/>
          </a:p>
        </p:txBody>
      </p:sp>
      <p:sp>
        <p:nvSpPr>
          <p:cNvPr id="5" name="ZoneTexte 4"/>
          <p:cNvSpPr txBox="1"/>
          <p:nvPr/>
        </p:nvSpPr>
        <p:spPr>
          <a:xfrm>
            <a:off x="3124200" y="5867400"/>
            <a:ext cx="2514600" cy="369332"/>
          </a:xfrm>
          <a:prstGeom prst="rect">
            <a:avLst/>
          </a:prstGeom>
          <a:noFill/>
        </p:spPr>
        <p:txBody>
          <a:bodyPr wrap="square" rtlCol="0">
            <a:spAutoFit/>
          </a:bodyPr>
          <a:lstStyle/>
          <a:p>
            <a:r>
              <a:rPr lang="fr-CA" dirty="0" smtClean="0"/>
              <a:t>24 </a:t>
            </a:r>
            <a:r>
              <a:rPr lang="fr-CA" dirty="0" err="1" smtClean="0"/>
              <a:t>hours</a:t>
            </a:r>
            <a:r>
              <a:rPr lang="fr-CA" dirty="0" smtClean="0"/>
              <a:t> </a:t>
            </a:r>
            <a:r>
              <a:rPr lang="fr-CA" dirty="0" err="1" smtClean="0"/>
              <a:t>static</a:t>
            </a:r>
            <a:r>
              <a:rPr lang="fr-CA" dirty="0" smtClean="0"/>
              <a:t> test</a:t>
            </a:r>
            <a:endParaRPr lang="en-CA" dirty="0"/>
          </a:p>
        </p:txBody>
      </p:sp>
      <p:pic>
        <p:nvPicPr>
          <p:cNvPr id="7" name="Picture 7"/>
          <p:cNvPicPr/>
          <p:nvPr/>
        </p:nvPicPr>
        <p:blipFill>
          <a:blip r:embed="rId3"/>
          <a:stretch>
            <a:fillRect/>
          </a:stretch>
        </p:blipFill>
        <p:spPr>
          <a:xfrm>
            <a:off x="609600" y="1828800"/>
            <a:ext cx="7239000" cy="4038600"/>
          </a:xfrm>
          <a:prstGeom prst="rect">
            <a:avLst/>
          </a:prstGeom>
        </p:spPr>
      </p:pic>
    </p:spTree>
    <p:extLst>
      <p:ext uri="{BB962C8B-B14F-4D97-AF65-F5344CB8AC3E}">
        <p14:creationId xmlns:p14="http://schemas.microsoft.com/office/powerpoint/2010/main" val="13293667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pattFill prst="pct5">
          <a:fgClr>
            <a:srgbClr val="4F81BD"/>
          </a:fgClr>
          <a:bgClr>
            <a:schemeClr val="bg1"/>
          </a:bgClr>
        </a:patt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
            <a:ext cx="557319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Content Placeholder 1"/>
          <p:cNvSpPr txBox="1">
            <a:spLocks/>
          </p:cNvSpPr>
          <p:nvPr/>
        </p:nvSpPr>
        <p:spPr>
          <a:xfrm>
            <a:off x="457200" y="2133600"/>
            <a:ext cx="8229600" cy="3687763"/>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CA" dirty="0"/>
          </a:p>
        </p:txBody>
      </p:sp>
      <p:sp>
        <p:nvSpPr>
          <p:cNvPr id="2" name="Titre 1"/>
          <p:cNvSpPr>
            <a:spLocks noGrp="1"/>
          </p:cNvSpPr>
          <p:nvPr>
            <p:ph type="title"/>
          </p:nvPr>
        </p:nvSpPr>
        <p:spPr>
          <a:xfrm>
            <a:off x="1295400" y="838200"/>
            <a:ext cx="6096000" cy="914400"/>
          </a:xfrm>
        </p:spPr>
        <p:txBody>
          <a:bodyPr>
            <a:normAutofit/>
          </a:bodyPr>
          <a:lstStyle/>
          <a:p>
            <a:r>
              <a:rPr lang="fr-CA" sz="3600" dirty="0" smtClean="0"/>
              <a:t>Standard test discussion</a:t>
            </a:r>
            <a:endParaRPr lang="en-CA" sz="3600" dirty="0"/>
          </a:p>
        </p:txBody>
      </p:sp>
      <p:pic>
        <p:nvPicPr>
          <p:cNvPr id="3" name="Image 2"/>
          <p:cNvPicPr>
            <a:picLocks noChangeAspect="1"/>
          </p:cNvPicPr>
          <p:nvPr/>
        </p:nvPicPr>
        <p:blipFill>
          <a:blip r:embed="rId3"/>
          <a:stretch>
            <a:fillRect/>
          </a:stretch>
        </p:blipFill>
        <p:spPr>
          <a:xfrm>
            <a:off x="2895600" y="1676400"/>
            <a:ext cx="5599585" cy="4643766"/>
          </a:xfrm>
          <a:prstGeom prst="rect">
            <a:avLst/>
          </a:prstGeom>
        </p:spPr>
      </p:pic>
      <p:sp>
        <p:nvSpPr>
          <p:cNvPr id="4" name="ZoneTexte 3"/>
          <p:cNvSpPr txBox="1"/>
          <p:nvPr/>
        </p:nvSpPr>
        <p:spPr>
          <a:xfrm>
            <a:off x="381000" y="2971800"/>
            <a:ext cx="2286000" cy="1754326"/>
          </a:xfrm>
          <a:prstGeom prst="rect">
            <a:avLst/>
          </a:prstGeom>
          <a:noFill/>
        </p:spPr>
        <p:txBody>
          <a:bodyPr wrap="square" rtlCol="0">
            <a:spAutoFit/>
          </a:bodyPr>
          <a:lstStyle/>
          <a:p>
            <a:pPr algn="ctr"/>
            <a:r>
              <a:rPr lang="fr-CA" dirty="0" smtClean="0"/>
              <a:t>Most of 18 </a:t>
            </a:r>
            <a:r>
              <a:rPr lang="fr-CA" dirty="0" err="1" smtClean="0"/>
              <a:t>different</a:t>
            </a:r>
            <a:r>
              <a:rPr lang="fr-CA" dirty="0" smtClean="0"/>
              <a:t> </a:t>
            </a:r>
            <a:r>
              <a:rPr lang="fr-CA" dirty="0" err="1" smtClean="0"/>
              <a:t>emulsion</a:t>
            </a:r>
            <a:r>
              <a:rPr lang="fr-CA" dirty="0"/>
              <a:t> </a:t>
            </a:r>
            <a:r>
              <a:rPr lang="fr-CA" dirty="0" err="1" smtClean="0"/>
              <a:t>results</a:t>
            </a:r>
            <a:r>
              <a:rPr lang="fr-CA" dirty="0" smtClean="0"/>
              <a:t> </a:t>
            </a:r>
            <a:r>
              <a:rPr lang="fr-CA" dirty="0" err="1" smtClean="0"/>
              <a:t>fall</a:t>
            </a:r>
            <a:r>
              <a:rPr lang="fr-CA" dirty="0" smtClean="0"/>
              <a:t> </a:t>
            </a:r>
            <a:r>
              <a:rPr lang="fr-CA" dirty="0" err="1" smtClean="0"/>
              <a:t>within</a:t>
            </a:r>
            <a:r>
              <a:rPr lang="fr-CA" dirty="0" smtClean="0"/>
              <a:t> the </a:t>
            </a:r>
            <a:r>
              <a:rPr lang="fr-CA" dirty="0" err="1" smtClean="0"/>
              <a:t>same</a:t>
            </a:r>
            <a:r>
              <a:rPr lang="fr-CA" dirty="0" smtClean="0"/>
              <a:t> </a:t>
            </a:r>
            <a:r>
              <a:rPr lang="fr-CA" dirty="0" err="1" smtClean="0"/>
              <a:t>numbers</a:t>
            </a:r>
            <a:r>
              <a:rPr lang="fr-CA" dirty="0" smtClean="0"/>
              <a:t>  </a:t>
            </a:r>
            <a:r>
              <a:rPr lang="fr-CA" dirty="0" err="1" smtClean="0"/>
              <a:t>when</a:t>
            </a:r>
            <a:r>
              <a:rPr lang="fr-CA" dirty="0" smtClean="0"/>
              <a:t> </a:t>
            </a:r>
            <a:r>
              <a:rPr lang="fr-CA" dirty="0" err="1" smtClean="0"/>
              <a:t>taking</a:t>
            </a:r>
            <a:r>
              <a:rPr lang="fr-CA" dirty="0" smtClean="0"/>
              <a:t> </a:t>
            </a:r>
            <a:r>
              <a:rPr lang="fr-CA" dirty="0" err="1" smtClean="0"/>
              <a:t>into</a:t>
            </a:r>
            <a:r>
              <a:rPr lang="fr-CA" dirty="0" smtClean="0"/>
              <a:t> </a:t>
            </a:r>
            <a:r>
              <a:rPr lang="fr-CA" dirty="0" err="1" smtClean="0"/>
              <a:t>account</a:t>
            </a:r>
            <a:r>
              <a:rPr lang="fr-CA" dirty="0" smtClean="0"/>
              <a:t> </a:t>
            </a:r>
            <a:r>
              <a:rPr lang="fr-CA" dirty="0" err="1" smtClean="0"/>
              <a:t>error</a:t>
            </a:r>
            <a:r>
              <a:rPr lang="fr-CA" dirty="0" smtClean="0"/>
              <a:t> </a:t>
            </a:r>
            <a:r>
              <a:rPr lang="fr-CA" dirty="0" err="1" smtClean="0"/>
              <a:t>overlaps</a:t>
            </a:r>
            <a:r>
              <a:rPr lang="fr-CA" dirty="0" smtClean="0"/>
              <a:t> ! </a:t>
            </a:r>
            <a:endParaRPr lang="en-CA" dirty="0"/>
          </a:p>
        </p:txBody>
      </p:sp>
    </p:spTree>
    <p:extLst>
      <p:ext uri="{BB962C8B-B14F-4D97-AF65-F5344CB8AC3E}">
        <p14:creationId xmlns:p14="http://schemas.microsoft.com/office/powerpoint/2010/main" val="5300646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pattFill prst="pct5">
          <a:fgClr>
            <a:srgbClr val="4F81BD"/>
          </a:fgClr>
          <a:bgClr>
            <a:schemeClr val="bg1"/>
          </a:bgClr>
        </a:patt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
            <a:ext cx="557319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Content Placeholder 1"/>
          <p:cNvSpPr txBox="1">
            <a:spLocks/>
          </p:cNvSpPr>
          <p:nvPr/>
        </p:nvSpPr>
        <p:spPr>
          <a:xfrm>
            <a:off x="381000" y="2057400"/>
            <a:ext cx="8229600" cy="3687763"/>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CA" dirty="0"/>
          </a:p>
        </p:txBody>
      </p:sp>
      <p:sp>
        <p:nvSpPr>
          <p:cNvPr id="2" name="Titre 1"/>
          <p:cNvSpPr>
            <a:spLocks noGrp="1"/>
          </p:cNvSpPr>
          <p:nvPr>
            <p:ph type="title"/>
          </p:nvPr>
        </p:nvSpPr>
        <p:spPr>
          <a:xfrm>
            <a:off x="1295400" y="914400"/>
            <a:ext cx="6096000" cy="914400"/>
          </a:xfrm>
        </p:spPr>
        <p:txBody>
          <a:bodyPr>
            <a:normAutofit/>
          </a:bodyPr>
          <a:lstStyle/>
          <a:p>
            <a:r>
              <a:rPr lang="fr-CA" sz="3600" dirty="0" smtClean="0"/>
              <a:t>Standard test discussion</a:t>
            </a:r>
            <a:endParaRPr lang="en-CA" sz="3600" dirty="0"/>
          </a:p>
        </p:txBody>
      </p:sp>
      <p:sp>
        <p:nvSpPr>
          <p:cNvPr id="6" name="ZoneTexte 5"/>
          <p:cNvSpPr txBox="1"/>
          <p:nvPr/>
        </p:nvSpPr>
        <p:spPr>
          <a:xfrm>
            <a:off x="685800" y="1752600"/>
            <a:ext cx="7391400" cy="4401205"/>
          </a:xfrm>
          <a:prstGeom prst="rect">
            <a:avLst/>
          </a:prstGeom>
          <a:noFill/>
        </p:spPr>
        <p:txBody>
          <a:bodyPr wrap="square" rtlCol="0">
            <a:spAutoFit/>
          </a:bodyPr>
          <a:lstStyle/>
          <a:p>
            <a:pPr marL="285750" indent="-285750">
              <a:buFont typeface="Wingdings" panose="05000000000000000000" pitchFamily="2" charset="2"/>
              <a:buChar char="Ø"/>
            </a:pPr>
            <a:r>
              <a:rPr lang="fr-CA" sz="2000" dirty="0" smtClean="0"/>
              <a:t>It </a:t>
            </a:r>
            <a:r>
              <a:rPr lang="fr-CA" sz="2000" dirty="0" err="1" smtClean="0"/>
              <a:t>is</a:t>
            </a:r>
            <a:r>
              <a:rPr lang="fr-CA" sz="2000" dirty="0" smtClean="0"/>
              <a:t> </a:t>
            </a:r>
            <a:r>
              <a:rPr lang="fr-CA" sz="2000" dirty="0" err="1" smtClean="0"/>
              <a:t>difficult</a:t>
            </a:r>
            <a:r>
              <a:rPr lang="fr-CA" sz="2000" dirty="0" smtClean="0"/>
              <a:t> to </a:t>
            </a:r>
            <a:r>
              <a:rPr lang="fr-CA" sz="2000" dirty="0" err="1" smtClean="0"/>
              <a:t>detect</a:t>
            </a:r>
            <a:r>
              <a:rPr lang="fr-CA" sz="2000" dirty="0" smtClean="0"/>
              <a:t> </a:t>
            </a:r>
            <a:r>
              <a:rPr lang="fr-CA" sz="2000" dirty="0" err="1" smtClean="0"/>
              <a:t>statistically</a:t>
            </a:r>
            <a:r>
              <a:rPr lang="fr-CA" sz="2000" dirty="0" smtClean="0"/>
              <a:t> </a:t>
            </a:r>
            <a:r>
              <a:rPr lang="fr-CA" sz="2000" dirty="0" err="1" smtClean="0"/>
              <a:t>significant</a:t>
            </a:r>
            <a:r>
              <a:rPr lang="fr-CA" sz="2000" dirty="0" smtClean="0"/>
              <a:t> </a:t>
            </a:r>
            <a:r>
              <a:rPr lang="fr-CA" sz="2000" dirty="0" err="1" smtClean="0"/>
              <a:t>differences</a:t>
            </a:r>
            <a:r>
              <a:rPr lang="fr-CA" sz="2000" dirty="0" smtClean="0"/>
              <a:t> in </a:t>
            </a:r>
            <a:r>
              <a:rPr lang="fr-CA" sz="2000" dirty="0" err="1" smtClean="0"/>
              <a:t>leach</a:t>
            </a:r>
            <a:r>
              <a:rPr lang="fr-CA" sz="2000" dirty="0" smtClean="0"/>
              <a:t> rate due to </a:t>
            </a:r>
            <a:r>
              <a:rPr lang="fr-CA" sz="2000" dirty="0" err="1" smtClean="0"/>
              <a:t>emulsion</a:t>
            </a:r>
            <a:r>
              <a:rPr lang="fr-CA" sz="2000" dirty="0" smtClean="0"/>
              <a:t> </a:t>
            </a:r>
            <a:r>
              <a:rPr lang="fr-CA" sz="2000" dirty="0" err="1" smtClean="0"/>
              <a:t>differences</a:t>
            </a:r>
            <a:r>
              <a:rPr lang="fr-CA" sz="2000" dirty="0" smtClean="0"/>
              <a:t>. </a:t>
            </a:r>
          </a:p>
          <a:p>
            <a:pPr marL="285750" indent="-285750">
              <a:buFont typeface="Wingdings" panose="05000000000000000000" pitchFamily="2" charset="2"/>
              <a:buChar char="Ø"/>
            </a:pPr>
            <a:endParaRPr lang="fr-CA" sz="2000" dirty="0" smtClean="0"/>
          </a:p>
          <a:p>
            <a:pPr marL="285750" indent="-285750">
              <a:buFont typeface="Wingdings" panose="05000000000000000000" pitchFamily="2" charset="2"/>
              <a:buChar char="Ø"/>
            </a:pPr>
            <a:r>
              <a:rPr lang="fr-CA" sz="2000" dirty="0" smtClean="0"/>
              <a:t>Single tests  are </a:t>
            </a:r>
            <a:r>
              <a:rPr lang="fr-CA" sz="2000" dirty="0" err="1" smtClean="0"/>
              <a:t>unreliable</a:t>
            </a:r>
            <a:r>
              <a:rPr lang="fr-CA" sz="2000" dirty="0" smtClean="0"/>
              <a:t> for </a:t>
            </a:r>
            <a:r>
              <a:rPr lang="fr-CA" sz="2000" dirty="0" err="1" smtClean="0"/>
              <a:t>comparisons</a:t>
            </a:r>
            <a:r>
              <a:rPr lang="fr-CA" sz="2000" dirty="0" smtClean="0"/>
              <a:t>, as the range </a:t>
            </a:r>
            <a:r>
              <a:rPr lang="fr-CA" sz="2000" dirty="0" err="1" smtClean="0"/>
              <a:t>could</a:t>
            </a:r>
            <a:r>
              <a:rPr lang="fr-CA" sz="2000" dirty="0" smtClean="0"/>
              <a:t> </a:t>
            </a:r>
            <a:r>
              <a:rPr lang="fr-CA" sz="2000" dirty="0" err="1" smtClean="0"/>
              <a:t>easily</a:t>
            </a:r>
            <a:r>
              <a:rPr lang="fr-CA" sz="2000" dirty="0" smtClean="0"/>
              <a:t> </a:t>
            </a:r>
            <a:r>
              <a:rPr lang="fr-CA" sz="2000" dirty="0" err="1" smtClean="0"/>
              <a:t>be</a:t>
            </a:r>
            <a:r>
              <a:rPr lang="fr-CA" sz="2000" dirty="0" smtClean="0"/>
              <a:t> 100 % or -50 % </a:t>
            </a:r>
            <a:r>
              <a:rPr lang="fr-CA" sz="2000" dirty="0" err="1" smtClean="0"/>
              <a:t>even</a:t>
            </a:r>
            <a:r>
              <a:rPr lang="fr-CA" sz="2000" dirty="0" smtClean="0"/>
              <a:t> </a:t>
            </a:r>
            <a:r>
              <a:rPr lang="fr-CA" sz="2000" dirty="0" err="1" smtClean="0"/>
              <a:t>with</a:t>
            </a:r>
            <a:r>
              <a:rPr lang="fr-CA" sz="2000" dirty="0" smtClean="0"/>
              <a:t> </a:t>
            </a:r>
            <a:r>
              <a:rPr lang="fr-CA" sz="2000" dirty="0" err="1" smtClean="0"/>
              <a:t>replicate</a:t>
            </a:r>
            <a:r>
              <a:rPr lang="fr-CA" sz="2000" dirty="0" smtClean="0"/>
              <a:t> tests. </a:t>
            </a:r>
          </a:p>
          <a:p>
            <a:pPr marL="285750" indent="-285750">
              <a:buFont typeface="Wingdings" panose="05000000000000000000" pitchFamily="2" charset="2"/>
              <a:buChar char="Ø"/>
            </a:pPr>
            <a:endParaRPr lang="fr-CA" sz="2000" dirty="0" smtClean="0"/>
          </a:p>
          <a:p>
            <a:pPr marL="285750" indent="-285750">
              <a:buFont typeface="Wingdings" panose="05000000000000000000" pitchFamily="2" charset="2"/>
              <a:buChar char="Ø"/>
            </a:pPr>
            <a:r>
              <a:rPr lang="fr-CA" sz="2000" dirty="0" smtClean="0"/>
              <a:t>Leach rate impact </a:t>
            </a:r>
            <a:r>
              <a:rPr lang="fr-CA" sz="2000" dirty="0" err="1" smtClean="0"/>
              <a:t>from</a:t>
            </a:r>
            <a:r>
              <a:rPr lang="fr-CA" sz="2000" dirty="0" smtClean="0"/>
              <a:t> </a:t>
            </a:r>
            <a:r>
              <a:rPr lang="fr-CA" sz="2000" dirty="0" err="1" smtClean="0"/>
              <a:t>emulsion</a:t>
            </a:r>
            <a:r>
              <a:rPr lang="fr-CA" sz="2000" dirty="0" smtClean="0"/>
              <a:t> standing in a </a:t>
            </a:r>
            <a:r>
              <a:rPr lang="fr-CA" sz="2000" dirty="0" err="1" smtClean="0"/>
              <a:t>borehole</a:t>
            </a:r>
            <a:r>
              <a:rPr lang="fr-CA" sz="2000" dirty="0" smtClean="0"/>
              <a:t> </a:t>
            </a:r>
            <a:r>
              <a:rPr lang="fr-CA" sz="2000" dirty="0" err="1" smtClean="0"/>
              <a:t>is</a:t>
            </a:r>
            <a:r>
              <a:rPr lang="fr-CA" sz="2000" dirty="0" smtClean="0"/>
              <a:t> </a:t>
            </a:r>
            <a:r>
              <a:rPr lang="fr-CA" sz="2000" dirty="0" err="1" smtClean="0"/>
              <a:t>believed</a:t>
            </a:r>
            <a:r>
              <a:rPr lang="fr-CA" sz="2000" dirty="0" smtClean="0"/>
              <a:t> to </a:t>
            </a:r>
            <a:r>
              <a:rPr lang="fr-CA" sz="2000" dirty="0" err="1" smtClean="0"/>
              <a:t>be</a:t>
            </a:r>
            <a:r>
              <a:rPr lang="fr-CA" sz="2000" dirty="0" smtClean="0"/>
              <a:t> </a:t>
            </a:r>
            <a:r>
              <a:rPr lang="fr-CA" sz="2000" dirty="0" err="1" smtClean="0"/>
              <a:t>insignificant</a:t>
            </a:r>
            <a:r>
              <a:rPr lang="fr-CA" sz="2000" dirty="0" smtClean="0"/>
              <a:t> </a:t>
            </a:r>
            <a:r>
              <a:rPr lang="fr-CA" sz="2000" dirty="0" err="1" smtClean="0"/>
              <a:t>compared</a:t>
            </a:r>
            <a:r>
              <a:rPr lang="fr-CA" sz="2000" dirty="0" smtClean="0"/>
              <a:t> to </a:t>
            </a:r>
            <a:r>
              <a:rPr lang="en-US" sz="2000" dirty="0" smtClean="0"/>
              <a:t>product </a:t>
            </a:r>
            <a:r>
              <a:rPr lang="en-US" sz="2000" dirty="0"/>
              <a:t>that ends up outside the borehole zone of complete detonation/reaction and ends up as unreacted </a:t>
            </a:r>
            <a:r>
              <a:rPr lang="en-US" sz="2000" dirty="0" smtClean="0"/>
              <a:t>AN </a:t>
            </a:r>
            <a:r>
              <a:rPr lang="en-US" sz="2000" dirty="0"/>
              <a:t>after blast in the muck pile.  </a:t>
            </a:r>
            <a:endParaRPr lang="en-US" sz="2000" dirty="0" smtClean="0"/>
          </a:p>
          <a:p>
            <a:pPr marL="285750" indent="-285750">
              <a:buFont typeface="Wingdings" panose="05000000000000000000" pitchFamily="2" charset="2"/>
              <a:buChar char="Ø"/>
            </a:pPr>
            <a:endParaRPr lang="en-US" sz="2000" dirty="0" smtClean="0"/>
          </a:p>
          <a:p>
            <a:pPr marL="285750" indent="-285750">
              <a:buFont typeface="Wingdings" panose="05000000000000000000" pitchFamily="2" charset="2"/>
              <a:buChar char="Ø"/>
            </a:pPr>
            <a:r>
              <a:rPr lang="en-US" sz="2000" dirty="0"/>
              <a:t>E</a:t>
            </a:r>
            <a:r>
              <a:rPr lang="en-US" sz="2000" dirty="0" smtClean="0"/>
              <a:t>nvironmental factors, geology and loading practices will be the dominating factors in </a:t>
            </a:r>
            <a:r>
              <a:rPr lang="en-US" sz="2000" dirty="0"/>
              <a:t>the migration post-blast of AN into groundwater, </a:t>
            </a:r>
            <a:r>
              <a:rPr lang="en-US" sz="2000" dirty="0" smtClean="0"/>
              <a:t>as </a:t>
            </a:r>
            <a:r>
              <a:rPr lang="en-US" sz="2000" dirty="0"/>
              <a:t>opposed to emulsion </a:t>
            </a:r>
            <a:r>
              <a:rPr lang="en-US" sz="2000" dirty="0" smtClean="0"/>
              <a:t>choice.</a:t>
            </a:r>
            <a:endParaRPr lang="en-CA" dirty="0"/>
          </a:p>
        </p:txBody>
      </p:sp>
    </p:spTree>
    <p:extLst>
      <p:ext uri="{BB962C8B-B14F-4D97-AF65-F5344CB8AC3E}">
        <p14:creationId xmlns:p14="http://schemas.microsoft.com/office/powerpoint/2010/main" val="254622730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2446</TotalTime>
  <Words>726</Words>
  <Application>Microsoft Office PowerPoint</Application>
  <PresentationFormat>Affichage à l'écran (4:3)</PresentationFormat>
  <Paragraphs>115</Paragraphs>
  <Slides>19</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19</vt:i4>
      </vt:variant>
    </vt:vector>
  </HeadingPairs>
  <TitlesOfParts>
    <vt:vector size="24" baseType="lpstr">
      <vt:lpstr>Arial</vt:lpstr>
      <vt:lpstr>Calibri</vt:lpstr>
      <vt:lpstr>Times New Roman</vt:lpstr>
      <vt:lpstr>Wingdings</vt:lpstr>
      <vt:lpstr>Office Theme</vt:lpstr>
      <vt:lpstr>Présentation PowerPoint</vt:lpstr>
      <vt:lpstr>Safety, Security and Environmental Committee</vt:lpstr>
      <vt:lpstr>Explosives water resistance   AN leaching prevention</vt:lpstr>
      <vt:lpstr>Standard test discussion</vt:lpstr>
      <vt:lpstr>Standard test discussion</vt:lpstr>
      <vt:lpstr>Standard test discussion</vt:lpstr>
      <vt:lpstr>Standard test discussion</vt:lpstr>
      <vt:lpstr>Standard test discussion</vt:lpstr>
      <vt:lpstr>Standard test discussion</vt:lpstr>
      <vt:lpstr>Proposal</vt:lpstr>
      <vt:lpstr>Empty explosives packaging</vt:lpstr>
      <vt:lpstr>Empty explosives packaging</vt:lpstr>
      <vt:lpstr>Shredder vs burning</vt:lpstr>
      <vt:lpstr>Shredder</vt:lpstr>
      <vt:lpstr>E2 Regulation – Environment Canada</vt:lpstr>
      <vt:lpstr>E2 Regulation – Environment Canada</vt:lpstr>
      <vt:lpstr>E2 Regulation – Notices (examples)</vt:lpstr>
      <vt:lpstr>E2 Regulation – Communication system</vt:lpstr>
      <vt:lpstr>Présentation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Aaron Galt</dc:creator>
  <cp:lastModifiedBy>Benoit Choquette</cp:lastModifiedBy>
  <cp:revision>171</cp:revision>
  <dcterms:created xsi:type="dcterms:W3CDTF">2013-10-09T11:47:44Z</dcterms:created>
  <dcterms:modified xsi:type="dcterms:W3CDTF">2017-11-16T03:09:06Z</dcterms:modified>
</cp:coreProperties>
</file>