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3" r:id="rId4"/>
    <p:sldId id="281" r:id="rId5"/>
    <p:sldId id="306" r:id="rId6"/>
    <p:sldId id="313" r:id="rId7"/>
    <p:sldId id="304" r:id="rId8"/>
    <p:sldId id="314" r:id="rId9"/>
    <p:sldId id="315" r:id="rId10"/>
    <p:sldId id="318" r:id="rId11"/>
    <p:sldId id="316" r:id="rId12"/>
    <p:sldId id="317" r:id="rId13"/>
    <p:sldId id="322" r:id="rId14"/>
    <p:sldId id="319" r:id="rId15"/>
    <p:sldId id="320" r:id="rId16"/>
    <p:sldId id="269" r:id="rId17"/>
    <p:sldId id="270" r:id="rId18"/>
  </p:sldIdLst>
  <p:sldSz cx="9144000" cy="6858000" type="screen4x3"/>
  <p:notesSz cx="7315200" cy="96012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6873C-924F-4C7B-9DB1-BAA486260AA1}" v="1099" dt="2019-06-06T04:26:28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79" autoAdjust="0"/>
    <p:restoredTop sz="94671" autoAdjust="0"/>
  </p:normalViewPr>
  <p:slideViewPr>
    <p:cSldViewPr>
      <p:cViewPr varScale="1">
        <p:scale>
          <a:sx n="85" d="100"/>
          <a:sy n="85" d="100"/>
        </p:scale>
        <p:origin x="2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74B2C62-9E6E-4A17-B235-2F1F7376B297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C2192FD-58C0-41DC-A9CC-0E615F1C5AC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0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9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637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EC54F-96E5-48C4-B6CF-4F98A5B041D5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48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6E4C0-D1AA-4101-98DF-E1C6DC77D098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61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90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9060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7B5F5-27A4-4ECF-AB80-F5058579F8B6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260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908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1863D-5E22-4B24-9536-B493AFFD2FD7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118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4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9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06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669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06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F414B-9F5B-4151-98FE-268869B94FF8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998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4E65D-E133-4CD2-9287-7D619DD0F1D2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89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841F6-A15D-4AC5-A56D-57E30CA9A50F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481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52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47F1E-9F9B-41DA-AE6C-80B47E4EF6AE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33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55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5F35F-C5DA-4BDC-92CB-689C7DC53344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540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63971-1F8A-420E-995A-7CC692DF1BEC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990600"/>
            <a:ext cx="19431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90600"/>
            <a:ext cx="56769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36851-C5AA-431B-9860-E6FE0CA9FE0C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29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2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3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2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3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3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E38B-0472-45D9-B221-A37B7209C5FC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47038-0612-45B4-8314-16F5A6396E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5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90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362200"/>
            <a:ext cx="777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r>
              <a:rPr lang="en-US"/>
              <a:t>RDIMS: 14893795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2F2235-E633-4245-ABAF-AC0D9EB33668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49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cap="all">
          <a:solidFill>
            <a:srgbClr val="16165D"/>
          </a:solidFill>
          <a:latin typeface="Helvetica"/>
          <a:ea typeface="ＭＳ Ｐゴシック" pitchFamily="-110" charset="-128"/>
          <a:cs typeface="Helvetic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16165D"/>
          </a:solidFill>
          <a:latin typeface="Helvetica" pitchFamily="-110" charset="0"/>
          <a:ea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16165D"/>
          </a:solidFill>
          <a:latin typeface="Helvetica" pitchFamily="-110" charset="0"/>
          <a:ea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16165D"/>
          </a:solidFill>
          <a:latin typeface="Helvetica" pitchFamily="-110" charset="0"/>
          <a:ea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16165D"/>
          </a:solidFill>
          <a:latin typeface="Helvetica" pitchFamily="-110" charset="0"/>
          <a:ea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Helvetica"/>
          <a:ea typeface="ＭＳ Ｐゴシック" pitchFamily="-110" charset="-128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Helvetica" pitchFamily="-110" charset="0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Helvetica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54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763000" cy="144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3124200"/>
            <a:ext cx="531780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dirty="0"/>
              <a:t>CEAEC MEETING</a:t>
            </a:r>
          </a:p>
          <a:p>
            <a:r>
              <a:rPr lang="en-CA" dirty="0"/>
              <a:t>			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813A1C-D9F2-4E0C-A9A7-2B815D8563AA}"/>
              </a:ext>
            </a:extLst>
          </p:cNvPr>
          <p:cNvSpPr/>
          <p:nvPr/>
        </p:nvSpPr>
        <p:spPr>
          <a:xfrm>
            <a:off x="3048000" y="4495800"/>
            <a:ext cx="239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Quebec, June 6-7, 2019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19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818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Major </a:t>
            </a:r>
            <a:r>
              <a:rPr lang="fr-CA" sz="2800" dirty="0" err="1">
                <a:solidFill>
                  <a:srgbClr val="0070C0"/>
                </a:solidFill>
              </a:rPr>
              <a:t>steps</a:t>
            </a:r>
            <a:r>
              <a:rPr lang="fr-CA" sz="2800" dirty="0">
                <a:solidFill>
                  <a:srgbClr val="0070C0"/>
                </a:solidFill>
              </a:rPr>
              <a:t> - E2 - </a:t>
            </a:r>
            <a:r>
              <a:rPr lang="fr-CA" sz="2800" dirty="0" err="1">
                <a:solidFill>
                  <a:srgbClr val="0070C0"/>
                </a:solidFill>
              </a:rPr>
              <a:t>Reminder</a:t>
            </a:r>
            <a:endParaRPr lang="en-CA" sz="2800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3C37F0-4C14-4596-A29B-9B1218A3D5EB}"/>
              </a:ext>
            </a:extLst>
          </p:cNvPr>
          <p:cNvSpPr txBox="1"/>
          <p:nvPr/>
        </p:nvSpPr>
        <p:spPr>
          <a:xfrm>
            <a:off x="1066800" y="1981200"/>
            <a:ext cx="7315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A" sz="2400" dirty="0"/>
              <a:t>Notice : 90 </a:t>
            </a:r>
            <a:r>
              <a:rPr lang="fr-CA" sz="2400" dirty="0" err="1"/>
              <a:t>days</a:t>
            </a:r>
            <a:r>
              <a:rPr lang="fr-CA" sz="24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dirty="0"/>
              <a:t>Plan </a:t>
            </a:r>
            <a:r>
              <a:rPr lang="fr-CA" sz="2400" dirty="0" err="1"/>
              <a:t>preparation</a:t>
            </a:r>
            <a:r>
              <a:rPr lang="fr-CA" sz="2400" dirty="0"/>
              <a:t> : 6 </a:t>
            </a:r>
            <a:r>
              <a:rPr lang="fr-CA" sz="2400" dirty="0" err="1"/>
              <a:t>months</a:t>
            </a:r>
            <a:r>
              <a:rPr lang="fr-CA" sz="24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dirty="0"/>
              <a:t>Plan </a:t>
            </a:r>
            <a:r>
              <a:rPr lang="fr-CA" sz="2400" dirty="0" err="1"/>
              <a:t>implementation</a:t>
            </a:r>
            <a:r>
              <a:rPr lang="fr-CA" sz="2400" dirty="0"/>
              <a:t> : 6 </a:t>
            </a:r>
            <a:r>
              <a:rPr lang="fr-CA" sz="2400" dirty="0" err="1"/>
              <a:t>months</a:t>
            </a:r>
            <a:r>
              <a:rPr lang="fr-CA" sz="24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dirty="0"/>
              <a:t>Plan </a:t>
            </a:r>
            <a:r>
              <a:rPr lang="fr-CA" sz="2400" dirty="0" err="1"/>
              <a:t>testing</a:t>
            </a:r>
            <a:r>
              <a:rPr lang="fr-CA" sz="2400" dirty="0"/>
              <a:t> : </a:t>
            </a:r>
            <a:r>
              <a:rPr lang="en-US" sz="2400" dirty="0"/>
              <a:t> At least one component of the plan must be included in an exercise at least once a year;</a:t>
            </a:r>
            <a:endParaRPr lang="fr-CA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49 hazardous substances added to Schedule 1 of the Regulations including fuel oil (No 2,4 and 6). </a:t>
            </a:r>
            <a:endParaRPr lang="fr-CA" sz="2400" dirty="0"/>
          </a:p>
          <a:p>
            <a:endParaRPr lang="fr-CA" sz="2000" dirty="0"/>
          </a:p>
          <a:p>
            <a:endParaRPr lang="en-US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0EE02D0-A326-4805-9203-DD1EA80ED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449818"/>
              </p:ext>
            </p:extLst>
          </p:nvPr>
        </p:nvGraphicFramePr>
        <p:xfrm>
          <a:off x="2895600" y="4953000"/>
          <a:ext cx="3048000" cy="136227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16127106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926208439"/>
                    </a:ext>
                  </a:extLst>
                </a:gridCol>
              </a:tblGrid>
              <a:tr h="401649">
                <a:tc>
                  <a:txBody>
                    <a:bodyPr/>
                    <a:lstStyle/>
                    <a:p>
                      <a:pPr algn="l" fontAlgn="t"/>
                      <a:r>
                        <a:rPr lang="fr-CA" sz="1400" dirty="0">
                          <a:effectLst/>
                        </a:rPr>
                        <a:t>Substances</a:t>
                      </a:r>
                      <a:endParaRPr lang="en-US" sz="1400" dirty="0">
                        <a:effectLst/>
                      </a:endParaRP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Quantity (</a:t>
                      </a: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tonnes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dirty="0">
                        <a:effectLst/>
                      </a:endParaRP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136854"/>
                  </a:ext>
                </a:extLst>
              </a:tr>
              <a:tr h="2193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fuel oil, No. 2</a:t>
                      </a: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CA" sz="1400" dirty="0">
                          <a:effectLst/>
                        </a:rPr>
                        <a:t>2500</a:t>
                      </a:r>
                      <a:endParaRPr lang="en-US" sz="1400" dirty="0">
                        <a:effectLst/>
                      </a:endParaRP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9843"/>
                  </a:ext>
                </a:extLst>
              </a:tr>
              <a:tr h="21933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fuel oil, No. 4</a:t>
                      </a: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CA" sz="1400" dirty="0">
                          <a:effectLst/>
                        </a:rPr>
                        <a:t>2500</a:t>
                      </a:r>
                      <a:endParaRPr lang="en-US" sz="1400" dirty="0">
                        <a:effectLst/>
                      </a:endParaRP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62187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fuel oil, No. 6</a:t>
                      </a: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CA" sz="1400" dirty="0">
                          <a:effectLst/>
                        </a:rPr>
                        <a:t>2500</a:t>
                      </a:r>
                      <a:endParaRPr lang="en-US" sz="1400" dirty="0">
                        <a:effectLst/>
                      </a:endParaRPr>
                    </a:p>
                  </a:txBody>
                  <a:tcPr marL="21657" marR="57752" marT="21657" marB="21657">
                    <a:lnL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01156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1355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818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Major </a:t>
            </a:r>
            <a:r>
              <a:rPr lang="fr-CA" sz="2800" dirty="0" err="1">
                <a:solidFill>
                  <a:srgbClr val="0070C0"/>
                </a:solidFill>
              </a:rPr>
              <a:t>steps</a:t>
            </a:r>
            <a:r>
              <a:rPr lang="fr-CA" sz="2800" dirty="0">
                <a:solidFill>
                  <a:srgbClr val="0070C0"/>
                </a:solidFill>
              </a:rPr>
              <a:t> - E2 - </a:t>
            </a:r>
            <a:r>
              <a:rPr lang="fr-CA" sz="2800" dirty="0" err="1">
                <a:solidFill>
                  <a:srgbClr val="0070C0"/>
                </a:solidFill>
              </a:rPr>
              <a:t>Reminder</a:t>
            </a:r>
            <a:endParaRPr lang="en-CA" sz="2800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09E7B0-13CB-4967-B78B-6CC84524DB4B}"/>
              </a:ext>
            </a:extLst>
          </p:cNvPr>
          <p:cNvSpPr txBox="1"/>
          <p:nvPr/>
        </p:nvSpPr>
        <p:spPr>
          <a:xfrm>
            <a:off x="1447800" y="2362200"/>
            <a:ext cx="5105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/>
              <a:t>Periodic</a:t>
            </a:r>
            <a:r>
              <a:rPr lang="fr-CA" sz="2800" dirty="0"/>
              <a:t> reports :</a:t>
            </a:r>
          </a:p>
          <a:p>
            <a:endParaRPr lang="fr-CA" sz="2000" dirty="0"/>
          </a:p>
          <a:p>
            <a:r>
              <a:rPr lang="fr-CA" sz="2000" u="sng" dirty="0" err="1"/>
              <a:t>Every</a:t>
            </a:r>
            <a:r>
              <a:rPr lang="fr-CA" sz="2000" u="sng" dirty="0"/>
              <a:t> 5 </a:t>
            </a:r>
            <a:r>
              <a:rPr lang="fr-CA" sz="2000" u="sng" dirty="0" err="1"/>
              <a:t>years</a:t>
            </a:r>
            <a:r>
              <a:rPr lang="fr-CA" sz="2000" u="sng" dirty="0"/>
              <a:t> </a:t>
            </a:r>
            <a:r>
              <a:rPr lang="fr-CA" sz="2000" dirty="0"/>
              <a:t>:  Schedule 5 (sections 1-3) for sites </a:t>
            </a:r>
            <a:r>
              <a:rPr lang="fr-CA" sz="2000" dirty="0" err="1"/>
              <a:t>requiring</a:t>
            </a:r>
            <a:r>
              <a:rPr lang="fr-CA" sz="2000" dirty="0"/>
              <a:t> </a:t>
            </a:r>
            <a:r>
              <a:rPr lang="fr-CA" sz="2000" dirty="0" err="1"/>
              <a:t>only</a:t>
            </a:r>
            <a:r>
              <a:rPr lang="fr-CA" sz="2000" dirty="0"/>
              <a:t> a notice </a:t>
            </a:r>
            <a:r>
              <a:rPr lang="fr-CA" sz="2000" dirty="0" err="1"/>
              <a:t>regarding</a:t>
            </a:r>
            <a:r>
              <a:rPr lang="fr-CA" sz="2000" dirty="0"/>
              <a:t> substances </a:t>
            </a:r>
            <a:r>
              <a:rPr lang="fr-CA" sz="2000" dirty="0" err="1"/>
              <a:t>located</a:t>
            </a:r>
            <a:r>
              <a:rPr lang="fr-CA" sz="2000" dirty="0"/>
              <a:t> at a place;</a:t>
            </a:r>
          </a:p>
          <a:p>
            <a:endParaRPr lang="fr-CA" sz="2000" dirty="0"/>
          </a:p>
          <a:p>
            <a:r>
              <a:rPr lang="fr-CA" sz="2000" u="sng" dirty="0" err="1"/>
              <a:t>Every</a:t>
            </a:r>
            <a:r>
              <a:rPr lang="fr-CA" sz="2000" u="sng" dirty="0"/>
              <a:t> 3 </a:t>
            </a:r>
            <a:r>
              <a:rPr lang="fr-CA" sz="2000" u="sng" dirty="0" err="1"/>
              <a:t>years</a:t>
            </a:r>
            <a:r>
              <a:rPr lang="fr-CA" sz="2000" u="sng" dirty="0"/>
              <a:t> </a:t>
            </a:r>
            <a:r>
              <a:rPr lang="fr-CA" sz="2000" dirty="0"/>
              <a:t>:  Schedule 5  (</a:t>
            </a:r>
            <a:r>
              <a:rPr lang="fr-CA" sz="2000" dirty="0" err="1"/>
              <a:t>complete</a:t>
            </a:r>
            <a:r>
              <a:rPr lang="fr-CA" sz="2000" dirty="0"/>
              <a:t>) for sites </a:t>
            </a:r>
            <a:r>
              <a:rPr lang="fr-CA" sz="2000" dirty="0" err="1"/>
              <a:t>requiring</a:t>
            </a:r>
            <a:r>
              <a:rPr lang="fr-CA" sz="2000" dirty="0"/>
              <a:t> an </a:t>
            </a:r>
            <a:r>
              <a:rPr lang="fr-CA" sz="2000" dirty="0" err="1"/>
              <a:t>Environmental</a:t>
            </a:r>
            <a:r>
              <a:rPr lang="fr-CA" sz="2000" dirty="0"/>
              <a:t> Emergency Plan</a:t>
            </a:r>
            <a:endParaRPr lang="fr-CA" sz="2800" dirty="0"/>
          </a:p>
          <a:p>
            <a:r>
              <a:rPr lang="fr-CA" sz="2800" dirty="0"/>
              <a:t>	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920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81800" cy="1143000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rgbClr val="0070C0"/>
                </a:solidFill>
              </a:rPr>
              <a:t>Webinars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AC4FF1-04E4-464C-9741-7FB9ECA38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1593"/>
            <a:ext cx="9144000" cy="2914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42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620000" cy="114300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sz="2800" dirty="0">
                <a:solidFill>
                  <a:srgbClr val="0070C0"/>
                </a:solidFill>
              </a:rPr>
              <a:t>3- Transportation of Dangerous Goods Research Symposium</a:t>
            </a:r>
            <a:br>
              <a:rPr lang="en-US" sz="2800" dirty="0"/>
            </a:br>
            <a:endParaRPr lang="en-CA" sz="28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E6126F-BE7E-4031-AC2B-B03C9A5E1C9C}"/>
              </a:ext>
            </a:extLst>
          </p:cNvPr>
          <p:cNvSpPr/>
          <p:nvPr/>
        </p:nvSpPr>
        <p:spPr>
          <a:xfrm>
            <a:off x="1752600" y="2286000"/>
            <a:ext cx="5638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Goal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dirty="0">
                <a:solidFill>
                  <a:srgbClr val="333333"/>
                </a:solidFill>
              </a:rPr>
              <a:t>:  </a:t>
            </a:r>
          </a:p>
          <a:p>
            <a:endParaRPr lang="en-US" sz="2000" dirty="0">
              <a:solidFill>
                <a:srgbClr val="33333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33333"/>
                </a:solidFill>
              </a:rPr>
              <a:t>Presentations and discussions to explore innovative areas of research or to consider expanded scopes of on-going research.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33333"/>
                </a:solidFill>
              </a:rPr>
              <a:t>Will help to establish </a:t>
            </a:r>
            <a:r>
              <a:rPr lang="en-US" sz="2400" dirty="0"/>
              <a:t>short- to medium-term research priorities over the next 5 years. </a:t>
            </a:r>
            <a:endParaRPr lang="fr-CA" sz="2400" dirty="0">
              <a:solidFill>
                <a:srgbClr val="333333"/>
              </a:solidFill>
            </a:endParaRPr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81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620000" cy="114300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sz="4000" dirty="0">
                <a:solidFill>
                  <a:srgbClr val="0070C0"/>
                </a:solidFill>
              </a:rPr>
              <a:t>3- Transportation of Dangerous Goods Research Symposium</a:t>
            </a:r>
            <a:br>
              <a:rPr lang="en-US" sz="2800" dirty="0"/>
            </a:br>
            <a:endParaRPr lang="en-CA" sz="28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33D1A8-46E9-4E88-938F-EE8E958EB5D8}"/>
              </a:ext>
            </a:extLst>
          </p:cNvPr>
          <p:cNvSpPr/>
          <p:nvPr/>
        </p:nvSpPr>
        <p:spPr>
          <a:xfrm>
            <a:off x="1295400" y="23622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</a:rPr>
              <a:t>One of the topic presented was :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33333"/>
              </a:solidFill>
            </a:endParaRPr>
          </a:p>
          <a:p>
            <a:r>
              <a:rPr lang="en-US" sz="2400" i="1" dirty="0">
                <a:solidFill>
                  <a:srgbClr val="333333"/>
                </a:solidFill>
              </a:rPr>
              <a:t>Disposal of explosives packaging – </a:t>
            </a:r>
            <a:r>
              <a:rPr lang="en-US" sz="2400" i="1" dirty="0" err="1">
                <a:solidFill>
                  <a:srgbClr val="333333"/>
                </a:solidFill>
              </a:rPr>
              <a:t>Wali</a:t>
            </a:r>
            <a:r>
              <a:rPr lang="en-US" sz="2400" i="1" dirty="0">
                <a:solidFill>
                  <a:srgbClr val="333333"/>
                </a:solidFill>
              </a:rPr>
              <a:t> </a:t>
            </a:r>
            <a:r>
              <a:rPr lang="en-US" sz="2400" i="1" dirty="0" err="1">
                <a:solidFill>
                  <a:srgbClr val="333333"/>
                </a:solidFill>
              </a:rPr>
              <a:t>Sagaf</a:t>
            </a:r>
            <a:r>
              <a:rPr lang="en-US" sz="2400" i="1" dirty="0">
                <a:solidFill>
                  <a:srgbClr val="333333"/>
                </a:solidFill>
              </a:rPr>
              <a:t>, Transport Canada</a:t>
            </a:r>
            <a:endParaRPr lang="en-US" sz="2400" b="0" i="1" dirty="0">
              <a:solidFill>
                <a:srgbClr val="333333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72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b="1" dirty="0"/>
              <a:t>CURRENT STATUS - SHREDDER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Pilot project commenced Spring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069" y="3394800"/>
            <a:ext cx="1922098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957" y="3394800"/>
            <a:ext cx="1923889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069" y="5147400"/>
            <a:ext cx="1924426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641" y="5147400"/>
            <a:ext cx="1925205" cy="14400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164014" y="3826768"/>
            <a:ext cx="864096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164014" y="5579368"/>
            <a:ext cx="864096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2516" y="842100"/>
            <a:ext cx="1895684" cy="1440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4" charset="0"/>
                <a:ea typeface="ＭＳ Ｐゴシック" pitchFamily="4" charset="-128"/>
              </a:rPr>
              <a:t>RDIMS: 14893795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6E4C0-D1AA-4101-98DF-E1C6DC77D0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96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RESEARCH OPTIONS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Improve the “clean” screening procedure </a:t>
            </a:r>
          </a:p>
          <a:p>
            <a:r>
              <a:rPr lang="en-CA" dirty="0"/>
              <a:t>Expand the shredder pilot program</a:t>
            </a:r>
          </a:p>
          <a:p>
            <a:r>
              <a:rPr lang="en-CA" dirty="0"/>
              <a:t>Analyze the shredded waste to determine residual content of explosives</a:t>
            </a:r>
          </a:p>
          <a:p>
            <a:r>
              <a:rPr lang="en-CA" dirty="0"/>
              <a:t>Explore potential uses for the shredded waste</a:t>
            </a:r>
          </a:p>
          <a:p>
            <a:r>
              <a:rPr lang="en-CA" dirty="0"/>
              <a:t>Explore any other proposed solutions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4" charset="0"/>
                <a:ea typeface="ＭＳ Ｐゴシック" pitchFamily="4" charset="-128"/>
              </a:rPr>
              <a:t>RDIMS: 14893795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6E4C0-D1AA-4101-98DF-E1C6DC77D0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54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2057400"/>
            <a:ext cx="70104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229600" cy="1143000"/>
          </a:xfrm>
        </p:spPr>
        <p:txBody>
          <a:bodyPr>
            <a:noAutofit/>
          </a:bodyPr>
          <a:lstStyle/>
          <a:p>
            <a:r>
              <a:rPr lang="fr-CA" sz="3600" dirty="0" err="1">
                <a:solidFill>
                  <a:srgbClr val="0070C0"/>
                </a:solidFill>
              </a:rPr>
              <a:t>Safety</a:t>
            </a:r>
            <a:r>
              <a:rPr lang="fr-CA" sz="3600" dirty="0">
                <a:solidFill>
                  <a:srgbClr val="0070C0"/>
                </a:solidFill>
              </a:rPr>
              <a:t>, Security and </a:t>
            </a:r>
            <a:r>
              <a:rPr lang="fr-CA" sz="3600" dirty="0" err="1">
                <a:solidFill>
                  <a:srgbClr val="0070C0"/>
                </a:solidFill>
              </a:rPr>
              <a:t>Environmental</a:t>
            </a:r>
            <a:r>
              <a:rPr lang="fr-CA" sz="3600" dirty="0">
                <a:solidFill>
                  <a:srgbClr val="0070C0"/>
                </a:solidFill>
              </a:rPr>
              <a:t> </a:t>
            </a:r>
            <a:r>
              <a:rPr lang="fr-CA" sz="3600" dirty="0" err="1">
                <a:solidFill>
                  <a:srgbClr val="0070C0"/>
                </a:solidFill>
              </a:rPr>
              <a:t>Committee</a:t>
            </a:r>
            <a:endParaRPr lang="en-CA" sz="36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2438400"/>
            <a:ext cx="7467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endParaRPr lang="en-CA" sz="2000" dirty="0"/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Prevention of AN leaching with bulk explosives – Code of good practice</a:t>
            </a:r>
          </a:p>
          <a:p>
            <a:pPr marL="457200" indent="-457200">
              <a:buFont typeface="+mj-lt"/>
              <a:buAutoNum type="arabicPeriod"/>
            </a:pPr>
            <a:endParaRPr lang="en-CA" sz="2400" dirty="0"/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E2 Regulation – </a:t>
            </a:r>
            <a:r>
              <a:rPr lang="fr-CA" sz="2400" dirty="0" err="1">
                <a:cs typeface="Arial" panose="020B0604020202020204" pitchFamily="34" charset="0"/>
              </a:rPr>
              <a:t>into</a:t>
            </a:r>
            <a:r>
              <a:rPr lang="fr-CA" sz="2400" dirty="0">
                <a:cs typeface="Arial" panose="020B0604020202020204" pitchFamily="34" charset="0"/>
              </a:rPr>
              <a:t> force on August 24, 2019</a:t>
            </a:r>
          </a:p>
          <a:p>
            <a:pPr marL="457200" indent="-457200">
              <a:buFont typeface="+mj-lt"/>
              <a:buAutoNum type="arabicPeriod"/>
            </a:pPr>
            <a:endParaRPr lang="fr-CA" sz="2400" dirty="0"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Transportation of Dangerous Goods Research Symposium –  Feb 27 &amp; 28,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1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21336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219200" y="4343400"/>
            <a:ext cx="6705600" cy="1981200"/>
          </a:xfrm>
        </p:spPr>
        <p:txBody>
          <a:bodyPr>
            <a:normAutofit/>
          </a:bodyPr>
          <a:lstStyle/>
          <a:p>
            <a:r>
              <a:rPr lang="fr-CA" sz="4000" dirty="0"/>
              <a:t>1- Prevention of AN </a:t>
            </a:r>
            <a:r>
              <a:rPr lang="fr-CA" sz="4000" dirty="0" err="1"/>
              <a:t>leaching</a:t>
            </a:r>
            <a:r>
              <a:rPr lang="fr-CA" sz="4000" dirty="0"/>
              <a:t> </a:t>
            </a:r>
            <a:r>
              <a:rPr lang="fr-CA" sz="4000" dirty="0" err="1"/>
              <a:t>from</a:t>
            </a:r>
            <a:r>
              <a:rPr lang="fr-CA" sz="4000" dirty="0"/>
              <a:t> bulk explosives </a:t>
            </a:r>
            <a:endParaRPr lang="en-CA" sz="40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2667000"/>
            <a:ext cx="8229600" cy="37071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2800" dirty="0"/>
          </a:p>
          <a:p>
            <a:pPr marL="0" indent="0">
              <a:buNone/>
            </a:pPr>
            <a:endParaRPr lang="en-CA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580F9F-AFDE-4CA7-98C7-3F75D08A9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143000"/>
            <a:ext cx="8159074" cy="335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1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CC3F98-8BCF-46FB-8704-D4D58EB7A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914400"/>
            <a:ext cx="5225218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61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381000" y="1981200"/>
            <a:ext cx="8229600" cy="26670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400" y="762000"/>
            <a:ext cx="6324600" cy="914400"/>
          </a:xfrm>
        </p:spPr>
        <p:txBody>
          <a:bodyPr>
            <a:normAutofit fontScale="90000"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Code of good practice development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CDF149-CACE-47A2-AC6E-94924D7B8C69}"/>
              </a:ext>
            </a:extLst>
          </p:cNvPr>
          <p:cNvSpPr txBox="1"/>
          <p:nvPr/>
        </p:nvSpPr>
        <p:spPr>
          <a:xfrm>
            <a:off x="457200" y="1600200"/>
            <a:ext cx="807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Next </a:t>
            </a:r>
            <a:r>
              <a:rPr lang="fr-CA" dirty="0" err="1"/>
              <a:t>steps</a:t>
            </a:r>
            <a:r>
              <a:rPr lang="fr-CA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 err="1">
                <a:cs typeface="Arial" panose="020B0604020202020204" pitchFamily="34" charset="0"/>
              </a:rPr>
              <a:t>Send</a:t>
            </a:r>
            <a:r>
              <a:rPr lang="fr-CA" sz="2400" dirty="0">
                <a:cs typeface="Arial" panose="020B0604020202020204" pitchFamily="34" charset="0"/>
              </a:rPr>
              <a:t> information to the </a:t>
            </a:r>
            <a:r>
              <a:rPr lang="fr-CA" sz="2400" dirty="0" err="1">
                <a:cs typeface="Arial" panose="020B0604020202020204" pitchFamily="34" charset="0"/>
              </a:rPr>
              <a:t>committee</a:t>
            </a:r>
            <a:r>
              <a:rPr lang="fr-CA" sz="2400" dirty="0">
                <a:cs typeface="Arial" panose="020B0604020202020204" pitchFamily="34" charset="0"/>
              </a:rPr>
              <a:t> for </a:t>
            </a:r>
            <a:r>
              <a:rPr lang="fr-CA" sz="2400" dirty="0" err="1">
                <a:cs typeface="Arial" panose="020B0604020202020204" pitchFamily="34" charset="0"/>
              </a:rPr>
              <a:t>each</a:t>
            </a:r>
            <a:r>
              <a:rPr lang="fr-CA" sz="2400" dirty="0">
                <a:cs typeface="Arial" panose="020B0604020202020204" pitchFamily="34" charset="0"/>
              </a:rPr>
              <a:t> topic of the guideline </a:t>
            </a:r>
          </a:p>
          <a:p>
            <a:r>
              <a:rPr lang="fr-CA" dirty="0"/>
              <a:t>	</a:t>
            </a:r>
            <a:r>
              <a:rPr lang="fr-CA" dirty="0" err="1"/>
              <a:t>Who</a:t>
            </a:r>
            <a:r>
              <a:rPr lang="fr-CA" dirty="0"/>
              <a:t> :   </a:t>
            </a:r>
            <a:r>
              <a:rPr lang="fr-CA" dirty="0" err="1"/>
              <a:t>Technical</a:t>
            </a:r>
            <a:r>
              <a:rPr lang="fr-CA" dirty="0"/>
              <a:t> experts </a:t>
            </a:r>
            <a:r>
              <a:rPr lang="fr-CA" dirty="0" err="1"/>
              <a:t>from</a:t>
            </a:r>
            <a:r>
              <a:rPr lang="fr-CA" dirty="0"/>
              <a:t> all </a:t>
            </a:r>
            <a:r>
              <a:rPr lang="fr-CA" dirty="0" err="1"/>
              <a:t>companies</a:t>
            </a:r>
            <a:r>
              <a:rPr lang="fr-CA" dirty="0"/>
              <a:t>   </a:t>
            </a:r>
          </a:p>
          <a:p>
            <a:r>
              <a:rPr lang="fr-CA" dirty="0"/>
              <a:t>	</a:t>
            </a:r>
            <a:r>
              <a:rPr lang="fr-CA" dirty="0" err="1"/>
              <a:t>When</a:t>
            </a:r>
            <a:r>
              <a:rPr lang="fr-CA" dirty="0"/>
              <a:t> : As </a:t>
            </a:r>
            <a:r>
              <a:rPr lang="fr-CA" dirty="0" err="1"/>
              <a:t>soon</a:t>
            </a:r>
            <a:r>
              <a:rPr lang="fr-CA" dirty="0"/>
              <a:t> as possible	</a:t>
            </a:r>
            <a:r>
              <a:rPr lang="fr-CA" i="1" dirty="0">
                <a:solidFill>
                  <a:srgbClr val="0070C0"/>
                </a:solidFill>
              </a:rPr>
              <a:t>IN PROGRESS  - SOME INFORMATION 					RECEIVED SO FAR</a:t>
            </a:r>
          </a:p>
          <a:p>
            <a:endParaRPr lang="fr-CA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cs typeface="Arial" panose="020B0604020202020204" pitchFamily="34" charset="0"/>
              </a:rPr>
              <a:t>Put </a:t>
            </a:r>
            <a:r>
              <a:rPr lang="fr-CA" sz="2400" dirty="0" err="1">
                <a:cs typeface="Arial" panose="020B0604020202020204" pitchFamily="34" charset="0"/>
              </a:rPr>
              <a:t>together</a:t>
            </a:r>
            <a:r>
              <a:rPr lang="fr-CA" sz="2400" dirty="0">
                <a:cs typeface="Arial" panose="020B0604020202020204" pitchFamily="34" charset="0"/>
              </a:rPr>
              <a:t> the information and </a:t>
            </a:r>
            <a:r>
              <a:rPr lang="fr-CA" sz="2400" dirty="0" err="1">
                <a:cs typeface="Arial" panose="020B0604020202020204" pitchFamily="34" charset="0"/>
              </a:rPr>
              <a:t>write</a:t>
            </a:r>
            <a:r>
              <a:rPr lang="fr-CA" sz="2400" dirty="0">
                <a:cs typeface="Arial" panose="020B0604020202020204" pitchFamily="34" charset="0"/>
              </a:rPr>
              <a:t> a draft for </a:t>
            </a:r>
            <a:r>
              <a:rPr lang="fr-CA" sz="2400" dirty="0" err="1">
                <a:cs typeface="Arial" panose="020B0604020202020204" pitchFamily="34" charset="0"/>
              </a:rPr>
              <a:t>each</a:t>
            </a:r>
            <a:r>
              <a:rPr lang="fr-CA" sz="2400" dirty="0">
                <a:cs typeface="Arial" panose="020B0604020202020204" pitchFamily="34" charset="0"/>
              </a:rPr>
              <a:t> section for </a:t>
            </a:r>
            <a:r>
              <a:rPr lang="fr-CA" sz="2400" dirty="0" err="1">
                <a:cs typeface="Arial" panose="020B0604020202020204" pitchFamily="34" charset="0"/>
              </a:rPr>
              <a:t>submission</a:t>
            </a:r>
            <a:r>
              <a:rPr lang="fr-CA" sz="2400" dirty="0">
                <a:cs typeface="Arial" panose="020B0604020202020204" pitchFamily="34" charset="0"/>
              </a:rPr>
              <a:t> to the </a:t>
            </a:r>
            <a:r>
              <a:rPr lang="fr-CA" sz="2400" dirty="0" err="1">
                <a:cs typeface="Arial" panose="020B0604020202020204" pitchFamily="34" charset="0"/>
              </a:rPr>
              <a:t>committee</a:t>
            </a:r>
            <a:r>
              <a:rPr lang="fr-CA" sz="2400" dirty="0">
                <a:cs typeface="Arial" panose="020B0604020202020204" pitchFamily="34" charset="0"/>
              </a:rPr>
              <a:t> </a:t>
            </a:r>
            <a:r>
              <a:rPr lang="fr-CA" sz="2400" dirty="0" err="1">
                <a:cs typeface="Arial" panose="020B0604020202020204" pitchFamily="34" charset="0"/>
              </a:rPr>
              <a:t>members</a:t>
            </a:r>
            <a:endParaRPr lang="fr-CA" sz="2400" dirty="0">
              <a:cs typeface="Arial" panose="020B0604020202020204" pitchFamily="34" charset="0"/>
            </a:endParaRPr>
          </a:p>
          <a:p>
            <a:r>
              <a:rPr lang="fr-CA" dirty="0"/>
              <a:t>	</a:t>
            </a:r>
            <a:r>
              <a:rPr lang="fr-CA" dirty="0" err="1"/>
              <a:t>Who</a:t>
            </a:r>
            <a:r>
              <a:rPr lang="fr-CA" dirty="0"/>
              <a:t> :   </a:t>
            </a:r>
            <a:r>
              <a:rPr lang="fr-CA" dirty="0" err="1"/>
              <a:t>Committee</a:t>
            </a:r>
            <a:r>
              <a:rPr lang="fr-CA" dirty="0"/>
              <a:t> chair   	</a:t>
            </a:r>
          </a:p>
          <a:p>
            <a:r>
              <a:rPr lang="fr-CA" dirty="0"/>
              <a:t>	</a:t>
            </a:r>
            <a:r>
              <a:rPr lang="fr-CA" dirty="0" err="1"/>
              <a:t>When</a:t>
            </a:r>
            <a:r>
              <a:rPr lang="fr-CA" dirty="0"/>
              <a:t> : As </a:t>
            </a:r>
            <a:r>
              <a:rPr lang="fr-CA" dirty="0" err="1"/>
              <a:t>soon</a:t>
            </a:r>
            <a:r>
              <a:rPr lang="fr-CA" dirty="0"/>
              <a:t> as </a:t>
            </a:r>
            <a:r>
              <a:rPr lang="fr-CA" dirty="0" err="1"/>
              <a:t>sufficient</a:t>
            </a:r>
            <a:r>
              <a:rPr lang="fr-CA" dirty="0"/>
              <a:t> information </a:t>
            </a:r>
            <a:r>
              <a:rPr lang="fr-CA" dirty="0" err="1"/>
              <a:t>will</a:t>
            </a:r>
            <a:r>
              <a:rPr lang="fr-CA" dirty="0"/>
              <a:t> have been </a:t>
            </a:r>
            <a:r>
              <a:rPr lang="fr-CA" dirty="0" err="1"/>
              <a:t>received</a:t>
            </a:r>
            <a:r>
              <a:rPr lang="fr-CA" dirty="0"/>
              <a:t>. </a:t>
            </a:r>
          </a:p>
          <a:p>
            <a:r>
              <a:rPr lang="fr-CA" dirty="0"/>
              <a:t>				</a:t>
            </a:r>
            <a:r>
              <a:rPr lang="fr-CA" i="1" dirty="0">
                <a:solidFill>
                  <a:srgbClr val="0070C0"/>
                </a:solidFill>
              </a:rPr>
              <a:t>STARTED – 19 PAGES WRITTEN ON  10 TOPICS</a:t>
            </a:r>
          </a:p>
          <a:p>
            <a:endParaRPr lang="fr-CA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 err="1">
                <a:cs typeface="Arial" panose="020B0604020202020204" pitchFamily="34" charset="0"/>
              </a:rPr>
              <a:t>Revise</a:t>
            </a:r>
            <a:r>
              <a:rPr lang="fr-CA" sz="2400" dirty="0">
                <a:cs typeface="Arial" panose="020B0604020202020204" pitchFamily="34" charset="0"/>
              </a:rPr>
              <a:t> the draft and propose modifications/ </a:t>
            </a:r>
            <a:r>
              <a:rPr lang="fr-CA" sz="2400" dirty="0" err="1">
                <a:cs typeface="Arial" panose="020B0604020202020204" pitchFamily="34" charset="0"/>
              </a:rPr>
              <a:t>improvements</a:t>
            </a:r>
            <a:r>
              <a:rPr lang="fr-CA" sz="2400" dirty="0">
                <a:cs typeface="Arial" panose="020B0604020202020204" pitchFamily="34" charset="0"/>
              </a:rPr>
              <a:t> : </a:t>
            </a:r>
          </a:p>
          <a:p>
            <a:r>
              <a:rPr lang="fr-CA" dirty="0"/>
              <a:t>	</a:t>
            </a:r>
            <a:r>
              <a:rPr lang="fr-CA" dirty="0" err="1"/>
              <a:t>Who</a:t>
            </a:r>
            <a:r>
              <a:rPr lang="fr-CA" dirty="0"/>
              <a:t> :   </a:t>
            </a:r>
            <a:r>
              <a:rPr lang="fr-CA" dirty="0" err="1"/>
              <a:t>Any</a:t>
            </a:r>
            <a:r>
              <a:rPr lang="fr-CA" dirty="0"/>
              <a:t> CEAEC/</a:t>
            </a:r>
            <a:r>
              <a:rPr lang="fr-CA" dirty="0" err="1"/>
              <a:t>Committee</a:t>
            </a:r>
            <a:r>
              <a:rPr lang="fr-CA" dirty="0"/>
              <a:t> </a:t>
            </a:r>
            <a:r>
              <a:rPr lang="fr-CA" dirty="0" err="1"/>
              <a:t>members</a:t>
            </a:r>
            <a:r>
              <a:rPr lang="fr-CA" dirty="0"/>
              <a:t>  </a:t>
            </a:r>
          </a:p>
          <a:p>
            <a:r>
              <a:rPr lang="fr-CA" dirty="0"/>
              <a:t>	</a:t>
            </a:r>
            <a:r>
              <a:rPr lang="fr-CA" dirty="0" err="1"/>
              <a:t>When</a:t>
            </a:r>
            <a:r>
              <a:rPr lang="fr-CA" dirty="0"/>
              <a:t> : </a:t>
            </a:r>
            <a:r>
              <a:rPr lang="fr-CA" dirty="0" err="1"/>
              <a:t>Upon</a:t>
            </a:r>
            <a:r>
              <a:rPr lang="fr-CA" dirty="0"/>
              <a:t> </a:t>
            </a:r>
            <a:r>
              <a:rPr lang="fr-CA" dirty="0" err="1"/>
              <a:t>request</a:t>
            </a:r>
            <a:r>
              <a:rPr lang="fr-CA" dirty="0"/>
              <a:t> – 	</a:t>
            </a:r>
            <a:r>
              <a:rPr lang="fr-CA" i="1" dirty="0">
                <a:solidFill>
                  <a:srgbClr val="0070C0"/>
                </a:solidFill>
              </a:rPr>
              <a:t>WILL BE DONE </a:t>
            </a:r>
            <a:r>
              <a:rPr lang="fr-CA" i="1" dirty="0" err="1">
                <a:solidFill>
                  <a:srgbClr val="0070C0"/>
                </a:solidFill>
              </a:rPr>
              <a:t>before</a:t>
            </a:r>
            <a:r>
              <a:rPr lang="fr-CA" i="1" dirty="0">
                <a:solidFill>
                  <a:srgbClr val="0070C0"/>
                </a:solidFill>
              </a:rPr>
              <a:t> </a:t>
            </a:r>
            <a:r>
              <a:rPr lang="fr-CA" i="1" dirty="0" err="1">
                <a:solidFill>
                  <a:srgbClr val="0070C0"/>
                </a:solidFill>
              </a:rPr>
              <a:t>fall</a:t>
            </a:r>
            <a:r>
              <a:rPr lang="fr-CA" i="1" dirty="0">
                <a:solidFill>
                  <a:srgbClr val="0070C0"/>
                </a:solidFill>
              </a:rPr>
              <a:t> meeting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18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381000" y="1981200"/>
            <a:ext cx="8229600" cy="26670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67000"/>
            <a:ext cx="2438400" cy="1981200"/>
          </a:xfrm>
        </p:spPr>
        <p:txBody>
          <a:bodyPr>
            <a:normAutofit fontScale="90000"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CEAEC Code of good practice  development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F85541-833C-4D69-BEE7-B7E193896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0" y="1371600"/>
            <a:ext cx="6657143" cy="45333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CEBEF0-FCBA-4A0A-BE4C-65672E35DFF0}"/>
              </a:ext>
            </a:extLst>
          </p:cNvPr>
          <p:cNvSpPr txBox="1"/>
          <p:nvPr/>
        </p:nvSpPr>
        <p:spPr>
          <a:xfrm>
            <a:off x="7620000" y="28956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6 pages</a:t>
            </a:r>
            <a:endParaRPr lang="en-US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6FFA992-3412-47DB-BBFD-032FECC3F6F6}"/>
              </a:ext>
            </a:extLst>
          </p:cNvPr>
          <p:cNvSpPr txBox="1"/>
          <p:nvPr/>
        </p:nvSpPr>
        <p:spPr>
          <a:xfrm>
            <a:off x="7239000" y="30480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1 page</a:t>
            </a:r>
            <a:endParaRPr lang="en-US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9F96B1-E746-4B43-AE1C-FE9D0FDD8CEB}"/>
              </a:ext>
            </a:extLst>
          </p:cNvPr>
          <p:cNvSpPr txBox="1"/>
          <p:nvPr/>
        </p:nvSpPr>
        <p:spPr>
          <a:xfrm>
            <a:off x="8305800" y="32004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1 page</a:t>
            </a:r>
            <a:endParaRPr lang="en-US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F7BE67-D092-4F38-B3AB-797EF893B91B}"/>
              </a:ext>
            </a:extLst>
          </p:cNvPr>
          <p:cNvSpPr txBox="1"/>
          <p:nvPr/>
        </p:nvSpPr>
        <p:spPr>
          <a:xfrm>
            <a:off x="7772400" y="34290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5 pages</a:t>
            </a:r>
            <a:endParaRPr lang="en-US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2B27CB-3761-4B7F-BF1F-B4C134742655}"/>
              </a:ext>
            </a:extLst>
          </p:cNvPr>
          <p:cNvSpPr txBox="1"/>
          <p:nvPr/>
        </p:nvSpPr>
        <p:spPr>
          <a:xfrm>
            <a:off x="5943600" y="35814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3 pages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0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209800"/>
            <a:ext cx="8229600" cy="36877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fr-CA" sz="2000" b="1" i="1" dirty="0"/>
              <a:t>Sites </a:t>
            </a:r>
            <a:r>
              <a:rPr lang="fr-CA" sz="2000" b="1" i="1" dirty="0" err="1"/>
              <a:t>storing</a:t>
            </a:r>
            <a:r>
              <a:rPr lang="fr-CA" sz="2000" b="1" i="1" dirty="0"/>
              <a:t> more </a:t>
            </a:r>
            <a:r>
              <a:rPr lang="fr-CA" sz="2000" b="1" i="1" dirty="0" err="1"/>
              <a:t>than</a:t>
            </a:r>
            <a:r>
              <a:rPr lang="fr-CA" sz="2000" b="1" i="1" dirty="0"/>
              <a:t> 20 tonnes of AN prill/AN solution in a single container </a:t>
            </a:r>
          </a:p>
          <a:p>
            <a:pPr marL="914400" lvl="2" indent="0">
              <a:buNone/>
            </a:pPr>
            <a:endParaRPr lang="fr-C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come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force on August 24, 2019.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fr-CA" sz="2000" b="1" i="1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provisions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requiring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and guidance on actions to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emergency.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fr-C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Emergency Plan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future training.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fr-C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818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2- </a:t>
            </a:r>
            <a:r>
              <a:rPr lang="fr-CA" sz="2800" dirty="0" err="1">
                <a:solidFill>
                  <a:srgbClr val="0070C0"/>
                </a:solidFill>
              </a:rPr>
              <a:t>Environmental</a:t>
            </a:r>
            <a:r>
              <a:rPr lang="fr-CA" sz="2800" dirty="0">
                <a:solidFill>
                  <a:srgbClr val="0070C0"/>
                </a:solidFill>
              </a:rPr>
              <a:t> Emergency </a:t>
            </a:r>
            <a:r>
              <a:rPr lang="fr-CA" sz="2800" dirty="0" err="1">
                <a:solidFill>
                  <a:srgbClr val="0070C0"/>
                </a:solidFill>
              </a:rPr>
              <a:t>Regulation</a:t>
            </a:r>
            <a:r>
              <a:rPr lang="fr-CA" sz="2800" dirty="0">
                <a:solidFill>
                  <a:srgbClr val="0070C0"/>
                </a:solidFill>
              </a:rPr>
              <a:t> (E2) – </a:t>
            </a:r>
            <a:r>
              <a:rPr lang="fr-CA" sz="2800" dirty="0" err="1">
                <a:solidFill>
                  <a:srgbClr val="0070C0"/>
                </a:solidFill>
              </a:rPr>
              <a:t>Environment</a:t>
            </a:r>
            <a:r>
              <a:rPr lang="fr-CA" sz="2800" dirty="0">
                <a:solidFill>
                  <a:srgbClr val="0070C0"/>
                </a:solidFill>
              </a:rPr>
              <a:t> Canada</a:t>
            </a:r>
            <a:endParaRPr lang="en-CA" sz="28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53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7818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Public information </a:t>
            </a:r>
            <a:r>
              <a:rPr lang="fr-CA" sz="2800" dirty="0" err="1">
                <a:solidFill>
                  <a:srgbClr val="0070C0"/>
                </a:solidFill>
              </a:rPr>
              <a:t>request</a:t>
            </a:r>
            <a:r>
              <a:rPr lang="fr-CA" sz="2800" dirty="0">
                <a:solidFill>
                  <a:srgbClr val="0070C0"/>
                </a:solidFill>
              </a:rPr>
              <a:t>  - E2</a:t>
            </a:r>
            <a:endParaRPr lang="en-CA" sz="2800" dirty="0">
              <a:solidFill>
                <a:srgbClr val="0070C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4B7B45F-08B4-4B04-86E3-456703B78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476873"/>
              </p:ext>
            </p:extLst>
          </p:nvPr>
        </p:nvGraphicFramePr>
        <p:xfrm>
          <a:off x="533400" y="1803400"/>
          <a:ext cx="77724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353922431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633003030"/>
                    </a:ext>
                  </a:extLst>
                </a:gridCol>
              </a:tblGrid>
              <a:tr h="300038">
                <a:tc>
                  <a:txBody>
                    <a:bodyPr/>
                    <a:lstStyle/>
                    <a:p>
                      <a:r>
                        <a:rPr lang="fr-CA" dirty="0"/>
                        <a:t>2003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957214"/>
                  </a:ext>
                </a:extLst>
              </a:tr>
              <a:tr h="3605484">
                <a:tc>
                  <a:txBody>
                    <a:bodyPr/>
                    <a:lstStyle/>
                    <a:p>
                      <a:r>
                        <a:rPr lang="fr-CA" sz="1800" dirty="0"/>
                        <a:t>4 (2) g) : A description of the </a:t>
                      </a:r>
                      <a:r>
                        <a:rPr lang="fr-CA" sz="1800" dirty="0" err="1"/>
                        <a:t>measures</a:t>
                      </a:r>
                      <a:r>
                        <a:rPr lang="fr-CA" sz="1800" dirty="0"/>
                        <a:t> to </a:t>
                      </a:r>
                      <a:r>
                        <a:rPr lang="fr-CA" sz="1800" dirty="0" err="1"/>
                        <a:t>be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taken</a:t>
                      </a:r>
                      <a:r>
                        <a:rPr lang="fr-CA" sz="1800" dirty="0"/>
                        <a:t> to </a:t>
                      </a:r>
                      <a:r>
                        <a:rPr lang="fr-CA" sz="1800" dirty="0" err="1"/>
                        <a:t>notify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members</a:t>
                      </a:r>
                      <a:r>
                        <a:rPr lang="fr-CA" sz="1800" dirty="0"/>
                        <a:t> of the public </a:t>
                      </a:r>
                      <a:r>
                        <a:rPr lang="fr-CA" sz="1800" dirty="0" err="1"/>
                        <a:t>who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may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be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adversely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affected</a:t>
                      </a:r>
                      <a:r>
                        <a:rPr lang="fr-CA" sz="1800" dirty="0"/>
                        <a:t> by an </a:t>
                      </a:r>
                      <a:r>
                        <a:rPr lang="fr-CA" sz="1800" dirty="0" err="1"/>
                        <a:t>environmental</a:t>
                      </a:r>
                      <a:r>
                        <a:rPr lang="fr-CA" sz="1800" dirty="0"/>
                        <a:t> emergency and to </a:t>
                      </a:r>
                      <a:r>
                        <a:rPr lang="fr-CA" sz="1800" dirty="0" err="1"/>
                        <a:t>inform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them</a:t>
                      </a:r>
                      <a:r>
                        <a:rPr lang="fr-CA" sz="1800" dirty="0"/>
                        <a:t> of </a:t>
                      </a:r>
                      <a:r>
                        <a:rPr lang="fr-CA" sz="1800" dirty="0" err="1"/>
                        <a:t>thoses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measures</a:t>
                      </a:r>
                      <a:r>
                        <a:rPr lang="fr-CA" sz="1800" dirty="0"/>
                        <a:t> and </a:t>
                      </a:r>
                      <a:r>
                        <a:rPr lang="fr-CA" sz="1800" dirty="0" err="1"/>
                        <a:t>what</a:t>
                      </a:r>
                      <a:r>
                        <a:rPr lang="fr-CA" sz="1800" dirty="0"/>
                        <a:t> to do in the </a:t>
                      </a:r>
                      <a:r>
                        <a:rPr lang="fr-CA" sz="1800" dirty="0" err="1"/>
                        <a:t>event</a:t>
                      </a:r>
                      <a:r>
                        <a:rPr lang="fr-CA" sz="1800" dirty="0"/>
                        <a:t> of an </a:t>
                      </a:r>
                      <a:r>
                        <a:rPr lang="fr-CA" sz="1800" dirty="0" err="1"/>
                        <a:t>environmental</a:t>
                      </a:r>
                      <a:r>
                        <a:rPr lang="fr-CA" sz="1800" dirty="0"/>
                        <a:t> emergency.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4 (2) i) : </a:t>
                      </a:r>
                      <a:r>
                        <a:rPr lang="fr-CA" sz="1800" u="sng" dirty="0" err="1"/>
                        <a:t>before</a:t>
                      </a:r>
                      <a:r>
                        <a:rPr lang="fr-CA" sz="1800" dirty="0"/>
                        <a:t> an emergency </a:t>
                      </a:r>
                      <a:r>
                        <a:rPr lang="fr-CA" sz="1800" dirty="0" err="1"/>
                        <a:t>occurs</a:t>
                      </a:r>
                      <a:r>
                        <a:rPr lang="fr-CA" sz="1800" dirty="0"/>
                        <a:t>, </a:t>
                      </a:r>
                      <a:r>
                        <a:rPr lang="fr-CA" sz="1800" dirty="0" err="1"/>
                        <a:t>inform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them</a:t>
                      </a:r>
                      <a:r>
                        <a:rPr lang="fr-CA" sz="1800" dirty="0"/>
                        <a:t> of : A) the </a:t>
                      </a:r>
                      <a:r>
                        <a:rPr lang="fr-CA" sz="1800" dirty="0" err="1"/>
                        <a:t>possibility</a:t>
                      </a:r>
                      <a:r>
                        <a:rPr lang="fr-CA" sz="1800" dirty="0"/>
                        <a:t> of an </a:t>
                      </a:r>
                      <a:r>
                        <a:rPr lang="fr-CA" sz="1800" dirty="0" err="1"/>
                        <a:t>environmental</a:t>
                      </a:r>
                      <a:r>
                        <a:rPr lang="fr-CA" sz="1800" dirty="0"/>
                        <a:t> emergency, B) the </a:t>
                      </a:r>
                      <a:r>
                        <a:rPr lang="fr-CA" sz="1800" dirty="0" err="1"/>
                        <a:t>potential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consequences</a:t>
                      </a:r>
                      <a:r>
                        <a:rPr lang="fr-CA" sz="1800" dirty="0"/>
                        <a:t> of an </a:t>
                      </a:r>
                      <a:r>
                        <a:rPr lang="fr-CA" sz="1800" dirty="0" err="1"/>
                        <a:t>environmental</a:t>
                      </a:r>
                      <a:r>
                        <a:rPr lang="fr-CA" sz="1800" dirty="0"/>
                        <a:t> emergency on the </a:t>
                      </a:r>
                      <a:r>
                        <a:rPr lang="fr-CA" sz="1800" dirty="0" err="1"/>
                        <a:t>environment</a:t>
                      </a:r>
                      <a:r>
                        <a:rPr lang="fr-CA" sz="1800" dirty="0"/>
                        <a:t> and on </a:t>
                      </a:r>
                      <a:r>
                        <a:rPr lang="fr-CA" sz="1800" dirty="0" err="1"/>
                        <a:t>human</a:t>
                      </a:r>
                      <a:r>
                        <a:rPr lang="fr-CA" sz="1800" dirty="0"/>
                        <a:t> life or </a:t>
                      </a:r>
                      <a:r>
                        <a:rPr lang="fr-CA" sz="1800" dirty="0" err="1"/>
                        <a:t>health</a:t>
                      </a:r>
                      <a:r>
                        <a:rPr lang="fr-CA" sz="1800" dirty="0"/>
                        <a:t>, C) </a:t>
                      </a:r>
                      <a:r>
                        <a:rPr lang="fr-CA" sz="1800" dirty="0" err="1"/>
                        <a:t>measures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that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will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be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taken</a:t>
                      </a:r>
                      <a:r>
                        <a:rPr lang="fr-CA" sz="1800" dirty="0"/>
                        <a:t> to </a:t>
                      </a:r>
                      <a:r>
                        <a:rPr lang="fr-CA" sz="1800" dirty="0" err="1"/>
                        <a:t>protect</a:t>
                      </a:r>
                      <a:r>
                        <a:rPr lang="fr-CA" sz="1800" dirty="0"/>
                        <a:t> the </a:t>
                      </a:r>
                      <a:r>
                        <a:rPr lang="fr-CA" sz="1800" dirty="0" err="1"/>
                        <a:t>environment</a:t>
                      </a:r>
                      <a:r>
                        <a:rPr lang="fr-CA" sz="1800" dirty="0"/>
                        <a:t> and </a:t>
                      </a:r>
                      <a:r>
                        <a:rPr lang="fr-CA" sz="1800" dirty="0" err="1"/>
                        <a:t>human</a:t>
                      </a:r>
                      <a:r>
                        <a:rPr lang="fr-CA" sz="1800" dirty="0"/>
                        <a:t> life or </a:t>
                      </a:r>
                      <a:r>
                        <a:rPr lang="fr-CA" sz="1800" dirty="0" err="1"/>
                        <a:t>health</a:t>
                      </a:r>
                      <a:r>
                        <a:rPr lang="fr-CA" sz="1800" dirty="0"/>
                        <a:t> </a:t>
                      </a:r>
                    </a:p>
                    <a:p>
                      <a:r>
                        <a:rPr lang="fr-CA" sz="1800" dirty="0"/>
                        <a:t>ii) : </a:t>
                      </a:r>
                      <a:r>
                        <a:rPr lang="fr-CA" sz="1800" dirty="0" err="1"/>
                        <a:t>before</a:t>
                      </a:r>
                      <a:r>
                        <a:rPr lang="fr-CA" sz="1800" dirty="0"/>
                        <a:t> an emergency and </a:t>
                      </a:r>
                      <a:r>
                        <a:rPr lang="fr-CA" sz="1800" dirty="0" err="1"/>
                        <a:t>during</a:t>
                      </a:r>
                      <a:r>
                        <a:rPr lang="fr-CA" sz="1800" dirty="0"/>
                        <a:t> and </a:t>
                      </a:r>
                      <a:r>
                        <a:rPr lang="fr-CA" sz="1800" dirty="0" err="1"/>
                        <a:t>after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its</a:t>
                      </a:r>
                      <a:r>
                        <a:rPr lang="fr-CA" sz="1800" dirty="0"/>
                        <a:t> occurrence, </a:t>
                      </a:r>
                      <a:r>
                        <a:rPr lang="fr-CA" sz="1800" dirty="0" err="1"/>
                        <a:t>provide</a:t>
                      </a:r>
                      <a:r>
                        <a:rPr lang="fr-CA" sz="1800" dirty="0"/>
                        <a:t> information and guidance </a:t>
                      </a:r>
                      <a:r>
                        <a:rPr lang="fr-CA" sz="1800" dirty="0" err="1"/>
                        <a:t>concerning</a:t>
                      </a:r>
                      <a:r>
                        <a:rPr lang="fr-CA" sz="1800" dirty="0"/>
                        <a:t> actions </a:t>
                      </a:r>
                      <a:r>
                        <a:rPr lang="fr-CA" sz="1800" dirty="0" err="1"/>
                        <a:t>that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could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be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taken</a:t>
                      </a:r>
                      <a:r>
                        <a:rPr lang="fr-CA" sz="1800" dirty="0"/>
                        <a:t> by </a:t>
                      </a:r>
                      <a:r>
                        <a:rPr lang="fr-CA" sz="1800" dirty="0" err="1"/>
                        <a:t>them</a:t>
                      </a:r>
                      <a:r>
                        <a:rPr lang="fr-CA" sz="1800" dirty="0"/>
                        <a:t> to </a:t>
                      </a:r>
                      <a:r>
                        <a:rPr lang="fr-CA" sz="1800" dirty="0" err="1"/>
                        <a:t>reduce</a:t>
                      </a:r>
                      <a:r>
                        <a:rPr lang="fr-CA" sz="1800" dirty="0"/>
                        <a:t> the </a:t>
                      </a:r>
                      <a:r>
                        <a:rPr lang="fr-CA" sz="1800" dirty="0" err="1"/>
                        <a:t>potential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harm</a:t>
                      </a:r>
                      <a:r>
                        <a:rPr lang="fr-CA" sz="1800" dirty="0"/>
                        <a:t>, </a:t>
                      </a:r>
                      <a:r>
                        <a:rPr lang="fr-CA" sz="1800" dirty="0" err="1"/>
                        <a:t>including</a:t>
                      </a:r>
                      <a:r>
                        <a:rPr lang="fr-CA" sz="1800" dirty="0"/>
                        <a:t> an </a:t>
                      </a:r>
                      <a:r>
                        <a:rPr lang="fr-CA" sz="1800" dirty="0" err="1"/>
                        <a:t>explanation</a:t>
                      </a:r>
                      <a:r>
                        <a:rPr lang="fr-CA" sz="1800" dirty="0"/>
                        <a:t> on how </a:t>
                      </a:r>
                      <a:r>
                        <a:rPr lang="fr-CA" sz="1800" dirty="0" err="1"/>
                        <a:t>those</a:t>
                      </a:r>
                      <a:r>
                        <a:rPr lang="fr-CA" sz="1800" dirty="0"/>
                        <a:t> actions help</a:t>
                      </a:r>
                    </a:p>
                    <a:p>
                      <a:r>
                        <a:rPr lang="fr-CA" sz="1800" dirty="0"/>
                        <a:t>iii): The position </a:t>
                      </a:r>
                      <a:r>
                        <a:rPr lang="fr-CA" sz="1800" dirty="0" err="1"/>
                        <a:t>title</a:t>
                      </a:r>
                      <a:r>
                        <a:rPr lang="fr-CA" sz="1800" dirty="0"/>
                        <a:t> of the </a:t>
                      </a:r>
                      <a:r>
                        <a:rPr lang="fr-CA" sz="1800" dirty="0" err="1"/>
                        <a:t>individual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who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will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communicate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with</a:t>
                      </a:r>
                      <a:r>
                        <a:rPr lang="fr-CA" sz="1800" dirty="0"/>
                        <a:t> the public. 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014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6062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81800" cy="1143000"/>
          </a:xfrm>
        </p:spPr>
        <p:txBody>
          <a:bodyPr>
            <a:normAutofit/>
          </a:bodyPr>
          <a:lstStyle/>
          <a:p>
            <a:r>
              <a:rPr lang="fr-CA" sz="2800" dirty="0" err="1">
                <a:solidFill>
                  <a:srgbClr val="0070C0"/>
                </a:solidFill>
              </a:rPr>
              <a:t>Excluded</a:t>
            </a:r>
            <a:r>
              <a:rPr lang="fr-CA" sz="2800" dirty="0">
                <a:solidFill>
                  <a:srgbClr val="0070C0"/>
                </a:solidFill>
              </a:rPr>
              <a:t> </a:t>
            </a:r>
            <a:r>
              <a:rPr lang="fr-CA" sz="2800" dirty="0" err="1">
                <a:solidFill>
                  <a:srgbClr val="0070C0"/>
                </a:solidFill>
              </a:rPr>
              <a:t>quantities</a:t>
            </a:r>
            <a:r>
              <a:rPr lang="fr-CA" sz="2800" dirty="0">
                <a:solidFill>
                  <a:srgbClr val="0070C0"/>
                </a:solidFill>
              </a:rPr>
              <a:t> - E2</a:t>
            </a:r>
            <a:endParaRPr lang="en-CA" sz="2800" dirty="0">
              <a:solidFill>
                <a:srgbClr val="0070C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4B7B45F-08B4-4B04-86E3-456703B78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238280"/>
              </p:ext>
            </p:extLst>
          </p:nvPr>
        </p:nvGraphicFramePr>
        <p:xfrm>
          <a:off x="838200" y="2209800"/>
          <a:ext cx="7772400" cy="397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5392243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633003030"/>
                    </a:ext>
                  </a:extLst>
                </a:gridCol>
              </a:tblGrid>
              <a:tr h="300038">
                <a:tc>
                  <a:txBody>
                    <a:bodyPr/>
                    <a:lstStyle/>
                    <a:p>
                      <a:r>
                        <a:rPr lang="fr-CA" dirty="0"/>
                        <a:t>2003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957214"/>
                  </a:ext>
                </a:extLst>
              </a:tr>
              <a:tr h="3605484">
                <a:tc>
                  <a:txBody>
                    <a:bodyPr/>
                    <a:lstStyle/>
                    <a:p>
                      <a:r>
                        <a:rPr lang="fr-CA" sz="1800" dirty="0" err="1"/>
                        <a:t>Quantities</a:t>
                      </a:r>
                      <a:r>
                        <a:rPr lang="fr-CA" sz="1800" dirty="0"/>
                        <a:t> of the substance </a:t>
                      </a:r>
                      <a:r>
                        <a:rPr lang="fr-CA" sz="1800" dirty="0" err="1"/>
                        <a:t>that</a:t>
                      </a:r>
                      <a:r>
                        <a:rPr lang="fr-CA" sz="1800" dirty="0"/>
                        <a:t> are </a:t>
                      </a:r>
                      <a:r>
                        <a:rPr lang="fr-CA" sz="1800" dirty="0" err="1"/>
                        <a:t>temporarily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stored</a:t>
                      </a:r>
                      <a:r>
                        <a:rPr lang="fr-CA" sz="1800" dirty="0"/>
                        <a:t> for 72 </a:t>
                      </a:r>
                      <a:r>
                        <a:rPr lang="fr-CA" sz="1800" dirty="0" err="1"/>
                        <a:t>hours</a:t>
                      </a:r>
                      <a:r>
                        <a:rPr lang="fr-CA" sz="1800" dirty="0"/>
                        <a:t> or </a:t>
                      </a:r>
                      <a:r>
                        <a:rPr lang="fr-CA" sz="1800" dirty="0" err="1"/>
                        <a:t>less</a:t>
                      </a:r>
                      <a:r>
                        <a:rPr lang="fr-CA" sz="1800" dirty="0"/>
                        <a:t> in a container not </a:t>
                      </a:r>
                      <a:r>
                        <a:rPr lang="fr-CA" sz="1800" dirty="0" err="1"/>
                        <a:t>normally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located</a:t>
                      </a:r>
                      <a:r>
                        <a:rPr lang="fr-CA" sz="1800" dirty="0"/>
                        <a:t> at the place, if the </a:t>
                      </a:r>
                      <a:r>
                        <a:rPr lang="fr-CA" sz="1800" dirty="0" err="1"/>
                        <a:t>person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keeps</a:t>
                      </a:r>
                      <a:r>
                        <a:rPr lang="fr-CA" sz="1800" dirty="0"/>
                        <a:t> </a:t>
                      </a:r>
                      <a:r>
                        <a:rPr lang="fr-CA" sz="1800" dirty="0" err="1"/>
                        <a:t>evidence</a:t>
                      </a:r>
                      <a:r>
                        <a:rPr lang="fr-CA" sz="1800" dirty="0"/>
                        <a:t> of the date…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 err="1"/>
                        <a:t>Quantities</a:t>
                      </a:r>
                      <a:r>
                        <a:rPr lang="fr-CA" sz="1800" dirty="0"/>
                        <a:t> of the substance </a:t>
                      </a:r>
                      <a:r>
                        <a:rPr lang="fr-CA" sz="1800" dirty="0" err="1"/>
                        <a:t>that</a:t>
                      </a:r>
                      <a:r>
                        <a:rPr lang="fr-CA" sz="1800" dirty="0"/>
                        <a:t> are </a:t>
                      </a:r>
                      <a:r>
                        <a:rPr lang="fr-CA" sz="1800" dirty="0" err="1"/>
                        <a:t>located</a:t>
                      </a:r>
                      <a:r>
                        <a:rPr lang="fr-CA" sz="1800" dirty="0"/>
                        <a:t> at the place for a </a:t>
                      </a:r>
                      <a:r>
                        <a:rPr lang="fr-CA" sz="1800" dirty="0" err="1"/>
                        <a:t>period</a:t>
                      </a:r>
                      <a:r>
                        <a:rPr lang="fr-CA" sz="1800" dirty="0"/>
                        <a:t> of 72 </a:t>
                      </a:r>
                      <a:r>
                        <a:rPr lang="fr-CA" sz="1800" dirty="0" err="1"/>
                        <a:t>hours</a:t>
                      </a:r>
                      <a:r>
                        <a:rPr lang="fr-CA" sz="1800" dirty="0"/>
                        <a:t> or </a:t>
                      </a:r>
                      <a:r>
                        <a:rPr lang="fr-CA" sz="1800" dirty="0" err="1"/>
                        <a:t>less</a:t>
                      </a:r>
                      <a:r>
                        <a:rPr lang="fr-CA" sz="1800" dirty="0"/>
                        <a:t>, </a:t>
                      </a:r>
                      <a:r>
                        <a:rPr lang="fr-CA" sz="1800" dirty="0" err="1">
                          <a:solidFill>
                            <a:srgbClr val="FF0000"/>
                          </a:solidFill>
                        </a:rPr>
                        <a:t>unless</a:t>
                      </a:r>
                      <a:r>
                        <a:rPr lang="fr-CA" sz="1800" dirty="0">
                          <a:solidFill>
                            <a:srgbClr val="FF0000"/>
                          </a:solidFill>
                        </a:rPr>
                        <a:t> the substance </a:t>
                      </a:r>
                      <a:r>
                        <a:rPr lang="fr-CA" sz="1800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CA" sz="1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CA" sz="1800" dirty="0" err="1">
                          <a:solidFill>
                            <a:srgbClr val="FF0000"/>
                          </a:solidFill>
                        </a:rPr>
                        <a:t>loaded</a:t>
                      </a:r>
                      <a:r>
                        <a:rPr lang="fr-CA" sz="1800" dirty="0">
                          <a:solidFill>
                            <a:srgbClr val="FF0000"/>
                          </a:solidFill>
                        </a:rPr>
                        <a:t> or </a:t>
                      </a:r>
                      <a:r>
                        <a:rPr lang="fr-CA" sz="1800" dirty="0" err="1">
                          <a:solidFill>
                            <a:srgbClr val="FF0000"/>
                          </a:solidFill>
                        </a:rPr>
                        <a:t>unloaded</a:t>
                      </a:r>
                      <a:r>
                        <a:rPr lang="fr-CA" sz="1800" dirty="0">
                          <a:solidFill>
                            <a:srgbClr val="FF0000"/>
                          </a:solidFill>
                        </a:rPr>
                        <a:t> at the place if, </a:t>
                      </a:r>
                      <a:r>
                        <a:rPr lang="fr-CA" sz="1800" dirty="0" err="1">
                          <a:solidFill>
                            <a:schemeClr val="tx1"/>
                          </a:solidFill>
                        </a:rPr>
                        <a:t>during</a:t>
                      </a:r>
                      <a:r>
                        <a:rPr lang="fr-CA" sz="1800" dirty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fr-CA" sz="1800" dirty="0" err="1">
                          <a:solidFill>
                            <a:schemeClr val="tx1"/>
                          </a:solidFill>
                        </a:rPr>
                        <a:t>period</a:t>
                      </a:r>
                      <a:r>
                        <a:rPr lang="fr-CA" sz="1800" dirty="0">
                          <a:solidFill>
                            <a:schemeClr val="tx1"/>
                          </a:solidFill>
                        </a:rPr>
                        <a:t>, the </a:t>
                      </a:r>
                      <a:r>
                        <a:rPr lang="fr-CA" sz="1800" dirty="0" err="1">
                          <a:solidFill>
                            <a:schemeClr val="tx1"/>
                          </a:solidFill>
                        </a:rPr>
                        <a:t>person</a:t>
                      </a:r>
                      <a:r>
                        <a:rPr lang="fr-CA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CA" sz="1800" dirty="0" err="1">
                          <a:solidFill>
                            <a:schemeClr val="tx1"/>
                          </a:solidFill>
                        </a:rPr>
                        <a:t>keeps</a:t>
                      </a:r>
                      <a:r>
                        <a:rPr lang="fr-CA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CA" sz="1800" dirty="0" err="1">
                          <a:solidFill>
                            <a:schemeClr val="tx1"/>
                          </a:solidFill>
                        </a:rPr>
                        <a:t>evidence</a:t>
                      </a:r>
                      <a:r>
                        <a:rPr lang="fr-CA" sz="1800" dirty="0">
                          <a:solidFill>
                            <a:schemeClr val="tx1"/>
                          </a:solidFill>
                        </a:rPr>
                        <a:t> of the date and time…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014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476170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646</Words>
  <Application>Microsoft Office PowerPoint</Application>
  <PresentationFormat>Affichage à l'écran (4:3)</PresentationFormat>
  <Paragraphs>94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</vt:lpstr>
      <vt:lpstr>Times New Roman</vt:lpstr>
      <vt:lpstr>Wingdings</vt:lpstr>
      <vt:lpstr>Office Theme</vt:lpstr>
      <vt:lpstr>Default Design</vt:lpstr>
      <vt:lpstr>Présentation PowerPoint</vt:lpstr>
      <vt:lpstr>Safety, Security and Environmental Committee</vt:lpstr>
      <vt:lpstr>1- Prevention of AN leaching from bulk explosives </vt:lpstr>
      <vt:lpstr>Présentation PowerPoint</vt:lpstr>
      <vt:lpstr>Code of good practice development </vt:lpstr>
      <vt:lpstr>CEAEC Code of good practice  development</vt:lpstr>
      <vt:lpstr>2- Environmental Emergency Regulation (E2) – Environment Canada</vt:lpstr>
      <vt:lpstr>Public information request  - E2</vt:lpstr>
      <vt:lpstr>Excluded quantities - E2</vt:lpstr>
      <vt:lpstr>Major steps - E2 - Reminder</vt:lpstr>
      <vt:lpstr>Major steps - E2 - Reminder</vt:lpstr>
      <vt:lpstr>Webinars</vt:lpstr>
      <vt:lpstr>3- Transportation of Dangerous Goods Research Symposium </vt:lpstr>
      <vt:lpstr>3- Transportation of Dangerous Goods Research Symposium </vt:lpstr>
      <vt:lpstr>CURRENT STATUS - SHREDDER</vt:lpstr>
      <vt:lpstr>RESEARCH OPTIONS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Galt</dc:creator>
  <cp:lastModifiedBy>Benoit Choquette</cp:lastModifiedBy>
  <cp:revision>208</cp:revision>
  <cp:lastPrinted>2019-06-04T15:24:22Z</cp:lastPrinted>
  <dcterms:created xsi:type="dcterms:W3CDTF">2013-10-09T11:47:44Z</dcterms:created>
  <dcterms:modified xsi:type="dcterms:W3CDTF">2019-06-06T04:27:11Z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3AB95BB4-8D50-44DB-978A-44984045E88D</vt:lpwstr>
  </property>
  <property fmtid="{D5CDD505-2E9C-101B-9397-08002B2CF9AE}" pid="3" name="ArticulatePath">
    <vt:lpwstr>Presentation_CEAEC_SSE - Vancouver - Avril24 -2018</vt:lpwstr>
  </property>
</Properties>
</file>