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Lst>
  <p:notesMasterIdLst>
    <p:notesMasterId r:id="rId26"/>
  </p:notesMasterIdLst>
  <p:sldIdLst>
    <p:sldId id="256" r:id="rId5"/>
    <p:sldId id="263" r:id="rId6"/>
    <p:sldId id="546" r:id="rId7"/>
    <p:sldId id="547" r:id="rId8"/>
    <p:sldId id="553" r:id="rId9"/>
    <p:sldId id="551" r:id="rId10"/>
    <p:sldId id="548" r:id="rId11"/>
    <p:sldId id="549" r:id="rId12"/>
    <p:sldId id="550" r:id="rId13"/>
    <p:sldId id="554" r:id="rId14"/>
    <p:sldId id="556" r:id="rId15"/>
    <p:sldId id="555" r:id="rId16"/>
    <p:sldId id="557" r:id="rId17"/>
    <p:sldId id="306" r:id="rId18"/>
    <p:sldId id="316" r:id="rId19"/>
    <p:sldId id="535" r:id="rId20"/>
    <p:sldId id="536" r:id="rId21"/>
    <p:sldId id="558" r:id="rId22"/>
    <p:sldId id="559" r:id="rId23"/>
    <p:sldId id="561" r:id="rId24"/>
    <p:sldId id="560" r:id="rId25"/>
  </p:sldIdLst>
  <p:sldSz cx="9144000" cy="6858000" type="screen4x3"/>
  <p:notesSz cx="7315200" cy="96012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079" autoAdjust="0"/>
    <p:restoredTop sz="94671" autoAdjust="0"/>
  </p:normalViewPr>
  <p:slideViewPr>
    <p:cSldViewPr>
      <p:cViewPr varScale="1">
        <p:scale>
          <a:sx n="59" d="100"/>
          <a:sy n="59" d="100"/>
        </p:scale>
        <p:origin x="52" y="2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Espace réservé de la date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74B2C62-9E6E-4A17-B235-2F1F7376B297}" type="datetimeFigureOut">
              <a:rPr lang="en-US" smtClean="0"/>
              <a:t>5/30/2023</a:t>
            </a:fld>
            <a:endParaRPr lang="en-US"/>
          </a:p>
        </p:txBody>
      </p:sp>
      <p:sp>
        <p:nvSpPr>
          <p:cNvPr id="4" name="Espace réservé de l'image des diapositives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Espace réservé des note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C2192FD-58C0-41DC-A9CC-0E615F1C5ACB}" type="slidenum">
              <a:rPr lang="en-US" smtClean="0"/>
              <a:t>‹#›</a:t>
            </a:fld>
            <a:endParaRPr lang="en-US"/>
          </a:p>
        </p:txBody>
      </p:sp>
    </p:spTree>
    <p:extLst>
      <p:ext uri="{BB962C8B-B14F-4D97-AF65-F5344CB8AC3E}">
        <p14:creationId xmlns:p14="http://schemas.microsoft.com/office/powerpoint/2010/main" val="3470500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224E38B-0472-45D9-B221-A37B7209C5F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2042828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24E38B-0472-45D9-B221-A37B7209C5F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4173206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24E38B-0472-45D9-B221-A37B7209C5F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37931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24E38B-0472-45D9-B221-A37B7209C5F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149595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24E38B-0472-45D9-B221-A37B7209C5F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389062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24E38B-0472-45D9-B221-A37B7209C5F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295317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24E38B-0472-45D9-B221-A37B7209C5FC}"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335823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24E38B-0472-45D9-B221-A37B7209C5FC}"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2376625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4E38B-0472-45D9-B221-A37B7209C5FC}"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3395031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24E38B-0472-45D9-B221-A37B7209C5F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253250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24E38B-0472-45D9-B221-A37B7209C5F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47038-0612-45B4-8314-16F5A6396E29}" type="slidenum">
              <a:rPr lang="en-US" smtClean="0"/>
              <a:t>‹#›</a:t>
            </a:fld>
            <a:endParaRPr lang="en-US"/>
          </a:p>
        </p:txBody>
      </p:sp>
    </p:spTree>
    <p:extLst>
      <p:ext uri="{BB962C8B-B14F-4D97-AF65-F5344CB8AC3E}">
        <p14:creationId xmlns:p14="http://schemas.microsoft.com/office/powerpoint/2010/main" val="1553136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4E38B-0472-45D9-B221-A37B7209C5FC}" type="datetimeFigureOut">
              <a:rPr lang="en-US" smtClean="0"/>
              <a:t>5/30/2023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47038-0612-45B4-8314-16F5A6396E29}" type="slidenum">
              <a:rPr lang="en-US" smtClean="0"/>
              <a:t>‹#›</a:t>
            </a:fld>
            <a:endParaRPr lang="en-US"/>
          </a:p>
        </p:txBody>
      </p:sp>
    </p:spTree>
    <p:extLst>
      <p:ext uri="{BB962C8B-B14F-4D97-AF65-F5344CB8AC3E}">
        <p14:creationId xmlns:p14="http://schemas.microsoft.com/office/powerpoint/2010/main" val="1664259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en.wikipedia.org/wiki/File:Red_x.svg" TargetMode="External"/><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hyperlink" Target="https://pixabay.com/en/quality-hook-check-mark-ticked-off-500950/" TargetMode="Externa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hyperlink" Target="https://en.wikipedia.org/wiki/File:Red_x.svg" TargetMode="External"/><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20.png"/><Relationship Id="rId5" Type="http://schemas.openxmlformats.org/officeDocument/2006/relationships/hyperlink" Target="https://pixabay.com/en/quality-hook-check-mark-ticked-off-500950/"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54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8763000" cy="144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57400" y="2660809"/>
            <a:ext cx="5317802" cy="2215991"/>
          </a:xfrm>
          <a:prstGeom prst="rect">
            <a:avLst/>
          </a:prstGeom>
          <a:noFill/>
        </p:spPr>
        <p:txBody>
          <a:bodyPr wrap="none" rtlCol="0">
            <a:spAutoFit/>
          </a:bodyPr>
          <a:lstStyle/>
          <a:p>
            <a:pPr algn="ctr"/>
            <a:r>
              <a:rPr lang="en-CA" sz="6000" dirty="0"/>
              <a:t>CEAEC MEETING</a:t>
            </a:r>
          </a:p>
          <a:p>
            <a:pPr algn="ctr"/>
            <a:r>
              <a:rPr lang="en-CA" sz="6000" dirty="0"/>
              <a:t>SSE Committee</a:t>
            </a:r>
          </a:p>
          <a:p>
            <a:r>
              <a:rPr lang="en-CA" dirty="0"/>
              <a:t>				</a:t>
            </a:r>
          </a:p>
        </p:txBody>
      </p:sp>
      <p:sp>
        <p:nvSpPr>
          <p:cNvPr id="5" name="Rectangle 4">
            <a:extLst>
              <a:ext uri="{FF2B5EF4-FFF2-40B4-BE49-F238E27FC236}">
                <a16:creationId xmlns:a16="http://schemas.microsoft.com/office/drawing/2014/main" id="{F8813A1C-D9F2-4E0C-A9A7-2B815D8563AA}"/>
              </a:ext>
            </a:extLst>
          </p:cNvPr>
          <p:cNvSpPr/>
          <p:nvPr/>
        </p:nvSpPr>
        <p:spPr>
          <a:xfrm>
            <a:off x="3219597" y="4876800"/>
            <a:ext cx="3498137" cy="369332"/>
          </a:xfrm>
          <a:prstGeom prst="rect">
            <a:avLst/>
          </a:prstGeom>
        </p:spPr>
        <p:txBody>
          <a:bodyPr wrap="none">
            <a:spAutoFit/>
          </a:bodyPr>
          <a:lstStyle/>
          <a:p>
            <a:r>
              <a:rPr lang="en-CA" dirty="0"/>
              <a:t>Niagara On The Lake- May 31, 2023</a:t>
            </a:r>
            <a:endParaRPr lang="en-US" dirty="0"/>
          </a:p>
        </p:txBody>
      </p:sp>
    </p:spTree>
    <p:custDataLst>
      <p:tags r:id="rId1"/>
    </p:custDataLst>
    <p:extLst>
      <p:ext uri="{BB962C8B-B14F-4D97-AF65-F5344CB8AC3E}">
        <p14:creationId xmlns:p14="http://schemas.microsoft.com/office/powerpoint/2010/main" val="3904193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304800" y="760135"/>
            <a:ext cx="8229600" cy="1143000"/>
          </a:xfrm>
        </p:spPr>
        <p:txBody>
          <a:bodyPr>
            <a:noAutofit/>
          </a:bodyPr>
          <a:lstStyle/>
          <a:p>
            <a:r>
              <a:rPr lang="en-CA" sz="3600" dirty="0">
                <a:solidFill>
                  <a:srgbClr val="0070C0"/>
                </a:solidFill>
              </a:rPr>
              <a:t>Open Burning Alternatives</a:t>
            </a:r>
          </a:p>
        </p:txBody>
      </p:sp>
      <p:pic>
        <p:nvPicPr>
          <p:cNvPr id="3" name="Picture 2">
            <a:extLst>
              <a:ext uri="{FF2B5EF4-FFF2-40B4-BE49-F238E27FC236}">
                <a16:creationId xmlns:a16="http://schemas.microsoft.com/office/drawing/2014/main" id="{23B80D43-CB68-D8C6-CA45-91709F8F67C6}"/>
              </a:ext>
            </a:extLst>
          </p:cNvPr>
          <p:cNvPicPr>
            <a:picLocks noChangeAspect="1"/>
          </p:cNvPicPr>
          <p:nvPr/>
        </p:nvPicPr>
        <p:blipFill>
          <a:blip r:embed="rId4"/>
          <a:stretch>
            <a:fillRect/>
          </a:stretch>
        </p:blipFill>
        <p:spPr>
          <a:xfrm>
            <a:off x="1408584" y="1674535"/>
            <a:ext cx="6090392" cy="4633707"/>
          </a:xfrm>
          <a:prstGeom prst="rect">
            <a:avLst/>
          </a:prstGeom>
        </p:spPr>
      </p:pic>
    </p:spTree>
    <p:custDataLst>
      <p:tags r:id="rId1"/>
    </p:custDataLst>
    <p:extLst>
      <p:ext uri="{BB962C8B-B14F-4D97-AF65-F5344CB8AC3E}">
        <p14:creationId xmlns:p14="http://schemas.microsoft.com/office/powerpoint/2010/main" val="3431322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309282" y="609601"/>
            <a:ext cx="8229600" cy="1143000"/>
          </a:xfrm>
        </p:spPr>
        <p:txBody>
          <a:bodyPr>
            <a:noAutofit/>
          </a:bodyPr>
          <a:lstStyle/>
          <a:p>
            <a:r>
              <a:rPr lang="en-CA" sz="3600" dirty="0">
                <a:solidFill>
                  <a:srgbClr val="0070C0"/>
                </a:solidFill>
              </a:rPr>
              <a:t>Open Burning Alternatives</a:t>
            </a:r>
          </a:p>
        </p:txBody>
      </p:sp>
      <p:pic>
        <p:nvPicPr>
          <p:cNvPr id="2" name="Picture 1">
            <a:extLst>
              <a:ext uri="{FF2B5EF4-FFF2-40B4-BE49-F238E27FC236}">
                <a16:creationId xmlns:a16="http://schemas.microsoft.com/office/drawing/2014/main" id="{160C6E77-B8C6-2010-0758-B83672FC34D1}"/>
              </a:ext>
            </a:extLst>
          </p:cNvPr>
          <p:cNvPicPr>
            <a:picLocks noChangeAspect="1"/>
          </p:cNvPicPr>
          <p:nvPr/>
        </p:nvPicPr>
        <p:blipFill>
          <a:blip r:embed="rId4"/>
          <a:stretch>
            <a:fillRect/>
          </a:stretch>
        </p:blipFill>
        <p:spPr>
          <a:xfrm>
            <a:off x="845740" y="1524000"/>
            <a:ext cx="3716149" cy="4954865"/>
          </a:xfrm>
          <a:prstGeom prst="rect">
            <a:avLst/>
          </a:prstGeom>
        </p:spPr>
      </p:pic>
      <p:pic>
        <p:nvPicPr>
          <p:cNvPr id="7" name="Picture 6">
            <a:extLst>
              <a:ext uri="{FF2B5EF4-FFF2-40B4-BE49-F238E27FC236}">
                <a16:creationId xmlns:a16="http://schemas.microsoft.com/office/drawing/2014/main" id="{86DFF08A-3240-52B8-A0ED-12D57FAEF6A2}"/>
              </a:ext>
            </a:extLst>
          </p:cNvPr>
          <p:cNvPicPr>
            <a:picLocks noChangeAspect="1"/>
          </p:cNvPicPr>
          <p:nvPr/>
        </p:nvPicPr>
        <p:blipFill>
          <a:blip r:embed="rId5"/>
          <a:stretch>
            <a:fillRect/>
          </a:stretch>
        </p:blipFill>
        <p:spPr>
          <a:xfrm>
            <a:off x="4923535" y="1524000"/>
            <a:ext cx="3848431" cy="3865984"/>
          </a:xfrm>
          <a:prstGeom prst="rect">
            <a:avLst/>
          </a:prstGeom>
        </p:spPr>
      </p:pic>
      <p:sp>
        <p:nvSpPr>
          <p:cNvPr id="8" name="TextBox 7">
            <a:extLst>
              <a:ext uri="{FF2B5EF4-FFF2-40B4-BE49-F238E27FC236}">
                <a16:creationId xmlns:a16="http://schemas.microsoft.com/office/drawing/2014/main" id="{22EAD8FC-649D-4802-9411-118262E35B3B}"/>
              </a:ext>
            </a:extLst>
          </p:cNvPr>
          <p:cNvSpPr txBox="1"/>
          <p:nvPr/>
        </p:nvSpPr>
        <p:spPr>
          <a:xfrm>
            <a:off x="5257800" y="5742682"/>
            <a:ext cx="1066800" cy="369332"/>
          </a:xfrm>
          <a:prstGeom prst="rect">
            <a:avLst/>
          </a:prstGeom>
          <a:noFill/>
        </p:spPr>
        <p:txBody>
          <a:bodyPr wrap="square" rtlCol="0">
            <a:spAutoFit/>
          </a:bodyPr>
          <a:lstStyle/>
          <a:p>
            <a:r>
              <a:rPr lang="fr-CA" dirty="0"/>
              <a:t>Positive</a:t>
            </a:r>
          </a:p>
        </p:txBody>
      </p:sp>
      <p:cxnSp>
        <p:nvCxnSpPr>
          <p:cNvPr id="10" name="Straight Arrow Connector 9">
            <a:extLst>
              <a:ext uri="{FF2B5EF4-FFF2-40B4-BE49-F238E27FC236}">
                <a16:creationId xmlns:a16="http://schemas.microsoft.com/office/drawing/2014/main" id="{A27F2474-903E-3ECF-507E-06768499DF90}"/>
              </a:ext>
            </a:extLst>
          </p:cNvPr>
          <p:cNvCxnSpPr/>
          <p:nvPr/>
        </p:nvCxnSpPr>
        <p:spPr>
          <a:xfrm flipH="1" flipV="1">
            <a:off x="3962400" y="5638800"/>
            <a:ext cx="1295400" cy="228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36FB9A-7495-54C4-6D4B-E31BAD89E5A7}"/>
              </a:ext>
            </a:extLst>
          </p:cNvPr>
          <p:cNvSpPr txBox="1"/>
          <p:nvPr/>
        </p:nvSpPr>
        <p:spPr>
          <a:xfrm>
            <a:off x="7467600" y="5935051"/>
            <a:ext cx="1456766" cy="369332"/>
          </a:xfrm>
          <a:prstGeom prst="rect">
            <a:avLst/>
          </a:prstGeom>
          <a:noFill/>
        </p:spPr>
        <p:txBody>
          <a:bodyPr wrap="square" rtlCol="0">
            <a:spAutoFit/>
          </a:bodyPr>
          <a:lstStyle/>
          <a:p>
            <a:r>
              <a:rPr lang="fr-CA" dirty="0" err="1"/>
              <a:t>Negative</a:t>
            </a:r>
            <a:endParaRPr lang="fr-CA" dirty="0"/>
          </a:p>
        </p:txBody>
      </p:sp>
      <p:pic>
        <p:nvPicPr>
          <p:cNvPr id="12" name="Picture 11">
            <a:extLst>
              <a:ext uri="{FF2B5EF4-FFF2-40B4-BE49-F238E27FC236}">
                <a16:creationId xmlns:a16="http://schemas.microsoft.com/office/drawing/2014/main" id="{C0CD8540-4CDA-034B-5439-B7165C5A9B15}"/>
              </a:ext>
            </a:extLst>
          </p:cNvPr>
          <p:cNvPicPr>
            <a:picLocks noChangeAspect="1"/>
          </p:cNvPicPr>
          <p:nvPr/>
        </p:nvPicPr>
        <p:blipFill>
          <a:blip r:embed="rId6"/>
          <a:stretch>
            <a:fillRect/>
          </a:stretch>
        </p:blipFill>
        <p:spPr>
          <a:xfrm rot="3162007">
            <a:off x="6490107" y="5037783"/>
            <a:ext cx="1404802" cy="613434"/>
          </a:xfrm>
          <a:prstGeom prst="rect">
            <a:avLst/>
          </a:prstGeom>
        </p:spPr>
      </p:pic>
    </p:spTree>
    <p:custDataLst>
      <p:tags r:id="rId1"/>
    </p:custDataLst>
    <p:extLst>
      <p:ext uri="{BB962C8B-B14F-4D97-AF65-F5344CB8AC3E}">
        <p14:creationId xmlns:p14="http://schemas.microsoft.com/office/powerpoint/2010/main" val="3718251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304800" y="760135"/>
            <a:ext cx="8229600" cy="1143000"/>
          </a:xfrm>
        </p:spPr>
        <p:txBody>
          <a:bodyPr>
            <a:noAutofit/>
          </a:bodyPr>
          <a:lstStyle/>
          <a:p>
            <a:r>
              <a:rPr lang="en-CA" sz="3600" dirty="0">
                <a:solidFill>
                  <a:srgbClr val="0070C0"/>
                </a:solidFill>
              </a:rPr>
              <a:t>Open Burning Alternatives</a:t>
            </a:r>
          </a:p>
        </p:txBody>
      </p:sp>
      <p:graphicFrame>
        <p:nvGraphicFramePr>
          <p:cNvPr id="3" name="Table 2">
            <a:extLst>
              <a:ext uri="{FF2B5EF4-FFF2-40B4-BE49-F238E27FC236}">
                <a16:creationId xmlns:a16="http://schemas.microsoft.com/office/drawing/2014/main" id="{6DBD862D-9D24-014F-45E3-4B64E435A0D0}"/>
              </a:ext>
            </a:extLst>
          </p:cNvPr>
          <p:cNvGraphicFramePr>
            <a:graphicFrameLocks noGrp="1"/>
          </p:cNvGraphicFramePr>
          <p:nvPr>
            <p:extLst>
              <p:ext uri="{D42A27DB-BD31-4B8C-83A1-F6EECF244321}">
                <p14:modId xmlns:p14="http://schemas.microsoft.com/office/powerpoint/2010/main" val="2247491966"/>
              </p:ext>
            </p:extLst>
          </p:nvPr>
        </p:nvGraphicFramePr>
        <p:xfrm>
          <a:off x="1142008" y="1695082"/>
          <a:ext cx="6859983" cy="4496121"/>
        </p:xfrm>
        <a:graphic>
          <a:graphicData uri="http://schemas.openxmlformats.org/drawingml/2006/table">
            <a:tbl>
              <a:tblPr firstRow="1" firstCol="1" bandRow="1">
                <a:tableStyleId>{5C22544A-7EE6-4342-B048-85BDC9FD1C3A}</a:tableStyleId>
              </a:tblPr>
              <a:tblGrid>
                <a:gridCol w="1453072">
                  <a:extLst>
                    <a:ext uri="{9D8B030D-6E8A-4147-A177-3AD203B41FA5}">
                      <a16:colId xmlns:a16="http://schemas.microsoft.com/office/drawing/2014/main" val="1480116226"/>
                    </a:ext>
                  </a:extLst>
                </a:gridCol>
                <a:gridCol w="1231076">
                  <a:extLst>
                    <a:ext uri="{9D8B030D-6E8A-4147-A177-3AD203B41FA5}">
                      <a16:colId xmlns:a16="http://schemas.microsoft.com/office/drawing/2014/main" val="161308660"/>
                    </a:ext>
                  </a:extLst>
                </a:gridCol>
                <a:gridCol w="1242377">
                  <a:extLst>
                    <a:ext uri="{9D8B030D-6E8A-4147-A177-3AD203B41FA5}">
                      <a16:colId xmlns:a16="http://schemas.microsoft.com/office/drawing/2014/main" val="376658424"/>
                    </a:ext>
                  </a:extLst>
                </a:gridCol>
                <a:gridCol w="974070">
                  <a:extLst>
                    <a:ext uri="{9D8B030D-6E8A-4147-A177-3AD203B41FA5}">
                      <a16:colId xmlns:a16="http://schemas.microsoft.com/office/drawing/2014/main" val="4216227276"/>
                    </a:ext>
                  </a:extLst>
                </a:gridCol>
                <a:gridCol w="1959388">
                  <a:extLst>
                    <a:ext uri="{9D8B030D-6E8A-4147-A177-3AD203B41FA5}">
                      <a16:colId xmlns:a16="http://schemas.microsoft.com/office/drawing/2014/main" val="661668027"/>
                    </a:ext>
                  </a:extLst>
                </a:gridCol>
              </a:tblGrid>
              <a:tr h="508490">
                <a:tc>
                  <a:txBody>
                    <a:bodyPr/>
                    <a:lstStyle/>
                    <a:p>
                      <a:pPr marL="0" marR="0">
                        <a:lnSpc>
                          <a:spcPct val="107000"/>
                        </a:lnSpc>
                        <a:spcBef>
                          <a:spcPts val="0"/>
                        </a:spcBef>
                        <a:spcAft>
                          <a:spcPts val="0"/>
                        </a:spcAft>
                      </a:pPr>
                      <a:r>
                        <a:rPr lang="fr-CA" sz="1400" baseline="0" dirty="0" err="1">
                          <a:effectLst/>
                        </a:rPr>
                        <a:t>Empty</a:t>
                      </a:r>
                      <a:r>
                        <a:rPr lang="fr-CA" sz="1400" baseline="0" dirty="0">
                          <a:effectLst/>
                        </a:rPr>
                        <a:t> </a:t>
                      </a:r>
                      <a:r>
                        <a:rPr lang="fr-CA" sz="1400" baseline="0" dirty="0" err="1">
                          <a:effectLst/>
                        </a:rPr>
                        <a:t>cardboard</a:t>
                      </a:r>
                      <a:r>
                        <a:rPr lang="fr-CA" sz="1400" baseline="0" dirty="0">
                          <a:effectLst/>
                        </a:rPr>
                        <a:t> cases  </a:t>
                      </a:r>
                      <a:r>
                        <a:rPr lang="fr-CA" sz="1400" baseline="0" dirty="0" err="1">
                          <a:effectLst/>
                        </a:rPr>
                        <a:t>tested</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Results for Group A</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Results</a:t>
                      </a:r>
                      <a:r>
                        <a:rPr lang="fr-CA" sz="1400" baseline="0" dirty="0">
                          <a:effectLst/>
                        </a:rPr>
                        <a:t> for </a:t>
                      </a:r>
                    </a:p>
                    <a:p>
                      <a:pPr marL="0" marR="0">
                        <a:lnSpc>
                          <a:spcPct val="107000"/>
                        </a:lnSpc>
                        <a:spcBef>
                          <a:spcPts val="0"/>
                        </a:spcBef>
                        <a:spcAft>
                          <a:spcPts val="0"/>
                        </a:spcAft>
                      </a:pPr>
                      <a:r>
                        <a:rPr lang="fr-CA" sz="1400" baseline="0" dirty="0">
                          <a:effectLst/>
                        </a:rPr>
                        <a:t>Group B</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Results</a:t>
                      </a:r>
                      <a:r>
                        <a:rPr lang="fr-CA" sz="1400" baseline="0" dirty="0">
                          <a:effectLst/>
                        </a:rPr>
                        <a:t> for </a:t>
                      </a:r>
                    </a:p>
                    <a:p>
                      <a:pPr marL="0" marR="0">
                        <a:lnSpc>
                          <a:spcPct val="107000"/>
                        </a:lnSpc>
                        <a:spcBef>
                          <a:spcPts val="0"/>
                        </a:spcBef>
                        <a:spcAft>
                          <a:spcPts val="0"/>
                        </a:spcAft>
                      </a:pPr>
                      <a:r>
                        <a:rPr lang="fr-CA" sz="1400" baseline="0" dirty="0">
                          <a:effectLst/>
                        </a:rPr>
                        <a:t>Group C</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a:effectLst/>
                        </a:rPr>
                        <a:t>Conclusion for </a:t>
                      </a:r>
                      <a:r>
                        <a:rPr lang="fr-CA" sz="1400" baseline="0" dirty="0" err="1">
                          <a:effectLst/>
                        </a:rPr>
                        <a:t>presence</a:t>
                      </a:r>
                      <a:r>
                        <a:rPr lang="fr-CA" sz="1400" baseline="0" dirty="0">
                          <a:effectLst/>
                        </a:rPr>
                        <a:t> of explosives traces</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6671637"/>
                  </a:ext>
                </a:extLst>
              </a:tr>
              <a:tr h="248492">
                <a:tc>
                  <a:txBody>
                    <a:bodyPr/>
                    <a:lstStyle/>
                    <a:p>
                      <a:pPr marL="0" marR="0">
                        <a:lnSpc>
                          <a:spcPct val="107000"/>
                        </a:lnSpc>
                        <a:spcBef>
                          <a:spcPts val="0"/>
                        </a:spcBef>
                        <a:spcAft>
                          <a:spcPts val="0"/>
                        </a:spcAft>
                      </a:pPr>
                      <a:r>
                        <a:rPr lang="fr-CA" sz="1400" baseline="0" dirty="0">
                          <a:effectLst/>
                        </a:rPr>
                        <a:t>Dyno AP</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a:effectLst/>
                        </a:rPr>
                        <a:t>Positive </a:t>
                      </a:r>
                      <a:r>
                        <a:rPr lang="fr-CA" sz="1200" baseline="0" dirty="0">
                          <a:effectLst/>
                        </a:rPr>
                        <a:t>(cross-contamination ?)</a:t>
                      </a:r>
                      <a:endParaRPr lang="fr-CA"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latin typeface="Calibri" panose="020F0502020204030204" pitchFamily="34" charset="0"/>
                          <a:ea typeface="Calibri" panose="020F0502020204030204" pitchFamily="34" charset="0"/>
                          <a:cs typeface="Times New Roman" panose="02020603050405020304" pitchFamily="18" charset="0"/>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2058346"/>
                  </a:ext>
                </a:extLst>
              </a:tr>
              <a:tr h="248492">
                <a:tc>
                  <a:txBody>
                    <a:bodyPr/>
                    <a:lstStyle/>
                    <a:p>
                      <a:pPr marL="0" marR="0">
                        <a:lnSpc>
                          <a:spcPct val="107000"/>
                        </a:lnSpc>
                        <a:spcBef>
                          <a:spcPts val="0"/>
                        </a:spcBef>
                        <a:spcAft>
                          <a:spcPts val="0"/>
                        </a:spcAft>
                      </a:pPr>
                      <a:r>
                        <a:rPr lang="fr-CA" sz="1400" baseline="0">
                          <a:effectLst/>
                        </a:rPr>
                        <a:t>Unimax</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Positive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a:effectLst/>
                        </a:rPr>
                        <a:t>Positive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3703576"/>
                  </a:ext>
                </a:extLst>
              </a:tr>
              <a:tr h="248492">
                <a:tc>
                  <a:txBody>
                    <a:bodyPr/>
                    <a:lstStyle/>
                    <a:p>
                      <a:pPr marL="0" marR="0">
                        <a:lnSpc>
                          <a:spcPct val="107000"/>
                        </a:lnSpc>
                        <a:spcBef>
                          <a:spcPts val="0"/>
                        </a:spcBef>
                        <a:spcAft>
                          <a:spcPts val="0"/>
                        </a:spcAft>
                      </a:pPr>
                      <a:r>
                        <a:rPr lang="fr-CA" sz="1400" baseline="0">
                          <a:effectLst/>
                        </a:rPr>
                        <a:t>Nonel EZTL</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637734"/>
                  </a:ext>
                </a:extLst>
              </a:tr>
              <a:tr h="248492">
                <a:tc>
                  <a:txBody>
                    <a:bodyPr/>
                    <a:lstStyle/>
                    <a:p>
                      <a:pPr marL="0" marR="0">
                        <a:lnSpc>
                          <a:spcPct val="107000"/>
                        </a:lnSpc>
                        <a:spcBef>
                          <a:spcPts val="0"/>
                        </a:spcBef>
                        <a:spcAft>
                          <a:spcPts val="0"/>
                        </a:spcAft>
                      </a:pPr>
                      <a:r>
                        <a:rPr lang="fr-CA" sz="1400" baseline="0">
                          <a:effectLst/>
                        </a:rPr>
                        <a:t>Nonel EZ Det</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3629564"/>
                  </a:ext>
                </a:extLst>
              </a:tr>
              <a:tr h="248492">
                <a:tc>
                  <a:txBody>
                    <a:bodyPr/>
                    <a:lstStyle/>
                    <a:p>
                      <a:pPr marL="0" marR="0">
                        <a:lnSpc>
                          <a:spcPct val="107000"/>
                        </a:lnSpc>
                        <a:spcBef>
                          <a:spcPts val="0"/>
                        </a:spcBef>
                        <a:spcAft>
                          <a:spcPts val="0"/>
                        </a:spcAft>
                      </a:pPr>
                      <a:r>
                        <a:rPr lang="fr-CA" sz="1400" baseline="0">
                          <a:effectLst/>
                        </a:rPr>
                        <a:t>Electric Super</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0879395"/>
                  </a:ext>
                </a:extLst>
              </a:tr>
              <a:tr h="792845">
                <a:tc>
                  <a:txBody>
                    <a:bodyPr/>
                    <a:lstStyle/>
                    <a:p>
                      <a:pPr marL="0" marR="0">
                        <a:lnSpc>
                          <a:spcPct val="107000"/>
                        </a:lnSpc>
                        <a:spcBef>
                          <a:spcPts val="0"/>
                        </a:spcBef>
                        <a:spcAft>
                          <a:spcPts val="0"/>
                        </a:spcAft>
                      </a:pPr>
                      <a:r>
                        <a:rPr lang="fr-CA" sz="1400" baseline="0" dirty="0">
                          <a:effectLst/>
                        </a:rPr>
                        <a:t>Spartan 450 g</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aseline="0" dirty="0">
                          <a:effectLst/>
                        </a:rPr>
                        <a:t>Strong Positive – bag</a:t>
                      </a:r>
                      <a:endParaRPr lang="fr-CA" sz="1400" baseline="0" dirty="0">
                        <a:effectLst/>
                      </a:endParaRPr>
                    </a:p>
                    <a:p>
                      <a:pPr marL="0" marR="0">
                        <a:lnSpc>
                          <a:spcPct val="107000"/>
                        </a:lnSpc>
                        <a:spcBef>
                          <a:spcPts val="0"/>
                        </a:spcBef>
                        <a:spcAft>
                          <a:spcPts val="0"/>
                        </a:spcAft>
                      </a:pPr>
                      <a:r>
                        <a:rPr lang="en-US" sz="1400" baseline="0" dirty="0">
                          <a:effectLst/>
                        </a:rPr>
                        <a:t>Negative -Box</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aseline="0" dirty="0">
                          <a:effectLst/>
                        </a:rPr>
                        <a:t>Positive – bag</a:t>
                      </a:r>
                    </a:p>
                    <a:p>
                      <a:pPr marL="0" marR="0">
                        <a:lnSpc>
                          <a:spcPct val="107000"/>
                        </a:lnSpc>
                        <a:spcBef>
                          <a:spcPts val="0"/>
                        </a:spcBef>
                        <a:spcAft>
                          <a:spcPts val="0"/>
                        </a:spcAft>
                      </a:pPr>
                      <a:r>
                        <a:rPr lang="en-US" sz="1400" baseline="0" dirty="0">
                          <a:effectLst/>
                          <a:latin typeface="Calibri" panose="020F0502020204030204" pitchFamily="34" charset="0"/>
                          <a:ea typeface="Calibri" panose="020F0502020204030204" pitchFamily="34" charset="0"/>
                          <a:cs typeface="Times New Roman" panose="02020603050405020304" pitchFamily="18" charset="0"/>
                        </a:rPr>
                        <a:t>Negative- Box</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8147614"/>
                  </a:ext>
                </a:extLst>
              </a:tr>
              <a:tr h="248492">
                <a:tc>
                  <a:txBody>
                    <a:bodyPr/>
                    <a:lstStyle/>
                    <a:p>
                      <a:pPr marL="0" marR="0">
                        <a:lnSpc>
                          <a:spcPct val="107000"/>
                        </a:lnSpc>
                        <a:spcBef>
                          <a:spcPts val="0"/>
                        </a:spcBef>
                        <a:spcAft>
                          <a:spcPts val="0"/>
                        </a:spcAft>
                      </a:pPr>
                      <a:r>
                        <a:rPr lang="fr-CA" sz="1400" baseline="0">
                          <a:effectLst/>
                        </a:rPr>
                        <a:t>Blastex</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4713481"/>
                  </a:ext>
                </a:extLst>
              </a:tr>
              <a:tr h="768486">
                <a:tc>
                  <a:txBody>
                    <a:bodyPr/>
                    <a:lstStyle/>
                    <a:p>
                      <a:pPr marL="0" marR="0">
                        <a:lnSpc>
                          <a:spcPct val="107000"/>
                        </a:lnSpc>
                        <a:spcBef>
                          <a:spcPts val="0"/>
                        </a:spcBef>
                        <a:spcAft>
                          <a:spcPts val="0"/>
                        </a:spcAft>
                      </a:pPr>
                      <a:r>
                        <a:rPr lang="fr-CA" sz="1400" baseline="0">
                          <a:effectLst/>
                        </a:rPr>
                        <a:t>Digishot</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a:effectLst/>
                        </a:rPr>
                        <a:t>2 </a:t>
                      </a:r>
                      <a:r>
                        <a:rPr lang="fr-CA" sz="1400" baseline="0" dirty="0" err="1">
                          <a:effectLst/>
                        </a:rPr>
                        <a:t>Negative</a:t>
                      </a:r>
                      <a:r>
                        <a:rPr lang="fr-CA" sz="1400" baseline="0" dirty="0">
                          <a:effectLst/>
                        </a:rPr>
                        <a:t> </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789341"/>
                  </a:ext>
                </a:extLst>
              </a:tr>
              <a:tr h="768486">
                <a:tc>
                  <a:txBody>
                    <a:bodyPr/>
                    <a:lstStyle/>
                    <a:p>
                      <a:pPr marL="0" marR="0">
                        <a:lnSpc>
                          <a:spcPct val="107000"/>
                        </a:lnSpc>
                        <a:spcBef>
                          <a:spcPts val="0"/>
                        </a:spcBef>
                        <a:spcAft>
                          <a:spcPts val="0"/>
                        </a:spcAft>
                      </a:pPr>
                      <a:r>
                        <a:rPr lang="fr-CA" sz="1400" baseline="0">
                          <a:effectLst/>
                        </a:rPr>
                        <a:t>Blastgel 1070</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a:effectLst/>
                        </a:rPr>
                        <a:t>3 </a:t>
                      </a:r>
                      <a:r>
                        <a:rPr lang="fr-CA" sz="1400" baseline="0" dirty="0" err="1">
                          <a:effectLst/>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a:effectLst/>
                        </a:rPr>
                        <a:t>Negative</a:t>
                      </a:r>
                      <a:endParaRPr lang="fr-CA"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CA" sz="1400" baseline="0" dirty="0" err="1">
                          <a:effectLst/>
                        </a:rPr>
                        <a:t>Negative</a:t>
                      </a:r>
                      <a:endParaRPr lang="fr-C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4523034"/>
                  </a:ext>
                </a:extLst>
              </a:tr>
            </a:tbl>
          </a:graphicData>
        </a:graphic>
      </p:graphicFrame>
    </p:spTree>
    <p:custDataLst>
      <p:tags r:id="rId1"/>
    </p:custDataLst>
    <p:extLst>
      <p:ext uri="{BB962C8B-B14F-4D97-AF65-F5344CB8AC3E}">
        <p14:creationId xmlns:p14="http://schemas.microsoft.com/office/powerpoint/2010/main" val="3009534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304800" y="760135"/>
            <a:ext cx="8229600" cy="1143000"/>
          </a:xfrm>
        </p:spPr>
        <p:txBody>
          <a:bodyPr>
            <a:noAutofit/>
          </a:bodyPr>
          <a:lstStyle/>
          <a:p>
            <a:r>
              <a:rPr lang="en-CA" sz="3600" dirty="0">
                <a:solidFill>
                  <a:srgbClr val="0070C0"/>
                </a:solidFill>
              </a:rPr>
              <a:t>Path forward</a:t>
            </a:r>
          </a:p>
        </p:txBody>
      </p:sp>
      <p:sp>
        <p:nvSpPr>
          <p:cNvPr id="2" name="TextBox 1">
            <a:extLst>
              <a:ext uri="{FF2B5EF4-FFF2-40B4-BE49-F238E27FC236}">
                <a16:creationId xmlns:a16="http://schemas.microsoft.com/office/drawing/2014/main" id="{7997D8F5-6385-99E8-80FD-86F66E272694}"/>
              </a:ext>
            </a:extLst>
          </p:cNvPr>
          <p:cNvSpPr txBox="1"/>
          <p:nvPr/>
        </p:nvSpPr>
        <p:spPr>
          <a:xfrm>
            <a:off x="609600" y="1828800"/>
            <a:ext cx="8229600" cy="4154984"/>
          </a:xfrm>
          <a:prstGeom prst="rect">
            <a:avLst/>
          </a:prstGeom>
          <a:noFill/>
        </p:spPr>
        <p:txBody>
          <a:bodyPr wrap="square" rtlCol="0">
            <a:spAutoFit/>
          </a:bodyPr>
          <a:lstStyle/>
          <a:p>
            <a:pPr marL="285750" indent="-285750">
              <a:buFontTx/>
              <a:buChar char="-"/>
            </a:pPr>
            <a:r>
              <a:rPr lang="en-US" sz="2400" dirty="0"/>
              <a:t>Establish a "clean" criteria</a:t>
            </a:r>
          </a:p>
          <a:p>
            <a:pPr marL="285750" indent="-285750">
              <a:buFontTx/>
              <a:buChar char="-"/>
            </a:pPr>
            <a:r>
              <a:rPr lang="en-US" sz="2400" dirty="0"/>
              <a:t>Finalize an empty packaging inspection method </a:t>
            </a:r>
          </a:p>
          <a:p>
            <a:pPr marL="285750" indent="-285750">
              <a:buFontTx/>
              <a:buChar char="-"/>
            </a:pPr>
            <a:r>
              <a:rPr lang="en-US" sz="2400" dirty="0"/>
              <a:t>Talk to landfill operators about landfilling option</a:t>
            </a:r>
          </a:p>
          <a:p>
            <a:pPr marL="285750" indent="-285750">
              <a:buFontTx/>
              <a:buChar char="-"/>
            </a:pPr>
            <a:r>
              <a:rPr lang="en-US" sz="2400" dirty="0"/>
              <a:t>Talk with cardboard recyclers about recycling cardboard option</a:t>
            </a:r>
          </a:p>
          <a:p>
            <a:pPr marL="285750" indent="-285750">
              <a:buFontTx/>
              <a:buChar char="-"/>
            </a:pPr>
            <a:r>
              <a:rPr lang="en-US" sz="2400" dirty="0"/>
              <a:t>Consider composting option</a:t>
            </a:r>
          </a:p>
          <a:p>
            <a:pPr marL="285750" indent="-285750">
              <a:buFontTx/>
              <a:buChar char="-"/>
            </a:pPr>
            <a:r>
              <a:rPr lang="en-US" sz="2400" dirty="0"/>
              <a:t>Seek manufacturer’s interest to develop a recyclable container for ANFO and/or push for use of bulk trucks/pots</a:t>
            </a:r>
          </a:p>
          <a:p>
            <a:pPr marL="285750" indent="-285750">
              <a:buFontTx/>
              <a:buChar char="-"/>
            </a:pPr>
            <a:r>
              <a:rPr lang="en-US" sz="2400" dirty="0"/>
              <a:t>Apply for an Equivalency Certificate with TC to allow for the transportation of empty packaging of explosives.</a:t>
            </a:r>
          </a:p>
          <a:p>
            <a:pPr marL="285750" indent="-285750">
              <a:buFontTx/>
              <a:buChar char="-"/>
            </a:pPr>
            <a:r>
              <a:rPr lang="en-US" sz="2400" dirty="0"/>
              <a:t>Work with ERD to remove all legal hurdles for new management methods. </a:t>
            </a:r>
          </a:p>
        </p:txBody>
      </p:sp>
    </p:spTree>
    <p:custDataLst>
      <p:tags r:id="rId1"/>
    </p:custDataLst>
    <p:extLst>
      <p:ext uri="{BB962C8B-B14F-4D97-AF65-F5344CB8AC3E}">
        <p14:creationId xmlns:p14="http://schemas.microsoft.com/office/powerpoint/2010/main" val="1226029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4B9C445-17CA-41D6-A082-7154F1BA9663}"/>
              </a:ext>
            </a:extLst>
          </p:cNvPr>
          <p:cNvSpPr txBox="1"/>
          <p:nvPr/>
        </p:nvSpPr>
        <p:spPr>
          <a:xfrm>
            <a:off x="1219200" y="2057400"/>
            <a:ext cx="6477000" cy="2308324"/>
          </a:xfrm>
          <a:prstGeom prst="rect">
            <a:avLst/>
          </a:prstGeom>
          <a:noFill/>
        </p:spPr>
        <p:txBody>
          <a:bodyPr wrap="square" rtlCol="0">
            <a:spAutoFit/>
          </a:bodyPr>
          <a:lstStyle/>
          <a:p>
            <a:pPr algn="ctr"/>
            <a:r>
              <a:rPr lang="fr-CA" sz="7200" dirty="0">
                <a:solidFill>
                  <a:srgbClr val="0070C0"/>
                </a:solidFill>
              </a:rPr>
              <a:t>3- Code of good practices</a:t>
            </a:r>
            <a:endParaRPr lang="en-US" sz="7200" dirty="0">
              <a:solidFill>
                <a:srgbClr val="0070C0"/>
              </a:solidFill>
            </a:endParaRPr>
          </a:p>
        </p:txBody>
      </p:sp>
    </p:spTree>
    <p:custDataLst>
      <p:tags r:id="rId1"/>
    </p:custDataLst>
    <p:extLst>
      <p:ext uri="{BB962C8B-B14F-4D97-AF65-F5344CB8AC3E}">
        <p14:creationId xmlns:p14="http://schemas.microsoft.com/office/powerpoint/2010/main" val="2118612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F49D11C-2625-4B48-8A23-D999EFC2D5A3}"/>
              </a:ext>
            </a:extLst>
          </p:cNvPr>
          <p:cNvSpPr txBox="1"/>
          <p:nvPr/>
        </p:nvSpPr>
        <p:spPr>
          <a:xfrm>
            <a:off x="1676400" y="1524000"/>
            <a:ext cx="6705600" cy="646331"/>
          </a:xfrm>
          <a:prstGeom prst="rect">
            <a:avLst/>
          </a:prstGeom>
          <a:noFill/>
        </p:spPr>
        <p:txBody>
          <a:bodyPr wrap="square" rtlCol="0">
            <a:spAutoFit/>
          </a:bodyPr>
          <a:lstStyle/>
          <a:p>
            <a:endParaRPr lang="fr-CA" dirty="0"/>
          </a:p>
          <a:p>
            <a:endParaRPr lang="en-US" dirty="0"/>
          </a:p>
        </p:txBody>
      </p:sp>
      <p:sp>
        <p:nvSpPr>
          <p:cNvPr id="4" name="TextBox 3">
            <a:extLst>
              <a:ext uri="{FF2B5EF4-FFF2-40B4-BE49-F238E27FC236}">
                <a16:creationId xmlns:a16="http://schemas.microsoft.com/office/drawing/2014/main" id="{8AEB7742-6B76-4A68-8816-A9D8E82EB12A}"/>
              </a:ext>
            </a:extLst>
          </p:cNvPr>
          <p:cNvSpPr txBox="1"/>
          <p:nvPr/>
        </p:nvSpPr>
        <p:spPr>
          <a:xfrm>
            <a:off x="685800" y="1640681"/>
            <a:ext cx="5181600" cy="4339650"/>
          </a:xfrm>
          <a:prstGeom prst="rect">
            <a:avLst/>
          </a:prstGeom>
          <a:noFill/>
        </p:spPr>
        <p:txBody>
          <a:bodyPr wrap="square" rtlCol="0">
            <a:spAutoFit/>
          </a:bodyPr>
          <a:lstStyle/>
          <a:p>
            <a:pPr marL="285750" indent="-285750">
              <a:buFont typeface="Wingdings" panose="05000000000000000000" pitchFamily="2" charset="2"/>
              <a:buChar char="Ø"/>
            </a:pPr>
            <a:r>
              <a:rPr lang="en-CA" sz="2400" dirty="0">
                <a:solidFill>
                  <a:srgbClr val="0070C0"/>
                </a:solidFill>
                <a:latin typeface="Arial" panose="020B0604020202020204" pitchFamily="34" charset="0"/>
                <a:cs typeface="Arial" panose="020B0604020202020204" pitchFamily="34" charset="0"/>
              </a:rPr>
              <a:t>Disclaimer</a:t>
            </a:r>
            <a:r>
              <a:rPr lang="en-CA" sz="2400" dirty="0">
                <a:latin typeface="Arial" panose="020B0604020202020204" pitchFamily="34" charset="0"/>
                <a:cs typeface="Arial" panose="020B0604020202020204" pitchFamily="34" charset="0"/>
              </a:rPr>
              <a:t> – available.</a:t>
            </a:r>
          </a:p>
          <a:p>
            <a:pPr marL="285750" indent="-285750">
              <a:buFont typeface="Wingdings" panose="05000000000000000000" pitchFamily="2" charset="2"/>
              <a:buChar char="Ø"/>
            </a:pPr>
            <a:r>
              <a:rPr lang="en-CA" sz="2400" dirty="0">
                <a:solidFill>
                  <a:srgbClr val="0070C0"/>
                </a:solidFill>
                <a:latin typeface="Arial" panose="020B0604020202020204" pitchFamily="34" charset="0"/>
                <a:cs typeface="Arial" panose="020B0604020202020204" pitchFamily="34" charset="0"/>
              </a:rPr>
              <a:t>Insurance Coverage -</a:t>
            </a:r>
            <a:r>
              <a:rPr lang="en-CA" sz="2400" dirty="0">
                <a:latin typeface="Arial" panose="020B0604020202020204" pitchFamily="34" charset="0"/>
                <a:cs typeface="Arial" panose="020B0604020202020204" pitchFamily="34" charset="0"/>
              </a:rPr>
              <a:t> available </a:t>
            </a:r>
            <a:endParaRPr lang="en-CA" sz="2400" dirty="0">
              <a:solidFill>
                <a:srgbClr val="0070C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CA" sz="2400" dirty="0">
                <a:solidFill>
                  <a:srgbClr val="0070C0"/>
                </a:solidFill>
                <a:latin typeface="Arial" panose="020B0604020202020204" pitchFamily="34" charset="0"/>
                <a:cs typeface="Arial" panose="020B0604020202020204" pitchFamily="34" charset="0"/>
              </a:rPr>
              <a:t>Bilingual – </a:t>
            </a:r>
            <a:r>
              <a:rPr lang="en-CA" sz="2400" dirty="0">
                <a:latin typeface="Arial" panose="020B0604020202020204" pitchFamily="34" charset="0"/>
                <a:cs typeface="Arial" panose="020B0604020202020204" pitchFamily="34" charset="0"/>
              </a:rPr>
              <a:t>To be translated</a:t>
            </a:r>
          </a:p>
          <a:p>
            <a:pPr marL="285750" indent="-285750">
              <a:buFont typeface="Wingdings" panose="05000000000000000000" pitchFamily="2" charset="2"/>
              <a:buChar char="Ø"/>
            </a:pPr>
            <a:r>
              <a:rPr lang="en-CA" sz="2400" dirty="0">
                <a:solidFill>
                  <a:srgbClr val="0070C0"/>
                </a:solidFill>
                <a:latin typeface="Arial" panose="020B0604020202020204" pitchFamily="34" charset="0"/>
                <a:cs typeface="Arial" panose="020B0604020202020204" pitchFamily="34" charset="0"/>
              </a:rPr>
              <a:t>Standard</a:t>
            </a:r>
            <a:r>
              <a:rPr lang="en-CA" sz="2400" dirty="0">
                <a:latin typeface="Arial" panose="020B0604020202020204" pitchFamily="34" charset="0"/>
                <a:cs typeface="Arial" panose="020B0604020202020204" pitchFamily="34" charset="0"/>
              </a:rPr>
              <a:t> </a:t>
            </a:r>
            <a:r>
              <a:rPr lang="en-CA" sz="2400" dirty="0">
                <a:solidFill>
                  <a:srgbClr val="0070C0"/>
                </a:solidFill>
                <a:latin typeface="Arial" panose="020B0604020202020204" pitchFamily="34" charset="0"/>
                <a:cs typeface="Arial" panose="020B0604020202020204" pitchFamily="34" charset="0"/>
              </a:rPr>
              <a:t>format - </a:t>
            </a:r>
            <a:r>
              <a:rPr lang="en-CA" sz="2400" dirty="0">
                <a:latin typeface="Arial" panose="020B0604020202020204" pitchFamily="34" charset="0"/>
                <a:cs typeface="Arial" panose="020B0604020202020204" pitchFamily="34" charset="0"/>
              </a:rPr>
              <a:t>to be finalized</a:t>
            </a:r>
            <a:endParaRPr lang="en-CA"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CA" sz="2400" dirty="0">
                <a:solidFill>
                  <a:srgbClr val="0070C0"/>
                </a:solidFill>
                <a:latin typeface="Arial" panose="020B0604020202020204" pitchFamily="34" charset="0"/>
                <a:cs typeface="Arial" panose="020B0604020202020204" pitchFamily="34" charset="0"/>
              </a:rPr>
              <a:t>References</a:t>
            </a:r>
            <a:r>
              <a:rPr lang="en-CA" sz="2400" dirty="0">
                <a:solidFill>
                  <a:srgbClr val="00B0F0"/>
                </a:solidFill>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 To be finalized </a:t>
            </a:r>
          </a:p>
          <a:p>
            <a:pPr marL="285750" indent="-285750">
              <a:buFont typeface="Wingdings" panose="05000000000000000000" pitchFamily="2" charset="2"/>
              <a:buChar char="Ø"/>
            </a:pPr>
            <a:r>
              <a:rPr lang="en-CA" sz="2400" dirty="0">
                <a:solidFill>
                  <a:srgbClr val="0070C0"/>
                </a:solidFill>
                <a:latin typeface="Arial" panose="020B0604020202020204" pitchFamily="34" charset="0"/>
                <a:cs typeface="Arial" panose="020B0604020202020204" pitchFamily="34" charset="0"/>
              </a:rPr>
              <a:t>Other codes </a:t>
            </a:r>
            <a:r>
              <a:rPr lang="en-CA" sz="2400" dirty="0">
                <a:latin typeface="Arial" panose="020B0604020202020204" pitchFamily="34" charset="0"/>
                <a:cs typeface="Arial" panose="020B0604020202020204" pitchFamily="34" charset="0"/>
              </a:rPr>
              <a:t>to likely be published by CEAEC: </a:t>
            </a:r>
          </a:p>
          <a:p>
            <a:pPr marL="1200150" lvl="2" indent="-285750">
              <a:buFont typeface="Wingdings" panose="05000000000000000000" pitchFamily="2" charset="2"/>
              <a:buChar char="Ø"/>
            </a:pPr>
            <a:r>
              <a:rPr lang="en-CA" dirty="0">
                <a:latin typeface="Arial" panose="020B0604020202020204" pitchFamily="34" charset="0"/>
                <a:cs typeface="Arial" panose="020B0604020202020204" pitchFamily="34" charset="0"/>
              </a:rPr>
              <a:t>Empty packaging inspection method;</a:t>
            </a:r>
          </a:p>
          <a:p>
            <a:pPr marL="1200150" lvl="2" indent="-285750">
              <a:buFont typeface="Wingdings" panose="05000000000000000000" pitchFamily="2" charset="2"/>
              <a:buChar char="Ø"/>
            </a:pPr>
            <a:r>
              <a:rPr lang="en-CA" dirty="0">
                <a:latin typeface="Arial" panose="020B0604020202020204" pitchFamily="34" charset="0"/>
                <a:cs typeface="Arial" panose="020B0604020202020204" pitchFamily="34" charset="0"/>
              </a:rPr>
              <a:t>Emergency Response – Fires near explosives;</a:t>
            </a:r>
          </a:p>
          <a:p>
            <a:pPr marL="1200150" lvl="2" indent="-285750">
              <a:buFont typeface="Wingdings" panose="05000000000000000000" pitchFamily="2" charset="2"/>
              <a:buChar char="Ø"/>
            </a:pPr>
            <a:r>
              <a:rPr lang="en-CA" dirty="0">
                <a:latin typeface="Arial" panose="020B0604020202020204" pitchFamily="34" charset="0"/>
                <a:cs typeface="Arial" panose="020B0604020202020204" pitchFamily="34" charset="0"/>
              </a:rPr>
              <a:t>Use of common carriers; </a:t>
            </a:r>
          </a:p>
          <a:p>
            <a:pPr marL="1200150" lvl="2" indent="-285750">
              <a:buFont typeface="Wingdings" panose="05000000000000000000" pitchFamily="2" charset="2"/>
              <a:buChar char="Ø"/>
            </a:pPr>
            <a:r>
              <a:rPr lang="en-CA" dirty="0">
                <a:latin typeface="Arial" panose="020B0604020202020204" pitchFamily="34" charset="0"/>
                <a:cs typeface="Arial" panose="020B0604020202020204" pitchFamily="34" charset="0"/>
              </a:rPr>
              <a:t>Transportation of ANE’s in tank vehicles.</a:t>
            </a:r>
          </a:p>
        </p:txBody>
      </p:sp>
      <p:sp>
        <p:nvSpPr>
          <p:cNvPr id="3" name="TextBox 2">
            <a:extLst>
              <a:ext uri="{FF2B5EF4-FFF2-40B4-BE49-F238E27FC236}">
                <a16:creationId xmlns:a16="http://schemas.microsoft.com/office/drawing/2014/main" id="{37742F10-8613-B79D-EB21-3ABBAF9E4FD4}"/>
              </a:ext>
            </a:extLst>
          </p:cNvPr>
          <p:cNvSpPr txBox="1"/>
          <p:nvPr/>
        </p:nvSpPr>
        <p:spPr>
          <a:xfrm>
            <a:off x="-262826" y="1110804"/>
            <a:ext cx="8966199" cy="369332"/>
          </a:xfrm>
          <a:prstGeom prst="rect">
            <a:avLst/>
          </a:prstGeom>
          <a:noFill/>
        </p:spPr>
        <p:txBody>
          <a:bodyPr wrap="square" rtlCol="0">
            <a:spAutoFit/>
          </a:bodyPr>
          <a:lstStyle/>
          <a:p>
            <a:pPr lvl="2"/>
            <a:r>
              <a:rPr lang="en-CA" dirty="0">
                <a:latin typeface="Arial" panose="020B0604020202020204" pitchFamily="34" charset="0"/>
                <a:cs typeface="Arial" panose="020B0604020202020204" pitchFamily="34" charset="0"/>
              </a:rPr>
              <a:t>First code : Environmental Management &amp; Properties of AN based explosives </a:t>
            </a:r>
          </a:p>
        </p:txBody>
      </p:sp>
      <p:pic>
        <p:nvPicPr>
          <p:cNvPr id="6" name="Picture 5">
            <a:extLst>
              <a:ext uri="{FF2B5EF4-FFF2-40B4-BE49-F238E27FC236}">
                <a16:creationId xmlns:a16="http://schemas.microsoft.com/office/drawing/2014/main" id="{F5FCC771-C1C7-735B-5A55-30348BCAA0D1}"/>
              </a:ext>
            </a:extLst>
          </p:cNvPr>
          <p:cNvPicPr>
            <a:picLocks noChangeAspect="1"/>
          </p:cNvPicPr>
          <p:nvPr/>
        </p:nvPicPr>
        <p:blipFill>
          <a:blip r:embed="rId4"/>
          <a:stretch>
            <a:fillRect/>
          </a:stretch>
        </p:blipFill>
        <p:spPr>
          <a:xfrm>
            <a:off x="5715000" y="1842010"/>
            <a:ext cx="3134658" cy="3640248"/>
          </a:xfrm>
          <a:prstGeom prst="rect">
            <a:avLst/>
          </a:prstGeom>
        </p:spPr>
      </p:pic>
    </p:spTree>
    <p:custDataLst>
      <p:tags r:id="rId1"/>
    </p:custDataLst>
    <p:extLst>
      <p:ext uri="{BB962C8B-B14F-4D97-AF65-F5344CB8AC3E}">
        <p14:creationId xmlns:p14="http://schemas.microsoft.com/office/powerpoint/2010/main" val="2634481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E4199B6F-7ECE-B8BC-B729-6A14D885FC85}"/>
              </a:ext>
            </a:extLst>
          </p:cNvPr>
          <p:cNvSpPr txBox="1"/>
          <p:nvPr/>
        </p:nvSpPr>
        <p:spPr>
          <a:xfrm>
            <a:off x="1600200" y="1143000"/>
            <a:ext cx="6172200" cy="1231106"/>
          </a:xfrm>
          <a:prstGeom prst="rect">
            <a:avLst/>
          </a:prstGeom>
          <a:noFill/>
        </p:spPr>
        <p:txBody>
          <a:bodyPr wrap="square">
            <a:spAutoFit/>
          </a:bodyPr>
          <a:lstStyle/>
          <a:p>
            <a:r>
              <a:rPr lang="en-CA" sz="2800" dirty="0"/>
              <a:t>ERP requirements comparison</a:t>
            </a:r>
          </a:p>
          <a:p>
            <a:r>
              <a:rPr lang="en-CA" sz="2800" dirty="0"/>
              <a:t>Ontario MECP SPCP &amp; Env. Canada (E2)</a:t>
            </a:r>
          </a:p>
          <a:p>
            <a:pPr marL="457200" indent="-457200">
              <a:buFont typeface="+mj-lt"/>
              <a:buAutoNum type="arabicPeriod"/>
            </a:pPr>
            <a:endParaRPr lang="en-CA" sz="1800" dirty="0"/>
          </a:p>
        </p:txBody>
      </p:sp>
      <p:pic>
        <p:nvPicPr>
          <p:cNvPr id="5" name="Picture 4">
            <a:extLst>
              <a:ext uri="{FF2B5EF4-FFF2-40B4-BE49-F238E27FC236}">
                <a16:creationId xmlns:a16="http://schemas.microsoft.com/office/drawing/2014/main" id="{F5929C7F-7EDC-D79A-40D1-E607381C0168}"/>
              </a:ext>
            </a:extLst>
          </p:cNvPr>
          <p:cNvPicPr>
            <a:picLocks noChangeAspect="1"/>
          </p:cNvPicPr>
          <p:nvPr/>
        </p:nvPicPr>
        <p:blipFill>
          <a:blip r:embed="rId4"/>
          <a:stretch>
            <a:fillRect/>
          </a:stretch>
        </p:blipFill>
        <p:spPr>
          <a:xfrm>
            <a:off x="643098" y="2514600"/>
            <a:ext cx="7857803" cy="4066413"/>
          </a:xfrm>
          <a:prstGeom prst="rect">
            <a:avLst/>
          </a:prstGeom>
        </p:spPr>
      </p:pic>
    </p:spTree>
    <p:custDataLst>
      <p:tags r:id="rId1"/>
    </p:custDataLst>
    <p:extLst>
      <p:ext uri="{BB962C8B-B14F-4D97-AF65-F5344CB8AC3E}">
        <p14:creationId xmlns:p14="http://schemas.microsoft.com/office/powerpoint/2010/main" val="226851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F49D11C-2625-4B48-8A23-D999EFC2D5A3}"/>
              </a:ext>
            </a:extLst>
          </p:cNvPr>
          <p:cNvSpPr txBox="1"/>
          <p:nvPr/>
        </p:nvSpPr>
        <p:spPr>
          <a:xfrm>
            <a:off x="1676400" y="1371600"/>
            <a:ext cx="6705600" cy="646331"/>
          </a:xfrm>
          <a:prstGeom prst="rect">
            <a:avLst/>
          </a:prstGeom>
          <a:noFill/>
        </p:spPr>
        <p:txBody>
          <a:bodyPr wrap="square" rtlCol="0">
            <a:spAutoFit/>
          </a:bodyPr>
          <a:lstStyle/>
          <a:p>
            <a:endParaRPr lang="fr-CA" dirty="0"/>
          </a:p>
          <a:p>
            <a:endParaRPr lang="en-US" dirty="0"/>
          </a:p>
        </p:txBody>
      </p:sp>
      <p:graphicFrame>
        <p:nvGraphicFramePr>
          <p:cNvPr id="3" name="Table 3">
            <a:extLst>
              <a:ext uri="{FF2B5EF4-FFF2-40B4-BE49-F238E27FC236}">
                <a16:creationId xmlns:a16="http://schemas.microsoft.com/office/drawing/2014/main" id="{1E6B727E-1E63-81C8-9711-BD3322C0F05C}"/>
              </a:ext>
            </a:extLst>
          </p:cNvPr>
          <p:cNvGraphicFramePr>
            <a:graphicFrameLocks noGrp="1"/>
          </p:cNvGraphicFramePr>
          <p:nvPr>
            <p:extLst>
              <p:ext uri="{D42A27DB-BD31-4B8C-83A1-F6EECF244321}">
                <p14:modId xmlns:p14="http://schemas.microsoft.com/office/powerpoint/2010/main" val="1947422541"/>
              </p:ext>
            </p:extLst>
          </p:nvPr>
        </p:nvGraphicFramePr>
        <p:xfrm>
          <a:off x="990600" y="1112582"/>
          <a:ext cx="7543800" cy="5105400"/>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544464230"/>
                    </a:ext>
                  </a:extLst>
                </a:gridCol>
                <a:gridCol w="1524000">
                  <a:extLst>
                    <a:ext uri="{9D8B030D-6E8A-4147-A177-3AD203B41FA5}">
                      <a16:colId xmlns:a16="http://schemas.microsoft.com/office/drawing/2014/main" val="2645729890"/>
                    </a:ext>
                  </a:extLst>
                </a:gridCol>
                <a:gridCol w="1676400">
                  <a:extLst>
                    <a:ext uri="{9D8B030D-6E8A-4147-A177-3AD203B41FA5}">
                      <a16:colId xmlns:a16="http://schemas.microsoft.com/office/drawing/2014/main" val="1433078859"/>
                    </a:ext>
                  </a:extLst>
                </a:gridCol>
              </a:tblGrid>
              <a:tr h="447040">
                <a:tc>
                  <a:txBody>
                    <a:bodyPr/>
                    <a:lstStyle/>
                    <a:p>
                      <a:r>
                        <a:rPr lang="en-US" dirty="0"/>
                        <a:t>Requirement ERP </a:t>
                      </a:r>
                      <a:endParaRPr lang="fr-CA" dirty="0"/>
                    </a:p>
                  </a:txBody>
                  <a:tcPr/>
                </a:tc>
                <a:tc>
                  <a:txBody>
                    <a:bodyPr/>
                    <a:lstStyle/>
                    <a:p>
                      <a:pPr algn="ctr"/>
                      <a:r>
                        <a:rPr lang="en-US" dirty="0"/>
                        <a:t>Ontario SPCP  - </a:t>
                      </a:r>
                      <a:r>
                        <a:rPr lang="en-CA" sz="1800" b="1" kern="1200" dirty="0">
                          <a:solidFill>
                            <a:schemeClr val="lt1"/>
                          </a:solidFill>
                          <a:effectLst/>
                          <a:latin typeface="+mn-lt"/>
                          <a:ea typeface="+mn-ea"/>
                          <a:cs typeface="+mn-cs"/>
                        </a:rPr>
                        <a:t>O. Reg.  224/07</a:t>
                      </a:r>
                      <a:endParaRPr lang="fr-CA" dirty="0"/>
                    </a:p>
                  </a:txBody>
                  <a:tcPr/>
                </a:tc>
                <a:tc>
                  <a:txBody>
                    <a:bodyPr/>
                    <a:lstStyle/>
                    <a:p>
                      <a:pPr algn="ctr"/>
                      <a:r>
                        <a:rPr lang="en-US" dirty="0"/>
                        <a:t>Environment Canada - E2 Regulation </a:t>
                      </a:r>
                      <a:endParaRPr lang="fr-CA" dirty="0"/>
                    </a:p>
                  </a:txBody>
                  <a:tcPr/>
                </a:tc>
                <a:extLst>
                  <a:ext uri="{0D108BD9-81ED-4DB2-BD59-A6C34878D82A}">
                    <a16:rowId xmlns:a16="http://schemas.microsoft.com/office/drawing/2014/main" val="400238014"/>
                  </a:ext>
                </a:extLst>
              </a:tr>
              <a:tr h="447040">
                <a:tc>
                  <a:txBody>
                    <a:bodyPr/>
                    <a:lstStyle/>
                    <a:p>
                      <a:r>
                        <a:rPr lang="en-US" dirty="0"/>
                        <a:t>Documented ERP annual testing</a:t>
                      </a:r>
                      <a:endParaRPr lang="fr-CA" dirty="0"/>
                    </a:p>
                  </a:txBody>
                  <a:tcPr/>
                </a:tc>
                <a:tc>
                  <a:txBody>
                    <a:bodyPr/>
                    <a:lstStyle/>
                    <a:p>
                      <a:endParaRPr lang="fr-CA" dirty="0"/>
                    </a:p>
                  </a:txBody>
                  <a:tcPr/>
                </a:tc>
                <a:tc>
                  <a:txBody>
                    <a:bodyPr/>
                    <a:lstStyle/>
                    <a:p>
                      <a:endParaRPr lang="fr-CA" dirty="0"/>
                    </a:p>
                  </a:txBody>
                  <a:tcPr/>
                </a:tc>
                <a:extLst>
                  <a:ext uri="{0D108BD9-81ED-4DB2-BD59-A6C34878D82A}">
                    <a16:rowId xmlns:a16="http://schemas.microsoft.com/office/drawing/2014/main" val="3954488978"/>
                  </a:ext>
                </a:extLst>
              </a:tr>
              <a:tr h="447040">
                <a:tc>
                  <a:txBody>
                    <a:bodyPr/>
                    <a:lstStyle/>
                    <a:p>
                      <a:r>
                        <a:rPr lang="en-US" dirty="0"/>
                        <a:t>Documented live exercise</a:t>
                      </a:r>
                      <a:endParaRPr lang="fr-CA" dirty="0"/>
                    </a:p>
                  </a:txBody>
                  <a:tcPr/>
                </a:tc>
                <a:tc>
                  <a:txBody>
                    <a:bodyPr/>
                    <a:lstStyle/>
                    <a:p>
                      <a:r>
                        <a:rPr lang="fr-CA" dirty="0" err="1"/>
                        <a:t>Every</a:t>
                      </a:r>
                      <a:r>
                        <a:rPr lang="fr-CA" dirty="0"/>
                        <a:t> 2 </a:t>
                      </a:r>
                      <a:r>
                        <a:rPr lang="fr-CA" dirty="0" err="1"/>
                        <a:t>years</a:t>
                      </a:r>
                      <a:endParaRPr lang="fr-CA" dirty="0"/>
                    </a:p>
                  </a:txBody>
                  <a:tcPr/>
                </a:tc>
                <a:tc>
                  <a:txBody>
                    <a:bodyPr/>
                    <a:lstStyle/>
                    <a:p>
                      <a:pPr algn="ctr"/>
                      <a:r>
                        <a:rPr lang="fr-CA" dirty="0" err="1"/>
                        <a:t>Every</a:t>
                      </a:r>
                      <a:r>
                        <a:rPr lang="fr-CA" dirty="0"/>
                        <a:t> 5 </a:t>
                      </a:r>
                      <a:r>
                        <a:rPr lang="fr-CA" dirty="0" err="1"/>
                        <a:t>years</a:t>
                      </a:r>
                      <a:endParaRPr lang="fr-CA" dirty="0"/>
                    </a:p>
                  </a:txBody>
                  <a:tcPr/>
                </a:tc>
                <a:extLst>
                  <a:ext uri="{0D108BD9-81ED-4DB2-BD59-A6C34878D82A}">
                    <a16:rowId xmlns:a16="http://schemas.microsoft.com/office/drawing/2014/main" val="1979747515"/>
                  </a:ext>
                </a:extLst>
              </a:tr>
              <a:tr h="447040">
                <a:tc>
                  <a:txBody>
                    <a:bodyPr/>
                    <a:lstStyle/>
                    <a:p>
                      <a:r>
                        <a:rPr lang="fr-CA" dirty="0"/>
                        <a:t>5 </a:t>
                      </a:r>
                      <a:r>
                        <a:rPr lang="fr-CA" dirty="0" err="1"/>
                        <a:t>years</a:t>
                      </a:r>
                      <a:r>
                        <a:rPr lang="fr-CA" dirty="0"/>
                        <a:t> to cover the </a:t>
                      </a:r>
                      <a:r>
                        <a:rPr lang="fr-CA" dirty="0" err="1"/>
                        <a:t>entire</a:t>
                      </a:r>
                      <a:r>
                        <a:rPr lang="fr-CA" dirty="0"/>
                        <a:t> plan </a:t>
                      </a:r>
                      <a:r>
                        <a:rPr lang="fr-CA" dirty="0" err="1"/>
                        <a:t>with</a:t>
                      </a:r>
                      <a:r>
                        <a:rPr lang="fr-CA" dirty="0"/>
                        <a:t> </a:t>
                      </a:r>
                      <a:r>
                        <a:rPr lang="fr-CA" dirty="0" err="1"/>
                        <a:t>testing</a:t>
                      </a:r>
                      <a:endParaRPr lang="fr-CA" dirty="0"/>
                    </a:p>
                  </a:txBody>
                  <a:tcPr/>
                </a:tc>
                <a:tc>
                  <a:txBody>
                    <a:bodyPr/>
                    <a:lstStyle/>
                    <a:p>
                      <a:endParaRPr lang="fr-CA" dirty="0"/>
                    </a:p>
                  </a:txBody>
                  <a:tcPr/>
                </a:tc>
                <a:tc>
                  <a:txBody>
                    <a:bodyPr/>
                    <a:lstStyle/>
                    <a:p>
                      <a:endParaRPr lang="fr-CA" dirty="0"/>
                    </a:p>
                  </a:txBody>
                  <a:tcPr/>
                </a:tc>
                <a:extLst>
                  <a:ext uri="{0D108BD9-81ED-4DB2-BD59-A6C34878D82A}">
                    <a16:rowId xmlns:a16="http://schemas.microsoft.com/office/drawing/2014/main" val="960031005"/>
                  </a:ext>
                </a:extLst>
              </a:tr>
              <a:tr h="563880">
                <a:tc>
                  <a:txBody>
                    <a:bodyPr/>
                    <a:lstStyle/>
                    <a:p>
                      <a:r>
                        <a:rPr lang="fr-CA" dirty="0"/>
                        <a:t>Site Entry </a:t>
                      </a:r>
                      <a:r>
                        <a:rPr lang="fr-CA" dirty="0" err="1"/>
                        <a:t>procedure</a:t>
                      </a:r>
                      <a:endParaRPr lang="fr-CA" dirty="0"/>
                    </a:p>
                  </a:txBody>
                  <a:tcPr/>
                </a:tc>
                <a:tc>
                  <a:txBody>
                    <a:bodyPr/>
                    <a:lstStyle/>
                    <a:p>
                      <a:endParaRPr lang="fr-CA" dirty="0"/>
                    </a:p>
                  </a:txBody>
                  <a:tcPr/>
                </a:tc>
                <a:tc>
                  <a:txBody>
                    <a:bodyPr/>
                    <a:lstStyle/>
                    <a:p>
                      <a:endParaRPr lang="fr-CA" dirty="0"/>
                    </a:p>
                  </a:txBody>
                  <a:tcPr/>
                </a:tc>
                <a:extLst>
                  <a:ext uri="{0D108BD9-81ED-4DB2-BD59-A6C34878D82A}">
                    <a16:rowId xmlns:a16="http://schemas.microsoft.com/office/drawing/2014/main" val="1033282800"/>
                  </a:ext>
                </a:extLst>
              </a:tr>
              <a:tr h="447040">
                <a:tc>
                  <a:txBody>
                    <a:bodyPr/>
                    <a:lstStyle/>
                    <a:p>
                      <a:r>
                        <a:rPr lang="en-GB" sz="1800" kern="1200" baseline="0" dirty="0">
                          <a:solidFill>
                            <a:schemeClr val="dk1"/>
                          </a:solidFill>
                          <a:effectLst/>
                          <a:latin typeface="+mn-lt"/>
                          <a:ea typeface="+mn-ea"/>
                          <a:cs typeface="+mn-cs"/>
                        </a:rPr>
                        <a:t>Plans and drawings of the plant and each property on which the plant is located that are drawn to scale and that accurately show property boundaries, discharge points, tanks, floor drains, loading and unloading areas, sump pumps, test holes,  ground water and surface water supplies, water treatment plants, ponds, catch basin, etc.</a:t>
                      </a:r>
                      <a:endParaRPr lang="fr-CA" sz="1800" baseline="0" dirty="0"/>
                    </a:p>
                  </a:txBody>
                  <a:tcPr/>
                </a:tc>
                <a:tc>
                  <a:txBody>
                    <a:bodyPr/>
                    <a:lstStyle/>
                    <a:p>
                      <a:endParaRPr lang="fr-CA" dirty="0"/>
                    </a:p>
                  </a:txBody>
                  <a:tcPr/>
                </a:tc>
                <a:tc>
                  <a:txBody>
                    <a:bodyPr/>
                    <a:lstStyle/>
                    <a:p>
                      <a:endParaRPr lang="fr-CA" dirty="0"/>
                    </a:p>
                  </a:txBody>
                  <a:tcPr/>
                </a:tc>
                <a:extLst>
                  <a:ext uri="{0D108BD9-81ED-4DB2-BD59-A6C34878D82A}">
                    <a16:rowId xmlns:a16="http://schemas.microsoft.com/office/drawing/2014/main" val="1018951219"/>
                  </a:ext>
                </a:extLst>
              </a:tr>
            </a:tbl>
          </a:graphicData>
        </a:graphic>
      </p:graphicFrame>
      <p:pic>
        <p:nvPicPr>
          <p:cNvPr id="5" name="Picture 4" descr="A green check mark on a black background&#10;&#10;Description automatically generated">
            <a:extLst>
              <a:ext uri="{FF2B5EF4-FFF2-40B4-BE49-F238E27FC236}">
                <a16:creationId xmlns:a16="http://schemas.microsoft.com/office/drawing/2014/main" id="{4E245B32-575F-A87C-E778-242A214230D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7400" y="1881654"/>
            <a:ext cx="577351" cy="577351"/>
          </a:xfrm>
          <a:prstGeom prst="rect">
            <a:avLst/>
          </a:prstGeom>
        </p:spPr>
      </p:pic>
      <p:pic>
        <p:nvPicPr>
          <p:cNvPr id="6" name="Picture 5" descr="A green check mark on a black background&#10;&#10;Description automatically generated">
            <a:extLst>
              <a:ext uri="{FF2B5EF4-FFF2-40B4-BE49-F238E27FC236}">
                <a16:creationId xmlns:a16="http://schemas.microsoft.com/office/drawing/2014/main" id="{C21F4AE2-EC09-32B4-CE7E-2CD914C3375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30869" y="1881653"/>
            <a:ext cx="577351" cy="577351"/>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B3FF2C21-577F-4A4D-E61C-F6B517F5472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7400" y="2743200"/>
            <a:ext cx="577351" cy="577351"/>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660BF489-7518-37ED-E3A2-ADF320794B5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21902" y="2743628"/>
            <a:ext cx="577351" cy="577351"/>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DACC21E8-FE74-9DAF-EFE4-A424E8FC055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82593" y="3204876"/>
            <a:ext cx="577351" cy="577351"/>
          </a:xfrm>
          <a:prstGeom prst="rect">
            <a:avLst/>
          </a:prstGeom>
        </p:spPr>
      </p:pic>
      <p:pic>
        <p:nvPicPr>
          <p:cNvPr id="12" name="Picture 11" descr="A green check mark on a black background&#10;&#10;Description automatically generated">
            <a:extLst>
              <a:ext uri="{FF2B5EF4-FFF2-40B4-BE49-F238E27FC236}">
                <a16:creationId xmlns:a16="http://schemas.microsoft.com/office/drawing/2014/main" id="{9567B754-CD4D-4C7D-ACE2-6A2EF67D64B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6527" y="3966007"/>
            <a:ext cx="577351" cy="577351"/>
          </a:xfrm>
          <a:prstGeom prst="rect">
            <a:avLst/>
          </a:prstGeom>
        </p:spPr>
      </p:pic>
      <p:pic>
        <p:nvPicPr>
          <p:cNvPr id="19" name="Picture 18" descr="A red x on a black background&#10;&#10;Description automatically generated with medium confidence">
            <a:extLst>
              <a:ext uri="{FF2B5EF4-FFF2-40B4-BE49-F238E27FC236}">
                <a16:creationId xmlns:a16="http://schemas.microsoft.com/office/drawing/2014/main" id="{0BAFA587-45A6-7863-98DF-ED68FBF3863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69463" y="3421442"/>
            <a:ext cx="357653" cy="357653"/>
          </a:xfrm>
          <a:prstGeom prst="rect">
            <a:avLst/>
          </a:prstGeom>
        </p:spPr>
      </p:pic>
      <p:pic>
        <p:nvPicPr>
          <p:cNvPr id="20" name="Picture 19" descr="A red x on a black background&#10;&#10;Description automatically generated with medium confidence">
            <a:extLst>
              <a:ext uri="{FF2B5EF4-FFF2-40B4-BE49-F238E27FC236}">
                <a16:creationId xmlns:a16="http://schemas.microsoft.com/office/drawing/2014/main" id="{49F49167-A83D-C682-BFF2-ED799E06E93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58227" y="4177630"/>
            <a:ext cx="357653" cy="357653"/>
          </a:xfrm>
          <a:prstGeom prst="rect">
            <a:avLst/>
          </a:prstGeom>
        </p:spPr>
      </p:pic>
    </p:spTree>
    <p:custDataLst>
      <p:tags r:id="rId1"/>
    </p:custDataLst>
    <p:extLst>
      <p:ext uri="{BB962C8B-B14F-4D97-AF65-F5344CB8AC3E}">
        <p14:creationId xmlns:p14="http://schemas.microsoft.com/office/powerpoint/2010/main" val="396185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F49D11C-2625-4B48-8A23-D999EFC2D5A3}"/>
              </a:ext>
            </a:extLst>
          </p:cNvPr>
          <p:cNvSpPr txBox="1"/>
          <p:nvPr/>
        </p:nvSpPr>
        <p:spPr>
          <a:xfrm>
            <a:off x="1676400" y="1371600"/>
            <a:ext cx="6705600" cy="646331"/>
          </a:xfrm>
          <a:prstGeom prst="rect">
            <a:avLst/>
          </a:prstGeom>
          <a:noFill/>
        </p:spPr>
        <p:txBody>
          <a:bodyPr wrap="square" rtlCol="0">
            <a:spAutoFit/>
          </a:bodyPr>
          <a:lstStyle/>
          <a:p>
            <a:endParaRPr lang="fr-CA" dirty="0"/>
          </a:p>
          <a:p>
            <a:endParaRPr lang="en-US" dirty="0"/>
          </a:p>
        </p:txBody>
      </p:sp>
      <p:graphicFrame>
        <p:nvGraphicFramePr>
          <p:cNvPr id="3" name="Table 3">
            <a:extLst>
              <a:ext uri="{FF2B5EF4-FFF2-40B4-BE49-F238E27FC236}">
                <a16:creationId xmlns:a16="http://schemas.microsoft.com/office/drawing/2014/main" id="{1E6B727E-1E63-81C8-9711-BD3322C0F05C}"/>
              </a:ext>
            </a:extLst>
          </p:cNvPr>
          <p:cNvGraphicFramePr>
            <a:graphicFrameLocks noGrp="1"/>
          </p:cNvGraphicFramePr>
          <p:nvPr>
            <p:extLst>
              <p:ext uri="{D42A27DB-BD31-4B8C-83A1-F6EECF244321}">
                <p14:modId xmlns:p14="http://schemas.microsoft.com/office/powerpoint/2010/main" val="2197557046"/>
              </p:ext>
            </p:extLst>
          </p:nvPr>
        </p:nvGraphicFramePr>
        <p:xfrm>
          <a:off x="990600" y="993577"/>
          <a:ext cx="7543800" cy="5201920"/>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544464230"/>
                    </a:ext>
                  </a:extLst>
                </a:gridCol>
                <a:gridCol w="1524000">
                  <a:extLst>
                    <a:ext uri="{9D8B030D-6E8A-4147-A177-3AD203B41FA5}">
                      <a16:colId xmlns:a16="http://schemas.microsoft.com/office/drawing/2014/main" val="2645729890"/>
                    </a:ext>
                  </a:extLst>
                </a:gridCol>
                <a:gridCol w="1676400">
                  <a:extLst>
                    <a:ext uri="{9D8B030D-6E8A-4147-A177-3AD203B41FA5}">
                      <a16:colId xmlns:a16="http://schemas.microsoft.com/office/drawing/2014/main" val="1433078859"/>
                    </a:ext>
                  </a:extLst>
                </a:gridCol>
              </a:tblGrid>
              <a:tr h="447040">
                <a:tc>
                  <a:txBody>
                    <a:bodyPr/>
                    <a:lstStyle/>
                    <a:p>
                      <a:r>
                        <a:rPr lang="en-US" dirty="0"/>
                        <a:t>Requirement ERP </a:t>
                      </a:r>
                      <a:endParaRPr lang="fr-CA" dirty="0"/>
                    </a:p>
                  </a:txBody>
                  <a:tcPr/>
                </a:tc>
                <a:tc>
                  <a:txBody>
                    <a:bodyPr/>
                    <a:lstStyle/>
                    <a:p>
                      <a:pPr algn="ctr"/>
                      <a:r>
                        <a:rPr lang="en-US" dirty="0"/>
                        <a:t>Ontario SPCP  - </a:t>
                      </a:r>
                      <a:r>
                        <a:rPr lang="en-CA" sz="1800" b="1" kern="1200" dirty="0">
                          <a:solidFill>
                            <a:schemeClr val="lt1"/>
                          </a:solidFill>
                          <a:effectLst/>
                          <a:latin typeface="+mn-lt"/>
                          <a:ea typeface="+mn-ea"/>
                          <a:cs typeface="+mn-cs"/>
                        </a:rPr>
                        <a:t>O. Reg.  224/07</a:t>
                      </a:r>
                      <a:endParaRPr lang="fr-CA" dirty="0"/>
                    </a:p>
                  </a:txBody>
                  <a:tcPr/>
                </a:tc>
                <a:tc>
                  <a:txBody>
                    <a:bodyPr/>
                    <a:lstStyle/>
                    <a:p>
                      <a:pPr algn="ctr"/>
                      <a:r>
                        <a:rPr lang="en-US" dirty="0"/>
                        <a:t>Environment Canada - E2 Regulation </a:t>
                      </a:r>
                      <a:endParaRPr lang="fr-CA" dirty="0"/>
                    </a:p>
                  </a:txBody>
                  <a:tcPr/>
                </a:tc>
                <a:extLst>
                  <a:ext uri="{0D108BD9-81ED-4DB2-BD59-A6C34878D82A}">
                    <a16:rowId xmlns:a16="http://schemas.microsoft.com/office/drawing/2014/main" val="400238014"/>
                  </a:ext>
                </a:extLst>
              </a:tr>
              <a:tr h="447040">
                <a:tc>
                  <a:txBody>
                    <a:bodyPr/>
                    <a:lstStyle/>
                    <a:p>
                      <a:pPr lvl="0"/>
                      <a:r>
                        <a:rPr lang="en-US" dirty="0"/>
                        <a:t>Communication with the members of the public who may be adversely affected by the environmental emergency to inform them, before the environmental emergency occurs</a:t>
                      </a:r>
                      <a:endParaRPr lang="fr-CA" dirty="0"/>
                    </a:p>
                  </a:txBody>
                  <a:tcPr/>
                </a:tc>
                <a:tc>
                  <a:txBody>
                    <a:bodyPr/>
                    <a:lstStyle/>
                    <a:p>
                      <a:endParaRPr lang="fr-CA" dirty="0"/>
                    </a:p>
                  </a:txBody>
                  <a:tcPr/>
                </a:tc>
                <a:tc>
                  <a:txBody>
                    <a:bodyPr/>
                    <a:lstStyle/>
                    <a:p>
                      <a:pPr algn="ctr"/>
                      <a:endParaRPr lang="fr-CA" dirty="0"/>
                    </a:p>
                  </a:txBody>
                  <a:tcPr/>
                </a:tc>
                <a:extLst>
                  <a:ext uri="{0D108BD9-81ED-4DB2-BD59-A6C34878D82A}">
                    <a16:rowId xmlns:a16="http://schemas.microsoft.com/office/drawing/2014/main" val="3954488978"/>
                  </a:ext>
                </a:extLst>
              </a:tr>
              <a:tr h="447040">
                <a:tc>
                  <a:txBody>
                    <a:bodyPr/>
                    <a:lstStyle/>
                    <a:p>
                      <a:r>
                        <a:rPr lang="en-CA" sz="1800" kern="1200" dirty="0">
                          <a:solidFill>
                            <a:schemeClr val="dk1"/>
                          </a:solidFill>
                          <a:effectLst/>
                          <a:latin typeface="+mn-lt"/>
                          <a:ea typeface="+mn-ea"/>
                          <a:cs typeface="+mn-cs"/>
                        </a:rPr>
                        <a:t>A map of the area around the plant identifying all of the following places that are within the area that may be affected by a spill</a:t>
                      </a:r>
                      <a:endParaRPr lang="fr-CA" dirty="0"/>
                    </a:p>
                  </a:txBody>
                  <a:tcPr/>
                </a:tc>
                <a:tc>
                  <a:txBody>
                    <a:bodyPr/>
                    <a:lstStyle/>
                    <a:p>
                      <a:endParaRPr lang="fr-CA" dirty="0"/>
                    </a:p>
                  </a:txBody>
                  <a:tcPr/>
                </a:tc>
                <a:tc>
                  <a:txBody>
                    <a:bodyPr/>
                    <a:lstStyle/>
                    <a:p>
                      <a:pPr algn="ctr"/>
                      <a:endParaRPr lang="fr-CA" dirty="0"/>
                    </a:p>
                  </a:txBody>
                  <a:tcPr/>
                </a:tc>
                <a:extLst>
                  <a:ext uri="{0D108BD9-81ED-4DB2-BD59-A6C34878D82A}">
                    <a16:rowId xmlns:a16="http://schemas.microsoft.com/office/drawing/2014/main" val="1979747515"/>
                  </a:ext>
                </a:extLst>
              </a:tr>
              <a:tr h="447040">
                <a:tc>
                  <a:txBody>
                    <a:bodyPr/>
                    <a:lstStyle/>
                    <a:p>
                      <a:r>
                        <a:rPr lang="en-CA" sz="1600" kern="1200" dirty="0">
                          <a:solidFill>
                            <a:schemeClr val="dk1"/>
                          </a:solidFill>
                          <a:effectLst/>
                          <a:latin typeface="+mn-lt"/>
                          <a:ea typeface="+mn-ea"/>
                          <a:cs typeface="+mn-cs"/>
                        </a:rPr>
                        <a:t>Identification of possible steps that could be taken to prevent or reduce the risk of the spill from occurring</a:t>
                      </a:r>
                      <a:endParaRPr lang="fr-CA" sz="1600" dirty="0"/>
                    </a:p>
                  </a:txBody>
                  <a:tcPr/>
                </a:tc>
                <a:tc>
                  <a:txBody>
                    <a:bodyPr/>
                    <a:lstStyle/>
                    <a:p>
                      <a:endParaRPr lang="fr-CA" dirty="0"/>
                    </a:p>
                  </a:txBody>
                  <a:tcPr/>
                </a:tc>
                <a:tc>
                  <a:txBody>
                    <a:bodyPr/>
                    <a:lstStyle/>
                    <a:p>
                      <a:pPr algn="ctr"/>
                      <a:endParaRPr lang="fr-CA" dirty="0"/>
                    </a:p>
                  </a:txBody>
                  <a:tcPr/>
                </a:tc>
                <a:extLst>
                  <a:ext uri="{0D108BD9-81ED-4DB2-BD59-A6C34878D82A}">
                    <a16:rowId xmlns:a16="http://schemas.microsoft.com/office/drawing/2014/main" val="1018951219"/>
                  </a:ext>
                </a:extLst>
              </a:tr>
              <a:tr h="447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solidFill>
                            <a:schemeClr val="dk1"/>
                          </a:solidFill>
                          <a:effectLst/>
                          <a:latin typeface="+mn-lt"/>
                          <a:ea typeface="+mn-ea"/>
                          <a:cs typeface="+mn-cs"/>
                        </a:rPr>
                        <a:t>Plan testing reporting</a:t>
                      </a:r>
                      <a:endParaRPr lang="fr-CA" sz="1600" dirty="0"/>
                    </a:p>
                  </a:txBody>
                  <a:tcPr/>
                </a:tc>
                <a:tc>
                  <a:txBody>
                    <a:bodyPr/>
                    <a:lstStyle/>
                    <a:p>
                      <a:r>
                        <a:rPr lang="fr-CA" dirty="0" err="1"/>
                        <a:t>Annual</a:t>
                      </a:r>
                      <a:r>
                        <a:rPr lang="fr-CA" dirty="0"/>
                        <a:t> </a:t>
                      </a:r>
                      <a:r>
                        <a:rPr lang="fr-CA" dirty="0" err="1"/>
                        <a:t>statement</a:t>
                      </a:r>
                      <a:endParaRPr lang="fr-CA" dirty="0"/>
                    </a:p>
                  </a:txBody>
                  <a:tcPr/>
                </a:tc>
                <a:tc>
                  <a:txBody>
                    <a:bodyPr/>
                    <a:lstStyle/>
                    <a:p>
                      <a:pPr algn="ctr"/>
                      <a:r>
                        <a:rPr lang="fr-CA" dirty="0"/>
                        <a:t>Schedule 5 – </a:t>
                      </a:r>
                      <a:r>
                        <a:rPr lang="fr-CA" dirty="0" err="1"/>
                        <a:t>every</a:t>
                      </a:r>
                      <a:r>
                        <a:rPr lang="fr-CA" dirty="0"/>
                        <a:t> 5 </a:t>
                      </a:r>
                      <a:r>
                        <a:rPr lang="fr-CA" dirty="0" err="1"/>
                        <a:t>years</a:t>
                      </a:r>
                      <a:endParaRPr lang="fr-CA" dirty="0"/>
                    </a:p>
                  </a:txBody>
                  <a:tcPr/>
                </a:tc>
                <a:extLst>
                  <a:ext uri="{0D108BD9-81ED-4DB2-BD59-A6C34878D82A}">
                    <a16:rowId xmlns:a16="http://schemas.microsoft.com/office/drawing/2014/main" val="2708974475"/>
                  </a:ext>
                </a:extLst>
              </a:tr>
              <a:tr h="447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solidFill>
                            <a:schemeClr val="dk1"/>
                          </a:solidFill>
                          <a:effectLst/>
                          <a:latin typeface="+mn-lt"/>
                          <a:ea typeface="+mn-ea"/>
                          <a:cs typeface="+mn-cs"/>
                        </a:rPr>
                        <a:t>Statement of accuracy</a:t>
                      </a:r>
                      <a:endParaRPr lang="fr-CA" sz="1600" dirty="0"/>
                    </a:p>
                  </a:txBody>
                  <a:tcPr/>
                </a:tc>
                <a:tc>
                  <a:txBody>
                    <a:bodyPr/>
                    <a:lstStyle/>
                    <a:p>
                      <a:endParaRPr lang="fr-CA" dirty="0"/>
                    </a:p>
                  </a:txBody>
                  <a:tcPr/>
                </a:tc>
                <a:tc>
                  <a:txBody>
                    <a:bodyPr/>
                    <a:lstStyle/>
                    <a:p>
                      <a:pPr algn="ctr"/>
                      <a:endParaRPr lang="fr-CA" dirty="0"/>
                    </a:p>
                  </a:txBody>
                  <a:tcPr/>
                </a:tc>
                <a:extLst>
                  <a:ext uri="{0D108BD9-81ED-4DB2-BD59-A6C34878D82A}">
                    <a16:rowId xmlns:a16="http://schemas.microsoft.com/office/drawing/2014/main" val="1425855894"/>
                  </a:ext>
                </a:extLst>
              </a:tr>
            </a:tbl>
          </a:graphicData>
        </a:graphic>
      </p:graphicFrame>
      <p:pic>
        <p:nvPicPr>
          <p:cNvPr id="5" name="Picture 4" descr="A green check mark on a black background&#10;&#10;Description automatically generated">
            <a:extLst>
              <a:ext uri="{FF2B5EF4-FFF2-40B4-BE49-F238E27FC236}">
                <a16:creationId xmlns:a16="http://schemas.microsoft.com/office/drawing/2014/main" id="{4E245B32-575F-A87C-E778-242A214230D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90879" y="2080327"/>
            <a:ext cx="577351" cy="577351"/>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B3FF2C21-577F-4A4D-E61C-F6B517F5472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5594" y="4466600"/>
            <a:ext cx="577351" cy="577351"/>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660BF489-7518-37ED-E3A2-ADF320794B5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59503" y="3304206"/>
            <a:ext cx="577351" cy="577351"/>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F6FE66C3-77A8-DD9C-9F9E-E2443DEA03C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5595" y="3315056"/>
            <a:ext cx="577351" cy="577351"/>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DACC21E8-FE74-9DAF-EFE4-A424E8FC055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5594" y="5616567"/>
            <a:ext cx="577351" cy="577351"/>
          </a:xfrm>
          <a:prstGeom prst="rect">
            <a:avLst/>
          </a:prstGeom>
        </p:spPr>
      </p:pic>
      <p:pic>
        <p:nvPicPr>
          <p:cNvPr id="8" name="Picture 7" descr="A red x on a black background&#10;&#10;Description automatically generated with medium confidence">
            <a:extLst>
              <a:ext uri="{FF2B5EF4-FFF2-40B4-BE49-F238E27FC236}">
                <a16:creationId xmlns:a16="http://schemas.microsoft.com/office/drawing/2014/main" id="{BF6F3A80-E4A2-A93F-5084-0FB5C0C1198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90879" y="5772065"/>
            <a:ext cx="281521" cy="454452"/>
          </a:xfrm>
          <a:prstGeom prst="rect">
            <a:avLst/>
          </a:prstGeom>
        </p:spPr>
      </p:pic>
      <p:pic>
        <p:nvPicPr>
          <p:cNvPr id="15" name="Picture 14" descr="A red x on a black background&#10;&#10;Description automatically generated with medium confidence">
            <a:extLst>
              <a:ext uri="{FF2B5EF4-FFF2-40B4-BE49-F238E27FC236}">
                <a16:creationId xmlns:a16="http://schemas.microsoft.com/office/drawing/2014/main" id="{6384D5B2-710A-57D2-7224-9729410FCE16}"/>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939583" y="2322731"/>
            <a:ext cx="357653" cy="357653"/>
          </a:xfrm>
          <a:prstGeom prst="rect">
            <a:avLst/>
          </a:prstGeom>
        </p:spPr>
      </p:pic>
      <p:pic>
        <p:nvPicPr>
          <p:cNvPr id="16" name="Picture 15" descr="A green check mark on a black background&#10;&#10;Description automatically generated">
            <a:extLst>
              <a:ext uri="{FF2B5EF4-FFF2-40B4-BE49-F238E27FC236}">
                <a16:creationId xmlns:a16="http://schemas.microsoft.com/office/drawing/2014/main" id="{EB97ACE3-D933-E7EA-8E77-B8DF3E7147F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59502" y="4440614"/>
            <a:ext cx="577351" cy="577351"/>
          </a:xfrm>
          <a:prstGeom prst="rect">
            <a:avLst/>
          </a:prstGeom>
        </p:spPr>
      </p:pic>
    </p:spTree>
    <p:custDataLst>
      <p:tags r:id="rId1"/>
    </p:custDataLst>
    <p:extLst>
      <p:ext uri="{BB962C8B-B14F-4D97-AF65-F5344CB8AC3E}">
        <p14:creationId xmlns:p14="http://schemas.microsoft.com/office/powerpoint/2010/main" val="3442025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F49D11C-2625-4B48-8A23-D999EFC2D5A3}"/>
              </a:ext>
            </a:extLst>
          </p:cNvPr>
          <p:cNvSpPr txBox="1"/>
          <p:nvPr/>
        </p:nvSpPr>
        <p:spPr>
          <a:xfrm>
            <a:off x="1676400" y="1371600"/>
            <a:ext cx="6705600" cy="646331"/>
          </a:xfrm>
          <a:prstGeom prst="rect">
            <a:avLst/>
          </a:prstGeom>
          <a:noFill/>
        </p:spPr>
        <p:txBody>
          <a:bodyPr wrap="square" rtlCol="0">
            <a:spAutoFit/>
          </a:bodyPr>
          <a:lstStyle/>
          <a:p>
            <a:endParaRPr lang="fr-CA" dirty="0"/>
          </a:p>
          <a:p>
            <a:endParaRPr lang="en-US" dirty="0"/>
          </a:p>
        </p:txBody>
      </p:sp>
      <p:sp>
        <p:nvSpPr>
          <p:cNvPr id="4" name="TextBox 3">
            <a:extLst>
              <a:ext uri="{FF2B5EF4-FFF2-40B4-BE49-F238E27FC236}">
                <a16:creationId xmlns:a16="http://schemas.microsoft.com/office/drawing/2014/main" id="{9565894F-348E-F4D3-F04D-AA404E33F9FE}"/>
              </a:ext>
            </a:extLst>
          </p:cNvPr>
          <p:cNvSpPr txBox="1"/>
          <p:nvPr/>
        </p:nvSpPr>
        <p:spPr>
          <a:xfrm>
            <a:off x="838200" y="2819400"/>
            <a:ext cx="8077200" cy="1015663"/>
          </a:xfrm>
          <a:prstGeom prst="rect">
            <a:avLst/>
          </a:prstGeom>
          <a:noFill/>
        </p:spPr>
        <p:txBody>
          <a:bodyPr wrap="square" rtlCol="0">
            <a:spAutoFit/>
          </a:bodyPr>
          <a:lstStyle/>
          <a:p>
            <a:r>
              <a:rPr lang="en-US" sz="6000" dirty="0"/>
              <a:t>World Environment Day</a:t>
            </a:r>
          </a:p>
        </p:txBody>
      </p:sp>
      <p:pic>
        <p:nvPicPr>
          <p:cNvPr id="12" name="Picture 11">
            <a:extLst>
              <a:ext uri="{FF2B5EF4-FFF2-40B4-BE49-F238E27FC236}">
                <a16:creationId xmlns:a16="http://schemas.microsoft.com/office/drawing/2014/main" id="{E0D66266-E6F4-A0A8-AE92-372BF89D6484}"/>
              </a:ext>
            </a:extLst>
          </p:cNvPr>
          <p:cNvPicPr>
            <a:picLocks noChangeAspect="1"/>
          </p:cNvPicPr>
          <p:nvPr/>
        </p:nvPicPr>
        <p:blipFill>
          <a:blip r:embed="rId4"/>
          <a:stretch>
            <a:fillRect/>
          </a:stretch>
        </p:blipFill>
        <p:spPr>
          <a:xfrm>
            <a:off x="4482" y="1335741"/>
            <a:ext cx="9144000" cy="4482935"/>
          </a:xfrm>
          <a:prstGeom prst="rect">
            <a:avLst/>
          </a:prstGeom>
        </p:spPr>
      </p:pic>
    </p:spTree>
    <p:custDataLst>
      <p:tags r:id="rId1"/>
    </p:custDataLst>
    <p:extLst>
      <p:ext uri="{BB962C8B-B14F-4D97-AF65-F5344CB8AC3E}">
        <p14:creationId xmlns:p14="http://schemas.microsoft.com/office/powerpoint/2010/main" val="21508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228600" y="1143000"/>
            <a:ext cx="8229600" cy="1143000"/>
          </a:xfrm>
        </p:spPr>
        <p:txBody>
          <a:bodyPr>
            <a:noAutofit/>
          </a:bodyPr>
          <a:lstStyle/>
          <a:p>
            <a:r>
              <a:rPr lang="fr-CA" sz="3600" dirty="0" err="1">
                <a:solidFill>
                  <a:srgbClr val="0070C0"/>
                </a:solidFill>
              </a:rPr>
              <a:t>Safety</a:t>
            </a:r>
            <a:r>
              <a:rPr lang="fr-CA" sz="3600" dirty="0">
                <a:solidFill>
                  <a:srgbClr val="0070C0"/>
                </a:solidFill>
              </a:rPr>
              <a:t>, Security and Environmental </a:t>
            </a:r>
            <a:r>
              <a:rPr lang="fr-CA" sz="3600" dirty="0" err="1">
                <a:solidFill>
                  <a:srgbClr val="0070C0"/>
                </a:solidFill>
              </a:rPr>
              <a:t>Committee</a:t>
            </a:r>
            <a:r>
              <a:rPr lang="fr-CA" sz="3600" dirty="0">
                <a:solidFill>
                  <a:srgbClr val="0070C0"/>
                </a:solidFill>
              </a:rPr>
              <a:t> </a:t>
            </a:r>
            <a:r>
              <a:rPr lang="fr-CA" sz="3600" dirty="0" err="1">
                <a:solidFill>
                  <a:srgbClr val="0070C0"/>
                </a:solidFill>
              </a:rPr>
              <a:t>members</a:t>
            </a:r>
            <a:endParaRPr lang="en-CA" sz="3600" dirty="0">
              <a:solidFill>
                <a:srgbClr val="0070C0"/>
              </a:solidFill>
            </a:endParaRPr>
          </a:p>
        </p:txBody>
      </p:sp>
      <p:sp>
        <p:nvSpPr>
          <p:cNvPr id="2" name="Rectangle 1"/>
          <p:cNvSpPr/>
          <p:nvPr/>
        </p:nvSpPr>
        <p:spPr>
          <a:xfrm>
            <a:off x="2667000" y="2514599"/>
            <a:ext cx="4114800" cy="3539430"/>
          </a:xfrm>
          <a:prstGeom prst="rect">
            <a:avLst/>
          </a:prstGeom>
        </p:spPr>
        <p:txBody>
          <a:bodyPr wrap="square">
            <a:spAutoFit/>
          </a:bodyPr>
          <a:lstStyle/>
          <a:p>
            <a:r>
              <a:rPr lang="en-CA" sz="2800" dirty="0"/>
              <a:t>Hughes Brassard</a:t>
            </a:r>
          </a:p>
          <a:p>
            <a:r>
              <a:rPr lang="en-CA" sz="2800" dirty="0"/>
              <a:t>Joey Viljoen</a:t>
            </a:r>
          </a:p>
          <a:p>
            <a:r>
              <a:rPr lang="en-CA" sz="2800" dirty="0"/>
              <a:t>Seamus Kilcommons</a:t>
            </a:r>
          </a:p>
          <a:p>
            <a:r>
              <a:rPr lang="en-CA" sz="2800" dirty="0"/>
              <a:t>Bruce Powell</a:t>
            </a:r>
          </a:p>
          <a:p>
            <a:r>
              <a:rPr lang="en-CA" sz="2800" dirty="0"/>
              <a:t>Jessica Simon</a:t>
            </a:r>
          </a:p>
          <a:p>
            <a:r>
              <a:rPr lang="en-CA" sz="2800" dirty="0"/>
              <a:t>Bill Evans </a:t>
            </a:r>
          </a:p>
          <a:p>
            <a:r>
              <a:rPr lang="en-CA" sz="2800" dirty="0"/>
              <a:t>Brian Wilson</a:t>
            </a:r>
          </a:p>
          <a:p>
            <a:r>
              <a:rPr lang="en-CA" sz="2800" dirty="0"/>
              <a:t>Benoit Choquette (chair)</a:t>
            </a:r>
          </a:p>
        </p:txBody>
      </p:sp>
    </p:spTree>
    <p:custDataLst>
      <p:tags r:id="rId1"/>
    </p:custDataLst>
    <p:extLst>
      <p:ext uri="{BB962C8B-B14F-4D97-AF65-F5344CB8AC3E}">
        <p14:creationId xmlns:p14="http://schemas.microsoft.com/office/powerpoint/2010/main" val="381017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F49D11C-2625-4B48-8A23-D999EFC2D5A3}"/>
              </a:ext>
            </a:extLst>
          </p:cNvPr>
          <p:cNvSpPr txBox="1"/>
          <p:nvPr/>
        </p:nvSpPr>
        <p:spPr>
          <a:xfrm>
            <a:off x="1676400" y="1371600"/>
            <a:ext cx="6705600" cy="646331"/>
          </a:xfrm>
          <a:prstGeom prst="rect">
            <a:avLst/>
          </a:prstGeom>
          <a:noFill/>
        </p:spPr>
        <p:txBody>
          <a:bodyPr wrap="square" rtlCol="0">
            <a:spAutoFit/>
          </a:bodyPr>
          <a:lstStyle/>
          <a:p>
            <a:endParaRPr lang="fr-CA" dirty="0"/>
          </a:p>
          <a:p>
            <a:endParaRPr lang="en-US" dirty="0"/>
          </a:p>
        </p:txBody>
      </p:sp>
      <p:pic>
        <p:nvPicPr>
          <p:cNvPr id="5" name="Picture 4">
            <a:extLst>
              <a:ext uri="{FF2B5EF4-FFF2-40B4-BE49-F238E27FC236}">
                <a16:creationId xmlns:a16="http://schemas.microsoft.com/office/drawing/2014/main" id="{BEAA50A9-6CD1-0C74-8953-A205AF83D1BB}"/>
              </a:ext>
            </a:extLst>
          </p:cNvPr>
          <p:cNvPicPr>
            <a:picLocks noChangeAspect="1"/>
          </p:cNvPicPr>
          <p:nvPr/>
        </p:nvPicPr>
        <p:blipFill>
          <a:blip r:embed="rId4"/>
          <a:stretch>
            <a:fillRect/>
          </a:stretch>
        </p:blipFill>
        <p:spPr>
          <a:xfrm>
            <a:off x="609600" y="1371600"/>
            <a:ext cx="7654683" cy="4845138"/>
          </a:xfrm>
          <a:prstGeom prst="rect">
            <a:avLst/>
          </a:prstGeom>
        </p:spPr>
      </p:pic>
    </p:spTree>
    <p:custDataLst>
      <p:tags r:id="rId1"/>
    </p:custDataLst>
    <p:extLst>
      <p:ext uri="{BB962C8B-B14F-4D97-AF65-F5344CB8AC3E}">
        <p14:creationId xmlns:p14="http://schemas.microsoft.com/office/powerpoint/2010/main" val="423724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F49D11C-2625-4B48-8A23-D999EFC2D5A3}"/>
              </a:ext>
            </a:extLst>
          </p:cNvPr>
          <p:cNvSpPr txBox="1"/>
          <p:nvPr/>
        </p:nvSpPr>
        <p:spPr>
          <a:xfrm>
            <a:off x="1676400" y="1371600"/>
            <a:ext cx="6705600" cy="646331"/>
          </a:xfrm>
          <a:prstGeom prst="rect">
            <a:avLst/>
          </a:prstGeom>
          <a:noFill/>
        </p:spPr>
        <p:txBody>
          <a:bodyPr wrap="square" rtlCol="0">
            <a:spAutoFit/>
          </a:bodyPr>
          <a:lstStyle/>
          <a:p>
            <a:endParaRPr lang="fr-CA"/>
          </a:p>
          <a:p>
            <a:endParaRPr lang="en-US" dirty="0"/>
          </a:p>
        </p:txBody>
      </p:sp>
      <p:pic>
        <p:nvPicPr>
          <p:cNvPr id="5" name="Picture 4">
            <a:extLst>
              <a:ext uri="{FF2B5EF4-FFF2-40B4-BE49-F238E27FC236}">
                <a16:creationId xmlns:a16="http://schemas.microsoft.com/office/drawing/2014/main" id="{E70C338C-44D9-F24F-E393-BA6E1B9488D2}"/>
              </a:ext>
            </a:extLst>
          </p:cNvPr>
          <p:cNvPicPr>
            <a:picLocks noChangeAspect="1"/>
          </p:cNvPicPr>
          <p:nvPr/>
        </p:nvPicPr>
        <p:blipFill>
          <a:blip r:embed="rId4"/>
          <a:stretch>
            <a:fillRect/>
          </a:stretch>
        </p:blipFill>
        <p:spPr>
          <a:xfrm>
            <a:off x="0" y="883025"/>
            <a:ext cx="9144000" cy="5504935"/>
          </a:xfrm>
          <a:prstGeom prst="rect">
            <a:avLst/>
          </a:prstGeom>
        </p:spPr>
      </p:pic>
    </p:spTree>
    <p:custDataLst>
      <p:tags r:id="rId1"/>
    </p:custDataLst>
    <p:extLst>
      <p:ext uri="{BB962C8B-B14F-4D97-AF65-F5344CB8AC3E}">
        <p14:creationId xmlns:p14="http://schemas.microsoft.com/office/powerpoint/2010/main" val="375571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228600" y="1143000"/>
            <a:ext cx="8229600" cy="1143000"/>
          </a:xfrm>
        </p:spPr>
        <p:txBody>
          <a:bodyPr>
            <a:noAutofit/>
          </a:bodyPr>
          <a:lstStyle/>
          <a:p>
            <a:r>
              <a:rPr lang="fr-CA" sz="3600" dirty="0" err="1">
                <a:solidFill>
                  <a:srgbClr val="0070C0"/>
                </a:solidFill>
              </a:rPr>
              <a:t>Safety</a:t>
            </a:r>
            <a:r>
              <a:rPr lang="fr-CA" sz="3600" dirty="0">
                <a:solidFill>
                  <a:srgbClr val="0070C0"/>
                </a:solidFill>
              </a:rPr>
              <a:t>, Security and Environmental </a:t>
            </a:r>
            <a:r>
              <a:rPr lang="fr-CA" sz="3600" dirty="0" err="1">
                <a:solidFill>
                  <a:srgbClr val="0070C0"/>
                </a:solidFill>
              </a:rPr>
              <a:t>Committee</a:t>
            </a:r>
            <a:endParaRPr lang="en-CA" sz="3600" dirty="0">
              <a:solidFill>
                <a:srgbClr val="0070C0"/>
              </a:solidFill>
            </a:endParaRPr>
          </a:p>
        </p:txBody>
      </p:sp>
      <p:sp>
        <p:nvSpPr>
          <p:cNvPr id="2" name="Rectangle 1"/>
          <p:cNvSpPr/>
          <p:nvPr/>
        </p:nvSpPr>
        <p:spPr>
          <a:xfrm>
            <a:off x="1066800" y="2408564"/>
            <a:ext cx="7467600" cy="3724096"/>
          </a:xfrm>
          <a:prstGeom prst="rect">
            <a:avLst/>
          </a:prstGeom>
        </p:spPr>
        <p:txBody>
          <a:bodyPr wrap="square">
            <a:spAutoFit/>
          </a:bodyPr>
          <a:lstStyle/>
          <a:p>
            <a:pPr marL="457200" indent="-457200">
              <a:buFont typeface="+mj-lt"/>
              <a:buAutoNum type="arabicParenR"/>
            </a:pPr>
            <a:endParaRPr lang="en-CA" sz="2000" dirty="0"/>
          </a:p>
          <a:p>
            <a:pPr marL="457200" indent="-457200">
              <a:buFont typeface="+mj-lt"/>
              <a:buAutoNum type="arabicPeriod"/>
            </a:pPr>
            <a:endParaRPr lang="en-CA" sz="2400" dirty="0"/>
          </a:p>
          <a:p>
            <a:pPr marL="457200" indent="-457200">
              <a:buFont typeface="+mj-lt"/>
              <a:buAutoNum type="arabicPeriod"/>
            </a:pPr>
            <a:r>
              <a:rPr lang="en-CA" sz="2400" dirty="0"/>
              <a:t>Safety share </a:t>
            </a:r>
          </a:p>
          <a:p>
            <a:pPr marL="457200" indent="-457200">
              <a:buFont typeface="+mj-lt"/>
              <a:buAutoNum type="arabicPeriod"/>
            </a:pPr>
            <a:r>
              <a:rPr lang="en-CA" sz="2400" dirty="0"/>
              <a:t>Open Burning Alternatives</a:t>
            </a:r>
          </a:p>
          <a:p>
            <a:pPr marL="457200" indent="-457200">
              <a:buFont typeface="+mj-lt"/>
              <a:buAutoNum type="arabicPeriod"/>
            </a:pPr>
            <a:r>
              <a:rPr lang="en-CA" sz="2400" dirty="0"/>
              <a:t>Code of Good Practices</a:t>
            </a:r>
          </a:p>
          <a:p>
            <a:pPr marL="457200" indent="-457200">
              <a:buFont typeface="+mj-lt"/>
              <a:buAutoNum type="arabicPeriod"/>
            </a:pPr>
            <a:r>
              <a:rPr lang="en-CA" sz="2400" dirty="0"/>
              <a:t>Emergency Response Plan requirements– Ontario MECP vs Env. Canada (E2)</a:t>
            </a:r>
          </a:p>
          <a:p>
            <a:pPr marL="457200" indent="-457200">
              <a:buFont typeface="+mj-lt"/>
              <a:buAutoNum type="arabicPeriod"/>
            </a:pPr>
            <a:r>
              <a:rPr lang="en-CA" sz="2400" dirty="0"/>
              <a:t>World Environment Day</a:t>
            </a:r>
          </a:p>
          <a:p>
            <a:pPr marL="457200" indent="-457200">
              <a:buFont typeface="+mj-lt"/>
              <a:buAutoNum type="arabicPeriod"/>
            </a:pPr>
            <a:endParaRPr lang="en-CA" sz="2400" dirty="0"/>
          </a:p>
          <a:p>
            <a:endParaRPr lang="en-CA" sz="2400" dirty="0"/>
          </a:p>
        </p:txBody>
      </p:sp>
    </p:spTree>
    <p:custDataLst>
      <p:tags r:id="rId1"/>
    </p:custDataLst>
    <p:extLst>
      <p:ext uri="{BB962C8B-B14F-4D97-AF65-F5344CB8AC3E}">
        <p14:creationId xmlns:p14="http://schemas.microsoft.com/office/powerpoint/2010/main" val="3362551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364236" y="609600"/>
            <a:ext cx="8229600" cy="1143000"/>
          </a:xfrm>
        </p:spPr>
        <p:txBody>
          <a:bodyPr>
            <a:noAutofit/>
          </a:bodyPr>
          <a:lstStyle/>
          <a:p>
            <a:r>
              <a:rPr lang="en-CA" sz="3600" dirty="0">
                <a:solidFill>
                  <a:srgbClr val="0070C0"/>
                </a:solidFill>
              </a:rPr>
              <a:t>Safety share</a:t>
            </a:r>
          </a:p>
        </p:txBody>
      </p:sp>
      <p:pic>
        <p:nvPicPr>
          <p:cNvPr id="7" name="Picture 6">
            <a:extLst>
              <a:ext uri="{FF2B5EF4-FFF2-40B4-BE49-F238E27FC236}">
                <a16:creationId xmlns:a16="http://schemas.microsoft.com/office/drawing/2014/main" id="{A8A82127-F434-8627-1DA2-4BB187572508}"/>
              </a:ext>
            </a:extLst>
          </p:cNvPr>
          <p:cNvPicPr>
            <a:picLocks noChangeAspect="1"/>
          </p:cNvPicPr>
          <p:nvPr/>
        </p:nvPicPr>
        <p:blipFill>
          <a:blip r:embed="rId4"/>
          <a:stretch>
            <a:fillRect/>
          </a:stretch>
        </p:blipFill>
        <p:spPr>
          <a:xfrm>
            <a:off x="758629" y="914401"/>
            <a:ext cx="7626742" cy="5937555"/>
          </a:xfrm>
          <a:prstGeom prst="rect">
            <a:avLst/>
          </a:prstGeom>
        </p:spPr>
      </p:pic>
    </p:spTree>
    <p:custDataLst>
      <p:tags r:id="rId1"/>
    </p:custDataLst>
    <p:extLst>
      <p:ext uri="{BB962C8B-B14F-4D97-AF65-F5344CB8AC3E}">
        <p14:creationId xmlns:p14="http://schemas.microsoft.com/office/powerpoint/2010/main" val="309740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a:spLocks noGrp="1"/>
          </p:cNvSpPr>
          <p:nvPr>
            <p:ph type="title"/>
          </p:nvPr>
        </p:nvSpPr>
        <p:spPr>
          <a:xfrm>
            <a:off x="364236" y="609600"/>
            <a:ext cx="8229600" cy="1143000"/>
          </a:xfrm>
        </p:spPr>
        <p:txBody>
          <a:bodyPr>
            <a:noAutofit/>
          </a:bodyPr>
          <a:lstStyle/>
          <a:p>
            <a:r>
              <a:rPr lang="en-CA" sz="3600" dirty="0">
                <a:solidFill>
                  <a:srgbClr val="0070C0"/>
                </a:solidFill>
              </a:rPr>
              <a:t>Safety share</a:t>
            </a:r>
          </a:p>
        </p:txBody>
      </p:sp>
      <p:sp>
        <p:nvSpPr>
          <p:cNvPr id="7" name="TextBox 6">
            <a:extLst>
              <a:ext uri="{FF2B5EF4-FFF2-40B4-BE49-F238E27FC236}">
                <a16:creationId xmlns:a16="http://schemas.microsoft.com/office/drawing/2014/main" id="{98559CF0-E5C5-6E24-DE6E-40F8E5E40BC5}"/>
              </a:ext>
            </a:extLst>
          </p:cNvPr>
          <p:cNvSpPr txBox="1"/>
          <p:nvPr/>
        </p:nvSpPr>
        <p:spPr>
          <a:xfrm>
            <a:off x="1066800" y="2927748"/>
            <a:ext cx="7010400" cy="646331"/>
          </a:xfrm>
          <a:prstGeom prst="rect">
            <a:avLst/>
          </a:prstGeom>
          <a:noFill/>
        </p:spPr>
        <p:txBody>
          <a:bodyPr wrap="square" rtlCol="0">
            <a:spAutoFit/>
          </a:bodyPr>
          <a:lstStyle/>
          <a:p>
            <a:r>
              <a:rPr lang="fr-CA" i="1" dirty="0" err="1"/>
              <a:t>References</a:t>
            </a:r>
            <a:r>
              <a:rPr lang="fr-CA" i="1" dirty="0"/>
              <a:t> for </a:t>
            </a:r>
            <a:r>
              <a:rPr lang="fr-CA" i="1" dirty="0" err="1"/>
              <a:t>safe</a:t>
            </a:r>
            <a:r>
              <a:rPr lang="fr-CA" i="1" dirty="0"/>
              <a:t> handling and destruction of </a:t>
            </a:r>
            <a:r>
              <a:rPr lang="fr-CA" i="1" dirty="0" err="1"/>
              <a:t>waste</a:t>
            </a:r>
            <a:r>
              <a:rPr lang="fr-CA" i="1" dirty="0"/>
              <a:t> explosives and </a:t>
            </a:r>
            <a:r>
              <a:rPr lang="fr-CA" i="1" dirty="0" err="1"/>
              <a:t>empty</a:t>
            </a:r>
            <a:r>
              <a:rPr lang="fr-CA" i="1" dirty="0"/>
              <a:t> packaging of explosives : </a:t>
            </a:r>
          </a:p>
        </p:txBody>
      </p:sp>
      <p:pic>
        <p:nvPicPr>
          <p:cNvPr id="9" name="Picture 8">
            <a:extLst>
              <a:ext uri="{FF2B5EF4-FFF2-40B4-BE49-F238E27FC236}">
                <a16:creationId xmlns:a16="http://schemas.microsoft.com/office/drawing/2014/main" id="{71B834EE-4666-CFC1-650F-22427AF0DE20}"/>
              </a:ext>
            </a:extLst>
          </p:cNvPr>
          <p:cNvPicPr>
            <a:picLocks noChangeAspect="1"/>
          </p:cNvPicPr>
          <p:nvPr/>
        </p:nvPicPr>
        <p:blipFill>
          <a:blip r:embed="rId4"/>
          <a:stretch>
            <a:fillRect/>
          </a:stretch>
        </p:blipFill>
        <p:spPr>
          <a:xfrm>
            <a:off x="1163885" y="3630519"/>
            <a:ext cx="3408115" cy="2697934"/>
          </a:xfrm>
          <a:prstGeom prst="rect">
            <a:avLst/>
          </a:prstGeom>
        </p:spPr>
      </p:pic>
      <p:pic>
        <p:nvPicPr>
          <p:cNvPr id="11" name="Picture 10">
            <a:extLst>
              <a:ext uri="{FF2B5EF4-FFF2-40B4-BE49-F238E27FC236}">
                <a16:creationId xmlns:a16="http://schemas.microsoft.com/office/drawing/2014/main" id="{745B3472-BE98-60FA-795B-8C1C6FD6670E}"/>
              </a:ext>
            </a:extLst>
          </p:cNvPr>
          <p:cNvPicPr>
            <a:picLocks noChangeAspect="1"/>
          </p:cNvPicPr>
          <p:nvPr/>
        </p:nvPicPr>
        <p:blipFill>
          <a:blip r:embed="rId5"/>
          <a:stretch>
            <a:fillRect/>
          </a:stretch>
        </p:blipFill>
        <p:spPr>
          <a:xfrm>
            <a:off x="5410200" y="3375804"/>
            <a:ext cx="2362200" cy="3287675"/>
          </a:xfrm>
          <a:prstGeom prst="rect">
            <a:avLst/>
          </a:prstGeom>
        </p:spPr>
      </p:pic>
      <p:pic>
        <p:nvPicPr>
          <p:cNvPr id="3" name="Picture 2">
            <a:extLst>
              <a:ext uri="{FF2B5EF4-FFF2-40B4-BE49-F238E27FC236}">
                <a16:creationId xmlns:a16="http://schemas.microsoft.com/office/drawing/2014/main" id="{3ACC2E74-E1B8-807B-EE5B-5CF3C0561041}"/>
              </a:ext>
            </a:extLst>
          </p:cNvPr>
          <p:cNvPicPr>
            <a:picLocks noChangeAspect="1"/>
          </p:cNvPicPr>
          <p:nvPr/>
        </p:nvPicPr>
        <p:blipFill>
          <a:blip r:embed="rId6"/>
          <a:stretch>
            <a:fillRect/>
          </a:stretch>
        </p:blipFill>
        <p:spPr>
          <a:xfrm>
            <a:off x="364236" y="1606900"/>
            <a:ext cx="8623743" cy="1187511"/>
          </a:xfrm>
          <a:prstGeom prst="rect">
            <a:avLst/>
          </a:prstGeom>
        </p:spPr>
      </p:pic>
    </p:spTree>
    <p:custDataLst>
      <p:tags r:id="rId1"/>
    </p:custDataLst>
    <p:extLst>
      <p:ext uri="{BB962C8B-B14F-4D97-AF65-F5344CB8AC3E}">
        <p14:creationId xmlns:p14="http://schemas.microsoft.com/office/powerpoint/2010/main" val="1049256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228600" y="819721"/>
            <a:ext cx="8229600" cy="1143000"/>
          </a:xfrm>
        </p:spPr>
        <p:txBody>
          <a:bodyPr>
            <a:noAutofit/>
          </a:bodyPr>
          <a:lstStyle/>
          <a:p>
            <a:r>
              <a:rPr lang="en-CA" sz="3600" dirty="0">
                <a:solidFill>
                  <a:srgbClr val="0070C0"/>
                </a:solidFill>
              </a:rPr>
              <a:t>Open burning alternatives</a:t>
            </a:r>
          </a:p>
        </p:txBody>
      </p:sp>
      <p:pic>
        <p:nvPicPr>
          <p:cNvPr id="4" name="Picture 3">
            <a:extLst>
              <a:ext uri="{FF2B5EF4-FFF2-40B4-BE49-F238E27FC236}">
                <a16:creationId xmlns:a16="http://schemas.microsoft.com/office/drawing/2014/main" id="{EBB1A524-DEEF-7AF6-2AFB-6C1F1CAE3FDA}"/>
              </a:ext>
            </a:extLst>
          </p:cNvPr>
          <p:cNvPicPr>
            <a:picLocks noChangeAspect="1"/>
          </p:cNvPicPr>
          <p:nvPr/>
        </p:nvPicPr>
        <p:blipFill>
          <a:blip r:embed="rId4"/>
          <a:stretch>
            <a:fillRect/>
          </a:stretch>
        </p:blipFill>
        <p:spPr>
          <a:xfrm>
            <a:off x="4953000" y="3276600"/>
            <a:ext cx="1761897" cy="2310584"/>
          </a:xfrm>
          <a:prstGeom prst="rect">
            <a:avLst/>
          </a:prstGeom>
        </p:spPr>
      </p:pic>
      <p:pic>
        <p:nvPicPr>
          <p:cNvPr id="7" name="Picture 6">
            <a:extLst>
              <a:ext uri="{FF2B5EF4-FFF2-40B4-BE49-F238E27FC236}">
                <a16:creationId xmlns:a16="http://schemas.microsoft.com/office/drawing/2014/main" id="{88CD51E5-F2C2-7816-829B-1D1E9D169A35}"/>
              </a:ext>
            </a:extLst>
          </p:cNvPr>
          <p:cNvPicPr>
            <a:picLocks noChangeAspect="1"/>
          </p:cNvPicPr>
          <p:nvPr/>
        </p:nvPicPr>
        <p:blipFill>
          <a:blip r:embed="rId5"/>
          <a:stretch>
            <a:fillRect/>
          </a:stretch>
        </p:blipFill>
        <p:spPr>
          <a:xfrm>
            <a:off x="6616556" y="2014605"/>
            <a:ext cx="2359356" cy="2828789"/>
          </a:xfrm>
          <a:prstGeom prst="rect">
            <a:avLst/>
          </a:prstGeom>
        </p:spPr>
      </p:pic>
      <p:sp>
        <p:nvSpPr>
          <p:cNvPr id="2" name="TextBox 1">
            <a:extLst>
              <a:ext uri="{FF2B5EF4-FFF2-40B4-BE49-F238E27FC236}">
                <a16:creationId xmlns:a16="http://schemas.microsoft.com/office/drawing/2014/main" id="{BB8E9ED8-C4D1-87A3-402F-97420B01CBA8}"/>
              </a:ext>
            </a:extLst>
          </p:cNvPr>
          <p:cNvSpPr txBox="1"/>
          <p:nvPr/>
        </p:nvSpPr>
        <p:spPr>
          <a:xfrm>
            <a:off x="764844" y="2170864"/>
            <a:ext cx="4343400" cy="3416320"/>
          </a:xfrm>
          <a:prstGeom prst="rect">
            <a:avLst/>
          </a:prstGeom>
          <a:noFill/>
        </p:spPr>
        <p:txBody>
          <a:bodyPr wrap="square" rtlCol="0">
            <a:spAutoFit/>
          </a:bodyPr>
          <a:lstStyle/>
          <a:p>
            <a:pPr marL="342900" indent="-342900" algn="l">
              <a:buFont typeface="Wingdings" panose="05000000000000000000" pitchFamily="2" charset="2"/>
              <a:buChar char="Ø"/>
            </a:pPr>
            <a:r>
              <a:rPr lang="en-US" sz="2400" i="0" u="none" strike="noStrike" baseline="0" dirty="0">
                <a:solidFill>
                  <a:srgbClr val="000000"/>
                </a:solidFill>
                <a:latin typeface="Arial" panose="020B0604020202020204" pitchFamily="34" charset="0"/>
                <a:cs typeface="Arial" panose="020B0604020202020204" pitchFamily="34" charset="0"/>
              </a:rPr>
              <a:t>Transport Canada Study: Sustainable Practices in Explosives Packaging – State of the Industry </a:t>
            </a:r>
            <a:r>
              <a:rPr lang="en-US" sz="2400" dirty="0">
                <a:latin typeface="Arial" panose="020B0604020202020204" pitchFamily="34" charset="0"/>
                <a:cs typeface="Arial" panose="020B0604020202020204" pitchFamily="34" charset="0"/>
              </a:rPr>
              <a:t> </a:t>
            </a:r>
          </a:p>
          <a:p>
            <a:pPr marL="342900" indent="-342900" algn="l">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Ø"/>
            </a:pPr>
            <a:r>
              <a:rPr lang="en-US" sz="2400" dirty="0">
                <a:latin typeface="Arial" panose="020B0604020202020204" pitchFamily="34" charset="0"/>
                <a:cs typeface="Arial" panose="020B0604020202020204" pitchFamily="34" charset="0"/>
              </a:rPr>
              <a:t>Explosives traces test – Dyno Nobel</a:t>
            </a:r>
          </a:p>
          <a:p>
            <a:pPr marL="342900" indent="-342900" algn="l">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Ø"/>
            </a:pPr>
            <a:r>
              <a:rPr lang="en-US" sz="2400" dirty="0">
                <a:latin typeface="Arial" panose="020B0604020202020204" pitchFamily="34" charset="0"/>
                <a:cs typeface="Arial" panose="020B0604020202020204" pitchFamily="34" charset="0"/>
              </a:rPr>
              <a:t>Path forward</a:t>
            </a:r>
            <a:endParaRPr lang="fr-CA"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05269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304800" y="760135"/>
            <a:ext cx="8229600" cy="1143000"/>
          </a:xfrm>
        </p:spPr>
        <p:txBody>
          <a:bodyPr>
            <a:noAutofit/>
          </a:bodyPr>
          <a:lstStyle/>
          <a:p>
            <a:r>
              <a:rPr lang="en-CA" sz="3600" dirty="0">
                <a:solidFill>
                  <a:srgbClr val="0070C0"/>
                </a:solidFill>
              </a:rPr>
              <a:t>Transport Canada Survey</a:t>
            </a:r>
          </a:p>
        </p:txBody>
      </p:sp>
      <p:pic>
        <p:nvPicPr>
          <p:cNvPr id="2" name="Picture 1">
            <a:extLst>
              <a:ext uri="{FF2B5EF4-FFF2-40B4-BE49-F238E27FC236}">
                <a16:creationId xmlns:a16="http://schemas.microsoft.com/office/drawing/2014/main" id="{B5C4EB9F-7565-FB82-10CF-13B2E7E13BA2}"/>
              </a:ext>
            </a:extLst>
          </p:cNvPr>
          <p:cNvPicPr>
            <a:picLocks noChangeAspect="1"/>
          </p:cNvPicPr>
          <p:nvPr/>
        </p:nvPicPr>
        <p:blipFill>
          <a:blip r:embed="rId4"/>
          <a:stretch>
            <a:fillRect/>
          </a:stretch>
        </p:blipFill>
        <p:spPr>
          <a:xfrm>
            <a:off x="976553" y="1752600"/>
            <a:ext cx="6791365" cy="4802465"/>
          </a:xfrm>
          <a:prstGeom prst="rect">
            <a:avLst/>
          </a:prstGeom>
        </p:spPr>
      </p:pic>
    </p:spTree>
    <p:custDataLst>
      <p:tags r:id="rId1"/>
    </p:custDataLst>
    <p:extLst>
      <p:ext uri="{BB962C8B-B14F-4D97-AF65-F5344CB8AC3E}">
        <p14:creationId xmlns:p14="http://schemas.microsoft.com/office/powerpoint/2010/main" val="255676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304800" y="760135"/>
            <a:ext cx="8229600" cy="1143000"/>
          </a:xfrm>
        </p:spPr>
        <p:txBody>
          <a:bodyPr>
            <a:noAutofit/>
          </a:bodyPr>
          <a:lstStyle/>
          <a:p>
            <a:r>
              <a:rPr lang="en-CA" sz="3600" dirty="0">
                <a:solidFill>
                  <a:srgbClr val="0070C0"/>
                </a:solidFill>
              </a:rPr>
              <a:t>Transport Canada Survey</a:t>
            </a:r>
          </a:p>
        </p:txBody>
      </p:sp>
      <p:pic>
        <p:nvPicPr>
          <p:cNvPr id="3" name="Picture 2">
            <a:extLst>
              <a:ext uri="{FF2B5EF4-FFF2-40B4-BE49-F238E27FC236}">
                <a16:creationId xmlns:a16="http://schemas.microsoft.com/office/drawing/2014/main" id="{B9900CCF-3F4C-8E5F-92C4-69BD0B8843B7}"/>
              </a:ext>
            </a:extLst>
          </p:cNvPr>
          <p:cNvPicPr>
            <a:picLocks noChangeAspect="1"/>
          </p:cNvPicPr>
          <p:nvPr/>
        </p:nvPicPr>
        <p:blipFill>
          <a:blip r:embed="rId4"/>
          <a:stretch>
            <a:fillRect/>
          </a:stretch>
        </p:blipFill>
        <p:spPr>
          <a:xfrm>
            <a:off x="907986" y="1654710"/>
            <a:ext cx="7328027" cy="4493141"/>
          </a:xfrm>
          <a:prstGeom prst="rect">
            <a:avLst/>
          </a:prstGeom>
        </p:spPr>
      </p:pic>
    </p:spTree>
    <p:custDataLst>
      <p:tags r:id="rId1"/>
    </p:custDataLst>
    <p:extLst>
      <p:ext uri="{BB962C8B-B14F-4D97-AF65-F5344CB8AC3E}">
        <p14:creationId xmlns:p14="http://schemas.microsoft.com/office/powerpoint/2010/main" val="3350662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rgbClr val="4F81BD"/>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731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txBox="1">
            <a:spLocks/>
          </p:cNvSpPr>
          <p:nvPr/>
        </p:nvSpPr>
        <p:spPr>
          <a:xfrm>
            <a:off x="457200" y="2057400"/>
            <a:ext cx="7010400" cy="36877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6" name="Title 2"/>
          <p:cNvSpPr>
            <a:spLocks noGrp="1"/>
          </p:cNvSpPr>
          <p:nvPr>
            <p:ph type="title"/>
          </p:nvPr>
        </p:nvSpPr>
        <p:spPr>
          <a:xfrm>
            <a:off x="304800" y="760135"/>
            <a:ext cx="8229600" cy="1143000"/>
          </a:xfrm>
        </p:spPr>
        <p:txBody>
          <a:bodyPr>
            <a:noAutofit/>
          </a:bodyPr>
          <a:lstStyle/>
          <a:p>
            <a:r>
              <a:rPr lang="en-CA" sz="3600" dirty="0">
                <a:solidFill>
                  <a:srgbClr val="0070C0"/>
                </a:solidFill>
              </a:rPr>
              <a:t>Transport Canada Survey</a:t>
            </a:r>
          </a:p>
        </p:txBody>
      </p:sp>
      <p:pic>
        <p:nvPicPr>
          <p:cNvPr id="4" name="Picture 3">
            <a:extLst>
              <a:ext uri="{FF2B5EF4-FFF2-40B4-BE49-F238E27FC236}">
                <a16:creationId xmlns:a16="http://schemas.microsoft.com/office/drawing/2014/main" id="{1623DD3C-43BC-AEE7-5C7E-8C7BCA8F833A}"/>
              </a:ext>
            </a:extLst>
          </p:cNvPr>
          <p:cNvPicPr>
            <a:picLocks noChangeAspect="1"/>
          </p:cNvPicPr>
          <p:nvPr/>
        </p:nvPicPr>
        <p:blipFill>
          <a:blip r:embed="rId4"/>
          <a:stretch>
            <a:fillRect/>
          </a:stretch>
        </p:blipFill>
        <p:spPr>
          <a:xfrm>
            <a:off x="1098258" y="1828800"/>
            <a:ext cx="6947484" cy="4617535"/>
          </a:xfrm>
          <a:prstGeom prst="rect">
            <a:avLst/>
          </a:prstGeom>
        </p:spPr>
      </p:pic>
    </p:spTree>
    <p:custDataLst>
      <p:tags r:id="rId1"/>
    </p:custDataLst>
    <p:extLst>
      <p:ext uri="{BB962C8B-B14F-4D97-AF65-F5344CB8AC3E}">
        <p14:creationId xmlns:p14="http://schemas.microsoft.com/office/powerpoint/2010/main" val="5462212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5EE2C78A025B439BB8055174748917" ma:contentTypeVersion="13" ma:contentTypeDescription="Create a new document." ma:contentTypeScope="" ma:versionID="1bf04cf1f5b05207edfe54f0ac15ca92">
  <xsd:schema xmlns:xsd="http://www.w3.org/2001/XMLSchema" xmlns:xs="http://www.w3.org/2001/XMLSchema" xmlns:p="http://schemas.microsoft.com/office/2006/metadata/properties" xmlns:ns3="5ef64df6-a8cb-4346-a980-d8f53dc23507" xmlns:ns4="a0350f94-a14f-4ce0-85bf-12d3e1c76610" targetNamespace="http://schemas.microsoft.com/office/2006/metadata/properties" ma:root="true" ma:fieldsID="5fc0cfccc35fac3ca80f6bce285acf83" ns3:_="" ns4:_="">
    <xsd:import namespace="5ef64df6-a8cb-4346-a980-d8f53dc23507"/>
    <xsd:import namespace="a0350f94-a14f-4ce0-85bf-12d3e1c7661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f64df6-a8cb-4346-a980-d8f53dc235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350f94-a14f-4ce0-85bf-12d3e1c7661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3B60CD-27D5-4C6E-A8E8-D900705D4C96}">
  <ds:schemaRefs>
    <ds:schemaRef ds:uri="http://schemas.openxmlformats.org/package/2006/metadata/core-properties"/>
    <ds:schemaRef ds:uri="http://schemas.microsoft.com/office/2006/metadata/properties"/>
    <ds:schemaRef ds:uri="http://purl.org/dc/terms/"/>
    <ds:schemaRef ds:uri="http://purl.org/dc/elements/1.1/"/>
    <ds:schemaRef ds:uri="http://schemas.microsoft.com/office/2006/documentManagement/types"/>
    <ds:schemaRef ds:uri="5ef64df6-a8cb-4346-a980-d8f53dc23507"/>
    <ds:schemaRef ds:uri="http://www.w3.org/XML/1998/namespace"/>
    <ds:schemaRef ds:uri="http://purl.org/dc/dcmitype/"/>
    <ds:schemaRef ds:uri="http://schemas.microsoft.com/office/infopath/2007/PartnerControls"/>
    <ds:schemaRef ds:uri="a0350f94-a14f-4ce0-85bf-12d3e1c76610"/>
  </ds:schemaRefs>
</ds:datastoreItem>
</file>

<file path=customXml/itemProps2.xml><?xml version="1.0" encoding="utf-8"?>
<ds:datastoreItem xmlns:ds="http://schemas.openxmlformats.org/officeDocument/2006/customXml" ds:itemID="{ED72D1D9-90F0-4ECE-90CB-8F6DA1B34B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f64df6-a8cb-4346-a980-d8f53dc23507"/>
    <ds:schemaRef ds:uri="a0350f94-a14f-4ce0-85bf-12d3e1c766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D5CF32-C8BC-4EF0-9B84-D246DA4B4A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16201</TotalTime>
  <Words>604</Words>
  <Application>Microsoft Office PowerPoint</Application>
  <PresentationFormat>On-screen Show (4:3)</PresentationFormat>
  <Paragraphs>136</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Office Theme</vt:lpstr>
      <vt:lpstr>PowerPoint Presentation</vt:lpstr>
      <vt:lpstr>Safety, Security and Environmental Committee members</vt:lpstr>
      <vt:lpstr>Safety, Security and Environmental Committee</vt:lpstr>
      <vt:lpstr>Safety share</vt:lpstr>
      <vt:lpstr>Safety share</vt:lpstr>
      <vt:lpstr>Open burning alternatives</vt:lpstr>
      <vt:lpstr>Transport Canada Survey</vt:lpstr>
      <vt:lpstr>Transport Canada Survey</vt:lpstr>
      <vt:lpstr>Transport Canada Survey</vt:lpstr>
      <vt:lpstr>Open Burning Alternatives</vt:lpstr>
      <vt:lpstr>Open Burning Alternatives</vt:lpstr>
      <vt:lpstr>Open Burning Alternatives</vt:lpstr>
      <vt:lpstr>Path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Galt</dc:creator>
  <cp:lastModifiedBy>Benoit Choquette</cp:lastModifiedBy>
  <cp:revision>219</cp:revision>
  <cp:lastPrinted>2019-06-04T15:24:22Z</cp:lastPrinted>
  <dcterms:created xsi:type="dcterms:W3CDTF">2013-10-09T11:47:44Z</dcterms:created>
  <dcterms:modified xsi:type="dcterms:W3CDTF">2023-05-31T11:30:04Z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3AB95BB4-8D50-44DB-978A-44984045E88D</vt:lpwstr>
  </property>
  <property fmtid="{D5CDD505-2E9C-101B-9397-08002B2CF9AE}" pid="3" name="ArticulatePath">
    <vt:lpwstr>Presentation_CEAEC_SSE - Vancouver - Avril24 -2018</vt:lpwstr>
  </property>
  <property fmtid="{D5CDD505-2E9C-101B-9397-08002B2CF9AE}" pid="4" name="ContentTypeId">
    <vt:lpwstr>0x010100825EE2C78A025B439BB8055174748917</vt:lpwstr>
  </property>
</Properties>
</file>