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4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5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6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7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8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9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0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1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2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13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4" r:id="rId1"/>
  </p:sldMasterIdLst>
  <p:notesMasterIdLst>
    <p:notesMasterId r:id="rId17"/>
  </p:notesMasterIdLst>
  <p:handoutMasterIdLst>
    <p:handoutMasterId r:id="rId18"/>
  </p:handoutMasterIdLst>
  <p:sldIdLst>
    <p:sldId id="258" r:id="rId2"/>
    <p:sldId id="393" r:id="rId3"/>
    <p:sldId id="288" r:id="rId4"/>
    <p:sldId id="284" r:id="rId5"/>
    <p:sldId id="389" r:id="rId6"/>
    <p:sldId id="399" r:id="rId7"/>
    <p:sldId id="285" r:id="rId8"/>
    <p:sldId id="394" r:id="rId9"/>
    <p:sldId id="395" r:id="rId10"/>
    <p:sldId id="396" r:id="rId11"/>
    <p:sldId id="397" r:id="rId12"/>
    <p:sldId id="346" r:id="rId13"/>
    <p:sldId id="383" r:id="rId14"/>
    <p:sldId id="313" r:id="rId15"/>
    <p:sldId id="400" r:id="rId16"/>
  </p:sldIdLst>
  <p:sldSz cx="9144000" cy="6858000" type="screen4x3"/>
  <p:notesSz cx="7023100" cy="9309100"/>
  <p:custDataLst>
    <p:tags r:id="rId1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70E3"/>
    <a:srgbClr val="FF5008"/>
    <a:srgbClr val="0000FF"/>
    <a:srgbClr val="FFEC00"/>
    <a:srgbClr val="16165D"/>
    <a:srgbClr val="4F81BD"/>
    <a:srgbClr val="3366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46" autoAdjust="0"/>
    <p:restoredTop sz="87802" autoAdjust="0"/>
  </p:normalViewPr>
  <p:slideViewPr>
    <p:cSldViewPr>
      <p:cViewPr varScale="1">
        <p:scale>
          <a:sx n="98" d="100"/>
          <a:sy n="98" d="100"/>
        </p:scale>
        <p:origin x="2130" y="96"/>
      </p:cViewPr>
      <p:guideLst>
        <p:guide orient="horz" pos="624"/>
        <p:guide pos="2832"/>
      </p:guideLst>
    </p:cSldViewPr>
  </p:slideViewPr>
  <p:outlineViewPr>
    <p:cViewPr>
      <p:scale>
        <a:sx n="33" d="100"/>
        <a:sy n="33" d="100"/>
      </p:scale>
      <p:origin x="0" y="-10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784" y="-128"/>
      </p:cViewPr>
      <p:guideLst>
        <p:guide orient="horz" pos="2932"/>
        <p:guide pos="2212"/>
      </p:guideLst>
    </p:cSldViewPr>
  </p:notes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1" tIns="46660" rIns="93321" bIns="46660" numCol="1" anchor="t" anchorCtr="0" compatLnSpc="1">
            <a:prstTxWarp prst="textNoShape">
              <a:avLst/>
            </a:prstTxWarp>
          </a:bodyPr>
          <a:lstStyle>
            <a:lvl1pPr defTabSz="932706" eaLnBrk="1" hangingPunct="1">
              <a:defRPr sz="1200">
                <a:latin typeface="Times New Roman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1" tIns="46660" rIns="93321" bIns="46660" numCol="1" anchor="t" anchorCtr="0" compatLnSpc="1">
            <a:prstTxWarp prst="textNoShape">
              <a:avLst/>
            </a:prstTxWarp>
          </a:bodyPr>
          <a:lstStyle>
            <a:lvl1pPr algn="r" defTabSz="932706" eaLnBrk="1" hangingPunct="1">
              <a:defRPr sz="1200">
                <a:latin typeface="Times New Roman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963"/>
            <a:ext cx="30432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1" tIns="46660" rIns="93321" bIns="46660" numCol="1" anchor="b" anchorCtr="0" compatLnSpc="1">
            <a:prstTxWarp prst="textNoShape">
              <a:avLst/>
            </a:prstTxWarp>
          </a:bodyPr>
          <a:lstStyle>
            <a:lvl1pPr defTabSz="932706" eaLnBrk="1" hangingPunct="1">
              <a:defRPr sz="1200">
                <a:latin typeface="Times New Roman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43963"/>
            <a:ext cx="30432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1" tIns="46660" rIns="93321" bIns="46660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fld id="{25BF4CF5-D9B8-493F-AE1C-A00C3B8D52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0677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wrap="square" lIns="61823" tIns="30911" rIns="61823" bIns="3091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latin typeface="Times New Roman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wrap="square" lIns="61823" tIns="30911" rIns="61823" bIns="3091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latin typeface="Times New Roman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3F2E5B7A-DAC1-4587-B0F7-1E62B8111E4F}" type="datetime1">
              <a:rPr lang="en-US"/>
              <a:pPr>
                <a:defRPr/>
              </a:pPr>
              <a:t>2018-04-20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61823" tIns="30911" rIns="61823" bIns="30911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wrap="square" lIns="61823" tIns="30911" rIns="61823" bIns="3091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A" noProof="0" smtClean="0"/>
              <a:t>Click to edit Master text styles</a:t>
            </a:r>
          </a:p>
          <a:p>
            <a:pPr lvl="1"/>
            <a:r>
              <a:rPr lang="fr-CA" noProof="0" smtClean="0"/>
              <a:t>Second level</a:t>
            </a:r>
          </a:p>
          <a:p>
            <a:pPr lvl="2"/>
            <a:r>
              <a:rPr lang="fr-CA" noProof="0" smtClean="0"/>
              <a:t>Third level</a:t>
            </a:r>
          </a:p>
          <a:p>
            <a:pPr lvl="3"/>
            <a:r>
              <a:rPr lang="fr-CA" noProof="0" smtClean="0"/>
              <a:t>Fourth level</a:t>
            </a:r>
          </a:p>
          <a:p>
            <a:pPr lvl="4"/>
            <a:r>
              <a:rPr lang="fr-CA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wrap="square" lIns="61823" tIns="30911" rIns="61823" bIns="3091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latin typeface="Times New Roman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61823" tIns="30911" rIns="61823" bIns="309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800"/>
            </a:lvl1pPr>
          </a:lstStyle>
          <a:p>
            <a:pPr>
              <a:defRPr/>
            </a:pPr>
            <a:fld id="{B43AAA46-4834-4F4E-8A23-98EC4CEEAC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832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133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80FFA5F-D97B-41FA-9E1B-30E6D4C90D83}" type="slidenum">
              <a:rPr lang="en-US" altLang="en-US" sz="800" smtClean="0"/>
              <a:pPr/>
              <a:t>1</a:t>
            </a:fld>
            <a:endParaRPr lang="en-US" altLang="en-US" sz="800" smtClean="0"/>
          </a:p>
        </p:txBody>
      </p:sp>
    </p:spTree>
    <p:extLst>
      <p:ext uri="{BB962C8B-B14F-4D97-AF65-F5344CB8AC3E}">
        <p14:creationId xmlns:p14="http://schemas.microsoft.com/office/powerpoint/2010/main" val="32960031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6B498A8-C906-471D-AF96-D0A78BACB97C}" type="slidenum">
              <a:rPr lang="en-US" altLang="en-US" sz="800" smtClean="0"/>
              <a:pPr/>
              <a:t>10</a:t>
            </a:fld>
            <a:endParaRPr lang="en-US" altLang="en-US" sz="800" smtClean="0"/>
          </a:p>
        </p:txBody>
      </p:sp>
    </p:spTree>
    <p:extLst>
      <p:ext uri="{BB962C8B-B14F-4D97-AF65-F5344CB8AC3E}">
        <p14:creationId xmlns:p14="http://schemas.microsoft.com/office/powerpoint/2010/main" val="3530701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>
            <a:normAutofit/>
          </a:bodyPr>
          <a:lstStyle/>
          <a:p>
            <a:pPr>
              <a:defRPr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26D86F0-EBD4-4C54-91DD-678BAB0F5E52}" type="slidenum">
              <a:rPr lang="en-US" altLang="en-US" sz="800" smtClean="0"/>
              <a:pPr/>
              <a:t>11</a:t>
            </a:fld>
            <a:endParaRPr lang="en-US" altLang="en-US" sz="800" smtClean="0"/>
          </a:p>
        </p:txBody>
      </p:sp>
    </p:spTree>
    <p:extLst>
      <p:ext uri="{BB962C8B-B14F-4D97-AF65-F5344CB8AC3E}">
        <p14:creationId xmlns:p14="http://schemas.microsoft.com/office/powerpoint/2010/main" val="35701069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E46BB71-02E1-4360-BACB-0E9A0F56386B}" type="slidenum">
              <a:rPr lang="en-US" altLang="fr-FR" sz="8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12</a:t>
            </a:fld>
            <a:endParaRPr lang="en-US" altLang="fr-FR" sz="800" smtClean="0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60450" y="608013"/>
            <a:ext cx="4903788" cy="36766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13250"/>
            <a:ext cx="5162550" cy="4657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83" tIns="49785" rIns="102783" bIns="49785"/>
          <a:lstStyle/>
          <a:p>
            <a:pPr>
              <a:tabLst>
                <a:tab pos="0" algn="l"/>
              </a:tabLst>
            </a:pPr>
            <a:endParaRPr lang="fr-FR" altLang="fr-FR" dirty="0" smtClean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6058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F97D7D2F-C5F0-49F1-BDC8-CBC1F55D2525}" type="slidenum">
              <a:rPr lang="en-US" altLang="en-US" sz="800" smtClean="0"/>
              <a:pPr/>
              <a:t>13</a:t>
            </a:fld>
            <a:endParaRPr lang="en-US" altLang="en-US" sz="800" smtClean="0"/>
          </a:p>
        </p:txBody>
      </p:sp>
    </p:spTree>
    <p:extLst>
      <p:ext uri="{BB962C8B-B14F-4D97-AF65-F5344CB8AC3E}">
        <p14:creationId xmlns:p14="http://schemas.microsoft.com/office/powerpoint/2010/main" val="3583749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altLang="en-US" sz="1000" u="sng" dirty="0" err="1" smtClean="0"/>
              <a:t>Speaking</a:t>
            </a:r>
            <a:r>
              <a:rPr lang="fr-CA" altLang="en-US" sz="1000" u="sng" baseline="0" dirty="0" smtClean="0"/>
              <a:t> </a:t>
            </a:r>
            <a:r>
              <a:rPr lang="fr-CA" altLang="en-US" sz="1000" u="sng" dirty="0" smtClean="0"/>
              <a:t>points</a:t>
            </a:r>
            <a:r>
              <a:rPr lang="fr-CA" altLang="en-US" sz="1000" u="sng" baseline="0" dirty="0" smtClean="0"/>
              <a:t>:</a:t>
            </a:r>
          </a:p>
          <a:p>
            <a:endParaRPr lang="fr-CA" altLang="en-US" sz="50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kern="1200" dirty="0" smtClean="0">
                <a:solidFill>
                  <a:schemeClr val="tx1"/>
                </a:solidFill>
                <a:effectLst/>
              </a:rPr>
              <a:t>Three phases of policy consultations took place over 2015-2017 on policy options to amend Part 6 (i.e., adopt a competency based training and assessment approach, develop a standardized curriculum and tests, certification of individuals and accreditation of training institutions).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kern="1200" dirty="0" smtClean="0">
                <a:solidFill>
                  <a:schemeClr val="tx1"/>
                </a:solidFill>
                <a:effectLst/>
              </a:rPr>
              <a:t>Based on feedback Transport Canada proposed a two-prong approach to amend Part 6:</a:t>
            </a: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CA" sz="1000" kern="1200" dirty="0" smtClean="0">
                <a:solidFill>
                  <a:schemeClr val="tx1"/>
                </a:solidFill>
                <a:effectLst/>
              </a:rPr>
              <a:t>General awareness course and a mandatory TDG 101 online test with the issuance of a TDG 101 certificate of completion bearing a unique identifier number; and </a:t>
            </a:r>
            <a:endParaRPr lang="en-US" sz="1000" kern="1200" dirty="0" smtClean="0">
              <a:solidFill>
                <a:schemeClr val="tx1"/>
              </a:solidFill>
              <a:effectLst/>
            </a:endParaRPr>
          </a:p>
          <a:p>
            <a:pPr marL="628650" lvl="1" indent="-171450">
              <a:buFont typeface="Courier New" panose="02070309020205020404" pitchFamily="49" charset="0"/>
              <a:buChar char="o"/>
            </a:pPr>
            <a:r>
              <a:rPr lang="en-US" sz="1000" kern="1200" dirty="0" smtClean="0">
                <a:solidFill>
                  <a:schemeClr val="tx1"/>
                </a:solidFill>
                <a:effectLst/>
              </a:rPr>
              <a:t>Job-specific competency-based training and assessment.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CA" sz="1000" kern="1200" dirty="0" smtClean="0">
                <a:solidFill>
                  <a:schemeClr val="tx1"/>
                </a:solidFill>
                <a:effectLst/>
              </a:rPr>
              <a:t>In Summer 2017 stakeholders expressed concerns about the mandatory TDG 101 test (COSTHA, IVOGDA).</a:t>
            </a:r>
            <a:endParaRPr lang="en-US" sz="1000" kern="1200" dirty="0" smtClean="0">
              <a:solidFill>
                <a:schemeClr val="tx1"/>
              </a:solidFill>
              <a:effectLst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CA" sz="1000" kern="1200" dirty="0" smtClean="0">
                <a:solidFill>
                  <a:schemeClr val="tx1"/>
                </a:solidFill>
                <a:effectLst/>
              </a:rPr>
              <a:t>At the Fall 2017 GPAC meeting, members also expressed strong concerns with the proposed mandatory TDG 101 test as an option for general awareness training in the amended regulations.</a:t>
            </a:r>
            <a:endParaRPr lang="en-US" sz="1000" kern="1200" dirty="0" smtClean="0">
              <a:solidFill>
                <a:schemeClr val="tx1"/>
              </a:solidFill>
              <a:effectLst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CA" sz="1000" kern="1200" dirty="0" smtClean="0">
                <a:solidFill>
                  <a:schemeClr val="tx1"/>
                </a:solidFill>
                <a:effectLst/>
              </a:rPr>
              <a:t>To address these concern, TC suggested that a sub-group of GPAC members be formed to identify alternative approaches to general awareness training. TC met with the sub-group on Jan 11, 2018 to determine how best to address general awareness training, TDG 101 aside.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CA" sz="1000" kern="1200" dirty="0" smtClean="0">
                <a:solidFill>
                  <a:schemeClr val="tx1"/>
                </a:solidFill>
                <a:effectLst/>
              </a:rPr>
              <a:t> The outcome of this meeting was to incorporate TDG general awareness training into the CGSB Standard on competencies for the transportation of dangerous goods.</a:t>
            </a:r>
            <a:endParaRPr lang="en-US" sz="1000" kern="1200" dirty="0" smtClean="0">
              <a:solidFill>
                <a:schemeClr val="tx1"/>
              </a:solidFill>
              <a:effectLst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000" kern="1200" dirty="0" smtClean="0">
                <a:solidFill>
                  <a:schemeClr val="tx1"/>
                </a:solidFill>
                <a:effectLst/>
              </a:rPr>
              <a:t>In partnership with the CGSB, TC has begun developing a CBTA standard that would be incorporated by reference into the TDGR.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CA" sz="1000" kern="1200" dirty="0" smtClean="0">
                <a:solidFill>
                  <a:schemeClr val="tx1"/>
                </a:solidFill>
                <a:effectLst/>
              </a:rPr>
              <a:t>The first Technical Committee meeting was held December 11-12, 2017 in Gatineau QC. The Committee is comprised of 34 members from industry, training institutions, and government.</a:t>
            </a:r>
            <a:endParaRPr lang="en-US" sz="1000" kern="1200" dirty="0" smtClean="0">
              <a:solidFill>
                <a:schemeClr val="tx1"/>
              </a:solidFill>
              <a:effectLst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CA" sz="1000" kern="1200" dirty="0" smtClean="0">
                <a:solidFill>
                  <a:schemeClr val="tx1"/>
                </a:solidFill>
                <a:effectLst/>
              </a:rPr>
              <a:t>The second Technical Committee meeting took place on March 8</a:t>
            </a:r>
            <a:r>
              <a:rPr lang="en-CA" sz="1000" kern="1200" baseline="30000" dirty="0" smtClean="0">
                <a:solidFill>
                  <a:schemeClr val="tx1"/>
                </a:solidFill>
                <a:effectLst/>
              </a:rPr>
              <a:t>th</a:t>
            </a:r>
            <a:r>
              <a:rPr lang="en-CA" sz="1000" kern="1200" dirty="0" smtClean="0">
                <a:solidFill>
                  <a:schemeClr val="tx1"/>
                </a:solidFill>
                <a:effectLst/>
              </a:rPr>
              <a:t>, 2018, where each of the working group chairs presented on their respective work to date.  Existing WG are on Assessment and Task Lists. Three new working groups were added: definitions, general awareness training, drafting of the standard.</a:t>
            </a:r>
            <a:endParaRPr lang="en-US" sz="1000" kern="1200" dirty="0" smtClean="0">
              <a:solidFill>
                <a:schemeClr val="tx1"/>
              </a:solidFill>
              <a:effectLst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CA" sz="1000" kern="1200" dirty="0" smtClean="0">
                <a:solidFill>
                  <a:schemeClr val="tx1"/>
                </a:solidFill>
                <a:effectLst/>
              </a:rPr>
              <a:t>The third Technical Committee meeting is scheduled for June 13-14, and the fourth for October 3-4, both will be held in Ottawa/Gatineau.</a:t>
            </a:r>
            <a:endParaRPr lang="en-US" sz="1000" kern="1200" dirty="0" smtClean="0">
              <a:solidFill>
                <a:schemeClr val="tx1"/>
              </a:solidFill>
              <a:effectLst/>
            </a:endParaRPr>
          </a:p>
          <a:p>
            <a:r>
              <a:rPr lang="en-CA" sz="1000" kern="1200" dirty="0" smtClean="0">
                <a:solidFill>
                  <a:schemeClr val="tx1"/>
                </a:solidFill>
                <a:effectLst/>
              </a:rPr>
              <a:t> </a:t>
            </a:r>
            <a:endParaRPr lang="en-US" sz="1000" kern="1200" dirty="0" smtClean="0">
              <a:solidFill>
                <a:schemeClr val="tx1"/>
              </a:solidFill>
              <a:effectLst/>
            </a:endParaRPr>
          </a:p>
          <a:p>
            <a:endParaRPr lang="fr-CA" altLang="en-US" sz="1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3AAA46-4834-4F4E-8A23-98EC4CEEACB2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8008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D0F2D34-EED7-418A-9B62-9F6DFA4F4992}" type="slidenum">
              <a:rPr lang="en-US" altLang="en-US" sz="800" smtClean="0"/>
              <a:pPr/>
              <a:t>2</a:t>
            </a:fld>
            <a:endParaRPr lang="en-US" altLang="en-US" sz="800" smtClean="0"/>
          </a:p>
        </p:txBody>
      </p:sp>
    </p:spTree>
    <p:extLst>
      <p:ext uri="{BB962C8B-B14F-4D97-AF65-F5344CB8AC3E}">
        <p14:creationId xmlns:p14="http://schemas.microsoft.com/office/powerpoint/2010/main" val="2876585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dirty="0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4CCAFC5-D0EC-44CC-8010-F03809899BC5}" type="slidenum">
              <a:rPr lang="en-US" altLang="en-US" sz="800" smtClean="0"/>
              <a:pPr/>
              <a:t>3</a:t>
            </a:fld>
            <a:endParaRPr lang="en-US" altLang="en-US" sz="800" smtClean="0"/>
          </a:p>
        </p:txBody>
      </p:sp>
    </p:spTree>
    <p:extLst>
      <p:ext uri="{BB962C8B-B14F-4D97-AF65-F5344CB8AC3E}">
        <p14:creationId xmlns:p14="http://schemas.microsoft.com/office/powerpoint/2010/main" val="4169203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84DC19B2-3044-42D8-BCD9-67AA4D42D964}" type="slidenum">
              <a:rPr lang="en-US" altLang="en-US" sz="800" smtClean="0"/>
              <a:pPr/>
              <a:t>4</a:t>
            </a:fld>
            <a:endParaRPr lang="en-US" altLang="en-US" sz="8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60450" y="608013"/>
            <a:ext cx="4903788" cy="36766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13250"/>
            <a:ext cx="5162550" cy="4657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83" tIns="49785" rIns="102783" bIns="49785"/>
          <a:lstStyle/>
          <a:p>
            <a:endParaRPr lang="fr-FR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2574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77571508-932F-49D8-8056-1DA08A98490F}" type="slidenum">
              <a:rPr lang="en-US" altLang="en-US" sz="13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5</a:t>
            </a:fld>
            <a:endParaRPr lang="en-US" altLang="en-US" sz="130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813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78A87EC-97DB-4D01-A753-858F66600195}" type="slidenum">
              <a:rPr lang="en-US" altLang="en-US" sz="13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6</a:t>
            </a:fld>
            <a:endParaRPr lang="en-US" altLang="en-US" sz="130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718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804B40B-3424-4404-9B45-949223E422D1}" type="slidenum">
              <a:rPr lang="en-US" altLang="en-US" sz="800" smtClean="0"/>
              <a:pPr/>
              <a:t>7</a:t>
            </a:fld>
            <a:endParaRPr lang="en-US" altLang="en-US" sz="8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60450" y="608013"/>
            <a:ext cx="4903788" cy="36766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13250"/>
            <a:ext cx="5162550" cy="4657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83" tIns="49785" rIns="102783" bIns="49785"/>
          <a:lstStyle/>
          <a:p>
            <a:endParaRPr lang="fr-FR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7946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F793C29-8728-456B-A843-C506807B9E72}" type="slidenum">
              <a:rPr lang="en-US" altLang="en-US" sz="800" smtClean="0"/>
              <a:pPr/>
              <a:t>8</a:t>
            </a:fld>
            <a:endParaRPr lang="en-US" altLang="en-US" sz="800" smtClean="0"/>
          </a:p>
        </p:txBody>
      </p:sp>
    </p:spTree>
    <p:extLst>
      <p:ext uri="{BB962C8B-B14F-4D97-AF65-F5344CB8AC3E}">
        <p14:creationId xmlns:p14="http://schemas.microsoft.com/office/powerpoint/2010/main" val="8424831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10002B3-EC88-499C-8ABC-E808B6F866C8}" type="slidenum">
              <a:rPr lang="en-US" altLang="en-US" sz="800" smtClean="0"/>
              <a:pPr/>
              <a:t>9</a:t>
            </a:fld>
            <a:endParaRPr lang="en-US" altLang="en-US" sz="800" smtClean="0"/>
          </a:p>
        </p:txBody>
      </p:sp>
    </p:spTree>
    <p:extLst>
      <p:ext uri="{BB962C8B-B14F-4D97-AF65-F5344CB8AC3E}">
        <p14:creationId xmlns:p14="http://schemas.microsoft.com/office/powerpoint/2010/main" val="1008712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ooter Section" descr="cover_bottom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6725" y="6438900"/>
            <a:ext cx="10572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DOCUME~1\Bechamd\LOCALS~1\Temp\SNAGHTML1e4c0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1213"/>
            <a:ext cx="9144000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Footer Section" descr="cover_bottom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6725" y="6438900"/>
            <a:ext cx="10572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DOCUME~1\Bechamd\LOCALS~1\Temp\SNAGHTML1e4c0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3100"/>
            <a:ext cx="9144000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Footer Section" descr="cover_bottom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6725" y="6438900"/>
            <a:ext cx="10572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DOCUME~1\Bechamd\LOCALS~1\Temp\SNAGHTML1e4c0a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3100"/>
            <a:ext cx="9144000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Subtitle 2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7488832" cy="1296144"/>
          </a:xfrm>
        </p:spPr>
        <p:txBody>
          <a:bodyPr/>
          <a:lstStyle>
            <a:lvl1pPr marL="0" indent="0" algn="l">
              <a:buNone/>
              <a:defRPr sz="36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67544" y="1290464"/>
            <a:ext cx="7466400" cy="914400"/>
          </a:xfrm>
        </p:spPr>
        <p:txBody>
          <a:bodyPr anchor="t"/>
          <a:lstStyle>
            <a:lvl1pPr>
              <a:defRPr sz="54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22484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0600"/>
            <a:ext cx="5486400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E7DA3-ED55-4A6B-95CD-8700EE6B91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20807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6F5A4-D0DA-43B4-8823-CF92C9C54E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4653505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990600"/>
            <a:ext cx="19431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90600"/>
            <a:ext cx="56769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1189E-7D2D-41AE-9A1B-26A295992A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241733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ooter Section" descr="cover_bottom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6725" y="6438900"/>
            <a:ext cx="10572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DOCUME~1\Bechamd\LOCALS~1\Temp\SNAGHTML1e4c0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3100"/>
            <a:ext cx="9144000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Footer Section" descr="cover_bottom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6725" y="6438900"/>
            <a:ext cx="10572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DOCUME~1\Bechamd\LOCALS~1\Temp\SNAGHTML1e4c0a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3100"/>
            <a:ext cx="9144000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Subtitle 2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7488832" cy="1296144"/>
          </a:xfrm>
        </p:spPr>
        <p:txBody>
          <a:bodyPr/>
          <a:lstStyle>
            <a:lvl1pPr marL="0" indent="0" algn="l">
              <a:buNone/>
              <a:defRPr sz="36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67544" y="1290464"/>
            <a:ext cx="7466400" cy="914400"/>
          </a:xfrm>
        </p:spPr>
        <p:txBody>
          <a:bodyPr anchor="t"/>
          <a:lstStyle>
            <a:lvl1pPr>
              <a:defRPr sz="540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02130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C 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 anchor="t"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7" name="Text Placeholder 4"/>
          <p:cNvSpPr>
            <a:spLocks noGrp="1"/>
          </p:cNvSpPr>
          <p:nvPr>
            <p:ph type="body" idx="1"/>
          </p:nvPr>
        </p:nvSpPr>
        <p:spPr>
          <a:xfrm>
            <a:off x="685800" y="2362200"/>
            <a:ext cx="7772400" cy="3505200"/>
          </a:xfrm>
        </p:spPr>
        <p:txBody>
          <a:bodyPr/>
          <a:lstStyle>
            <a:lvl1pPr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 anchor="t"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9" name="Text Placeholder 4"/>
          <p:cNvSpPr>
            <a:spLocks noGrp="1"/>
          </p:cNvSpPr>
          <p:nvPr>
            <p:ph type="body" idx="1"/>
          </p:nvPr>
        </p:nvSpPr>
        <p:spPr>
          <a:xfrm>
            <a:off x="685800" y="2362200"/>
            <a:ext cx="7772400" cy="3505200"/>
          </a:xfrm>
        </p:spPr>
        <p:txBody>
          <a:bodyPr/>
          <a:lstStyle>
            <a:lvl1pPr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47EBE-B3CF-4689-AA0F-5CE9CCEF6A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722192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ooter Section" descr="cover_bottom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6725" y="6438900"/>
            <a:ext cx="10572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DOCUME~1\Bechamd\LOCALS~1\Temp\SNAGHTML1e4c0a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3100"/>
            <a:ext cx="9144000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Subtitle 2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7488832" cy="1296144"/>
          </a:xfrm>
        </p:spPr>
        <p:txBody>
          <a:bodyPr/>
          <a:lstStyle>
            <a:lvl1pPr marL="0" indent="0" algn="l">
              <a:buNone/>
              <a:defRPr sz="36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67544" y="1290464"/>
            <a:ext cx="7466400" cy="914400"/>
          </a:xfrm>
        </p:spPr>
        <p:txBody>
          <a:bodyPr anchor="t"/>
          <a:lstStyle>
            <a:lvl1pPr>
              <a:defRPr sz="540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919452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C 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 anchor="t"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7" name="Text Placeholder 4"/>
          <p:cNvSpPr>
            <a:spLocks noGrp="1"/>
          </p:cNvSpPr>
          <p:nvPr>
            <p:ph type="body" idx="1"/>
          </p:nvPr>
        </p:nvSpPr>
        <p:spPr>
          <a:xfrm>
            <a:off x="685800" y="2362200"/>
            <a:ext cx="7772400" cy="3505200"/>
          </a:xfrm>
        </p:spPr>
        <p:txBody>
          <a:bodyPr/>
          <a:lstStyle>
            <a:lvl1pPr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EC052-ACD5-4009-8D0A-323BB2FF10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00431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C 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7" name="Text Placeholder 4"/>
          <p:cNvSpPr>
            <a:spLocks noGrp="1"/>
          </p:cNvSpPr>
          <p:nvPr>
            <p:ph type="body" idx="1"/>
          </p:nvPr>
        </p:nvSpPr>
        <p:spPr>
          <a:xfrm>
            <a:off x="685800" y="2362200"/>
            <a:ext cx="7772400" cy="3505200"/>
          </a:xfrm>
        </p:spPr>
        <p:txBody>
          <a:bodyPr/>
          <a:lstStyle>
            <a:lvl1pPr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710406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1A49B-411C-4DC5-81C8-1517BC9C9E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9655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C 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7" name="Text Placeholder 4"/>
          <p:cNvSpPr>
            <a:spLocks noGrp="1"/>
          </p:cNvSpPr>
          <p:nvPr>
            <p:ph type="body" idx="1"/>
          </p:nvPr>
        </p:nvSpPr>
        <p:spPr>
          <a:xfrm>
            <a:off x="685800" y="2362200"/>
            <a:ext cx="7772400" cy="3505200"/>
          </a:xfrm>
        </p:spPr>
        <p:txBody>
          <a:bodyPr/>
          <a:lstStyle>
            <a:lvl1pPr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710406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63604-B743-47DF-904F-1C286FE105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4973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C 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7" name="Text Placeholder 4"/>
          <p:cNvSpPr>
            <a:spLocks noGrp="1"/>
          </p:cNvSpPr>
          <p:nvPr>
            <p:ph type="body" idx="1"/>
          </p:nvPr>
        </p:nvSpPr>
        <p:spPr>
          <a:xfrm>
            <a:off x="685800" y="2362200"/>
            <a:ext cx="7772400" cy="3505200"/>
          </a:xfrm>
        </p:spPr>
        <p:txBody>
          <a:bodyPr/>
          <a:lstStyle>
            <a:lvl1pPr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710406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2D837-83F0-45B4-AE23-7D9F848F0B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1438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C 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7" name="Text Placeholder 4"/>
          <p:cNvSpPr>
            <a:spLocks noGrp="1"/>
          </p:cNvSpPr>
          <p:nvPr>
            <p:ph type="body" idx="1"/>
          </p:nvPr>
        </p:nvSpPr>
        <p:spPr>
          <a:xfrm>
            <a:off x="685800" y="2362200"/>
            <a:ext cx="7772400" cy="3505200"/>
          </a:xfrm>
        </p:spPr>
        <p:txBody>
          <a:bodyPr/>
          <a:lstStyle>
            <a:lvl1pPr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 anchor="t"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9" name="Text Placeholder 4"/>
          <p:cNvSpPr>
            <a:spLocks noGrp="1"/>
          </p:cNvSpPr>
          <p:nvPr>
            <p:ph type="body" idx="1"/>
          </p:nvPr>
        </p:nvSpPr>
        <p:spPr>
          <a:xfrm>
            <a:off x="685800" y="2362200"/>
            <a:ext cx="7772400" cy="3505200"/>
          </a:xfrm>
        </p:spPr>
        <p:txBody>
          <a:bodyPr/>
          <a:lstStyle>
            <a:lvl1pPr>
              <a:buNone/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75513" y="6572250"/>
            <a:ext cx="1905000" cy="457200"/>
          </a:xfrm>
        </p:spPr>
        <p:txBody>
          <a:bodyPr/>
          <a:lstStyle>
            <a:lvl1pPr>
              <a:defRPr sz="120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88E52D-3F78-4C1A-985C-B560ADB1C3C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819940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A67A2-0665-4E5E-89D2-644141925B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057717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907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990600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fld id="{0772857D-648E-4BE9-8294-3A7F5F16B5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99092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5908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908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C72FD-6834-4D0E-8B52-54E78CAA31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54563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64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669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067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669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067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E6F3F-8AA9-409B-835E-BA541AC8B7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525048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1272F-4182-4094-AD92-5262E790A9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07191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1A702-11F9-40DB-9E86-1C55049ACB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51724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0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52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8A972-6D71-4522-8E10-144B1A1F13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67717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0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3622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BC4B552-13B5-46B9-8812-1FF6FEFE24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4" descr="C:\DOCUME~1\Bechamd\LOCALS~1\Temp\SNAGHTML26867c.PN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914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4" descr="C:\DOCUME~1\Bechamd\LOCALS~1\Temp\SNAGHTML26867c.PN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914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4" descr="C:\DOCUME~1\Bechamd\LOCALS~1\Temp\SNAGHTML26867c.PNG"/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914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72" r:id="rId1"/>
    <p:sldLayoutId id="2147485173" r:id="rId2"/>
    <p:sldLayoutId id="2147485161" r:id="rId3"/>
    <p:sldLayoutId id="2147485174" r:id="rId4"/>
    <p:sldLayoutId id="2147485162" r:id="rId5"/>
    <p:sldLayoutId id="2147485163" r:id="rId6"/>
    <p:sldLayoutId id="2147485164" r:id="rId7"/>
    <p:sldLayoutId id="2147485165" r:id="rId8"/>
    <p:sldLayoutId id="2147485166" r:id="rId9"/>
    <p:sldLayoutId id="2147485167" r:id="rId10"/>
    <p:sldLayoutId id="2147485168" r:id="rId11"/>
    <p:sldLayoutId id="2147485169" r:id="rId12"/>
    <p:sldLayoutId id="2147485175" r:id="rId13"/>
    <p:sldLayoutId id="2147485170" r:id="rId14"/>
    <p:sldLayoutId id="2147485176" r:id="rId15"/>
    <p:sldLayoutId id="2147485171" r:id="rId16"/>
    <p:sldLayoutId id="2147485177" r:id="rId17"/>
    <p:sldLayoutId id="2147485178" r:id="rId18"/>
    <p:sldLayoutId id="2147485179" r:id="rId19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6165D"/>
          </a:solidFill>
          <a:latin typeface="Helvetica"/>
          <a:ea typeface="ＭＳ Ｐゴシック" pitchFamily="-110" charset="-128"/>
          <a:cs typeface="Helvetic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6165D"/>
          </a:solidFill>
          <a:latin typeface="Helvetica" pitchFamily="-110" charset="0"/>
          <a:ea typeface="ＭＳ Ｐゴシック" pitchFamily="-110" charset="-128"/>
          <a:cs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6165D"/>
          </a:solidFill>
          <a:latin typeface="Helvetica" pitchFamily="-110" charset="0"/>
          <a:ea typeface="ＭＳ Ｐゴシック" pitchFamily="-110" charset="-128"/>
          <a:cs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6165D"/>
          </a:solidFill>
          <a:latin typeface="Helvetica" pitchFamily="-110" charset="0"/>
          <a:ea typeface="ＭＳ Ｐゴシック" pitchFamily="-110" charset="-128"/>
          <a:cs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6165D"/>
          </a:solidFill>
          <a:latin typeface="Helvetica" pitchFamily="-110" charset="0"/>
          <a:ea typeface="ＭＳ Ｐゴシック" pitchFamily="-110" charset="-128"/>
          <a:cs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pitchFamily="34" charset="0"/>
          <a:ea typeface="ＭＳ Ｐゴシック" pitchFamily="-110" charset="-128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itchFamily="34" charset="0"/>
          <a:ea typeface="ＭＳ Ｐゴシック" charset="-128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Helvetica" pitchFamily="-110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  <a:ea typeface="ＭＳ Ｐゴシック" charset="-128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ea typeface="ＭＳ Ｐゴシック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39.xml"/><Relationship Id="rId7" Type="http://schemas.openxmlformats.org/officeDocument/2006/relationships/image" Target="../media/image5.png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4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4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notesSlide" Target="../notesSlides/notesSlide12.xml"/><Relationship Id="rId5" Type="http://schemas.openxmlformats.org/officeDocument/2006/relationships/slideLayout" Target="../slideLayouts/slideLayout17.xml"/><Relationship Id="rId4" Type="http://schemas.openxmlformats.org/officeDocument/2006/relationships/tags" Target="../tags/tag4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5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5" Type="http://schemas.openxmlformats.org/officeDocument/2006/relationships/hyperlink" Target="http://www.tc.gc.ca/eng/tdg/faq-amendments-marine-provisions-tdg-regulations-part-11.html" TargetMode="External"/><Relationship Id="rId4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9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14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Layout" Target="../slideLayouts/slideLayout17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2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3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3238" y="1031875"/>
            <a:ext cx="8316912" cy="1223963"/>
          </a:xfrm>
        </p:spPr>
        <p:txBody>
          <a:bodyPr/>
          <a:lstStyle/>
          <a:p>
            <a:pPr algn="ctr" defTabSz="865188" eaLnBrk="1" hangingPunct="1">
              <a:spcBef>
                <a:spcPts val="3000"/>
              </a:spcBef>
              <a:spcAft>
                <a:spcPts val="1800"/>
              </a:spcAft>
              <a:defRPr/>
            </a:pPr>
            <a:r>
              <a:rPr lang="en-CA" altLang="en-US" sz="3400" kern="1200" dirty="0" smtClean="0">
                <a:cs typeface="Tahoma" pitchFamily="34" charset="0"/>
              </a:rPr>
              <a:t>Transport Canada</a:t>
            </a:r>
            <a:br>
              <a:rPr lang="en-CA" altLang="en-US" sz="3400" kern="1200" dirty="0" smtClean="0">
                <a:cs typeface="Tahoma" pitchFamily="34" charset="0"/>
              </a:rPr>
            </a:br>
            <a:r>
              <a:rPr lang="en-CA" altLang="en-US" sz="3400" kern="1200" dirty="0" smtClean="0">
                <a:cs typeface="Tahoma" pitchFamily="34" charset="0"/>
              </a:rPr>
              <a:t>TDG Standards and Regulatory Update</a:t>
            </a:r>
            <a:endParaRPr lang="en-CA" altLang="en-US" sz="3400" dirty="0" smtClean="0">
              <a:solidFill>
                <a:srgbClr val="336699"/>
              </a:solidFill>
              <a:latin typeface="Helvetica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12291" name="TextBox 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6572250"/>
            <a:ext cx="23225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16165D"/>
                </a:solidFill>
                <a:latin typeface="Helvetica" pitchFamily="34" charset="0"/>
              </a:rPr>
              <a:t>RDIMS # </a:t>
            </a:r>
            <a:r>
              <a:rPr lang="en-US" altLang="en-US" sz="1200" b="1" dirty="0" smtClean="0">
                <a:solidFill>
                  <a:srgbClr val="16165D"/>
                </a:solidFill>
                <a:latin typeface="Helvetica" pitchFamily="34" charset="0"/>
              </a:rPr>
              <a:t>13986357</a:t>
            </a:r>
            <a:endParaRPr lang="en-US" altLang="en-US" sz="1200" b="1" dirty="0">
              <a:solidFill>
                <a:srgbClr val="16165D"/>
              </a:solidFill>
              <a:latin typeface="Helvetica" pitchFamily="34" charset="0"/>
            </a:endParaRPr>
          </a:p>
        </p:txBody>
      </p:sp>
      <p:sp>
        <p:nvSpPr>
          <p:cNvPr id="5" name="Title 2"/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6372225" y="2914650"/>
            <a:ext cx="27717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400" b="1" cap="none" baseline="0">
                <a:solidFill>
                  <a:srgbClr val="16165D"/>
                </a:solidFill>
                <a:latin typeface="Helvetica"/>
                <a:ea typeface="ＭＳ Ｐゴシック" pitchFamily="-110" charset="-128"/>
                <a:cs typeface="Helvetica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6165D"/>
                </a:solidFill>
                <a:latin typeface="Helvetica" pitchFamily="-110" charset="0"/>
                <a:ea typeface="ＭＳ Ｐゴシック" pitchFamily="-110" charset="-128"/>
                <a:cs typeface="Helvetic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6165D"/>
                </a:solidFill>
                <a:latin typeface="Helvetica" pitchFamily="-110" charset="0"/>
                <a:ea typeface="ＭＳ Ｐゴシック" pitchFamily="-110" charset="-128"/>
                <a:cs typeface="Helvetic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6165D"/>
                </a:solidFill>
                <a:latin typeface="Helvetica" pitchFamily="-110" charset="0"/>
                <a:ea typeface="ＭＳ Ｐゴシック" pitchFamily="-110" charset="-128"/>
                <a:cs typeface="Helvetic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6165D"/>
                </a:solidFill>
                <a:latin typeface="Helvetica" pitchFamily="-110" charset="0"/>
                <a:ea typeface="ＭＳ Ｐゴシック" pitchFamily="-110" charset="-128"/>
                <a:cs typeface="Helvetic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r" defTabSz="865188" eaLnBrk="1" hangingPunct="1">
              <a:spcBef>
                <a:spcPts val="3000"/>
              </a:spcBef>
              <a:spcAft>
                <a:spcPts val="1800"/>
              </a:spcAft>
              <a:defRPr/>
            </a:pPr>
            <a:r>
              <a:rPr lang="en-CA" altLang="en-US" sz="1800" dirty="0" smtClean="0"/>
              <a:t>April 2018</a:t>
            </a:r>
            <a:r>
              <a:rPr lang="en-CA" altLang="en-US" sz="4800" kern="0" dirty="0" smtClean="0">
                <a:solidFill>
                  <a:srgbClr val="336699"/>
                </a:solidFill>
                <a:latin typeface="Helvetica" pitchFamily="34" charset="0"/>
                <a:ea typeface="ヒラギノ角ゴ Pro W3"/>
                <a:cs typeface="Tahoma" pitchFamily="34" charset="0"/>
              </a:rPr>
              <a:t/>
            </a:r>
            <a:br>
              <a:rPr lang="en-CA" altLang="en-US" sz="4800" kern="0" dirty="0" smtClean="0">
                <a:solidFill>
                  <a:srgbClr val="336699"/>
                </a:solidFill>
                <a:latin typeface="Helvetica" pitchFamily="34" charset="0"/>
                <a:ea typeface="ヒラギノ角ゴ Pro W3"/>
                <a:cs typeface="Tahoma" pitchFamily="34" charset="0"/>
              </a:rPr>
            </a:br>
            <a:r>
              <a:rPr lang="en-CA" altLang="en-US" sz="4800" kern="0" dirty="0" smtClean="0">
                <a:solidFill>
                  <a:srgbClr val="336699"/>
                </a:solidFill>
                <a:latin typeface="Helvetica" pitchFamily="34" charset="0"/>
                <a:ea typeface="ヒラギノ角ゴ Pro W3"/>
                <a:cs typeface="Tahoma" pitchFamily="34" charset="0"/>
              </a:rPr>
              <a:t> </a:t>
            </a:r>
            <a:br>
              <a:rPr lang="en-CA" altLang="en-US" sz="4800" kern="0" dirty="0" smtClean="0">
                <a:solidFill>
                  <a:srgbClr val="336699"/>
                </a:solidFill>
                <a:latin typeface="Helvetica" pitchFamily="34" charset="0"/>
                <a:ea typeface="ヒラギノ角ゴ Pro W3"/>
                <a:cs typeface="Tahoma" pitchFamily="34" charset="0"/>
              </a:rPr>
            </a:br>
            <a:r>
              <a:rPr lang="en-CA" altLang="en-US" sz="4800" kern="0" dirty="0" smtClean="0">
                <a:solidFill>
                  <a:srgbClr val="336699"/>
                </a:solidFill>
                <a:latin typeface="Helvetica" pitchFamily="34" charset="0"/>
                <a:ea typeface="ヒラギノ角ゴ Pro W3"/>
                <a:cs typeface="Tahoma" pitchFamily="34" charset="0"/>
              </a:rPr>
              <a:t/>
            </a:r>
            <a:br>
              <a:rPr lang="en-CA" altLang="en-US" sz="4800" kern="0" dirty="0" smtClean="0">
                <a:solidFill>
                  <a:srgbClr val="336699"/>
                </a:solidFill>
                <a:latin typeface="Helvetica" pitchFamily="34" charset="0"/>
                <a:ea typeface="ヒラギノ角ゴ Pro W3"/>
                <a:cs typeface="Tahoma" pitchFamily="34" charset="0"/>
              </a:rPr>
            </a:br>
            <a:endParaRPr lang="en-CA" altLang="en-US" sz="4800" kern="0" dirty="0" smtClean="0">
              <a:solidFill>
                <a:srgbClr val="336699"/>
              </a:solidFill>
              <a:latin typeface="Helvetica" pitchFamily="34" charset="0"/>
              <a:ea typeface="ヒラギノ角ゴ Pro W3"/>
              <a:cs typeface="Tahoma" pitchFamily="34" charset="0"/>
            </a:endParaRPr>
          </a:p>
        </p:txBody>
      </p:sp>
      <p:sp>
        <p:nvSpPr>
          <p:cNvPr id="12293" name="TextBox 1"/>
          <p:cNvSpPr txBox="1">
            <a:spLocks noChangeArrowheads="1"/>
          </p:cNvSpPr>
          <p:nvPr/>
        </p:nvSpPr>
        <p:spPr bwMode="auto">
          <a:xfrm>
            <a:off x="114300" y="2634341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/>
              <a:t>Shaun </a:t>
            </a:r>
            <a:r>
              <a:rPr lang="en-CA" altLang="en-US" sz="1400" b="1" dirty="0" smtClean="0"/>
              <a:t>Singh, Means of Containment Specialist                                             	2018 CEAEC </a:t>
            </a:r>
            <a:r>
              <a:rPr lang="en-CA" altLang="en-US" sz="1400" b="1" dirty="0"/>
              <a:t>Annual </a:t>
            </a:r>
            <a:r>
              <a:rPr lang="en-CA" altLang="en-US" sz="1400" b="1" dirty="0" smtClean="0"/>
              <a:t>Meeting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CA" altLang="en-US" sz="1400" b="1" dirty="0" smtClean="0"/>
              <a:t>TDG Regulatory Affairs Branch</a:t>
            </a:r>
            <a:endParaRPr lang="en-CA" altLang="en-US" sz="14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5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 flipV="1">
            <a:off x="228600" y="1349375"/>
            <a:ext cx="8647113" cy="22225"/>
          </a:xfrm>
          <a:prstGeom prst="line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23" name="Rectangle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00050" y="857250"/>
            <a:ext cx="78882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3200" b="1" dirty="0">
                <a:solidFill>
                  <a:srgbClr val="16165D"/>
                </a:solidFill>
                <a:latin typeface="Helvetica" pitchFamily="34" charset="0"/>
              </a:rPr>
              <a:t>Other MOC Standards </a:t>
            </a:r>
            <a:r>
              <a:rPr lang="en-CA" altLang="en-US" sz="3200" b="1" dirty="0" smtClean="0">
                <a:solidFill>
                  <a:srgbClr val="16165D"/>
                </a:solidFill>
                <a:latin typeface="Helvetica" pitchFamily="34" charset="0"/>
              </a:rPr>
              <a:t>- CGSB–43.146</a:t>
            </a:r>
            <a:endParaRPr lang="en-CA" altLang="en-US" sz="3200" b="1" dirty="0">
              <a:solidFill>
                <a:srgbClr val="16165D"/>
              </a:solidFill>
              <a:latin typeface="Helvetica" pitchFamily="34" charset="0"/>
            </a:endParaRPr>
          </a:p>
        </p:txBody>
      </p:sp>
      <p:sp>
        <p:nvSpPr>
          <p:cNvPr id="30724" name="Slide Number Placeholder 1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221538" y="6524625"/>
            <a:ext cx="192246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3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defTabSz="7731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 defTabSz="773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 defTabSz="7731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 defTabSz="7731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6D6069-54F4-4774-AF38-263BE350FCB4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00048" y="2228850"/>
            <a:ext cx="8572501" cy="3739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CA" altLang="en-US" sz="1700" dirty="0">
                <a:latin typeface="+mn-lt"/>
                <a:ea typeface="ヒラギノ角ゴ Pro W3"/>
              </a:rPr>
              <a:t>Published </a:t>
            </a:r>
            <a:r>
              <a:rPr lang="en-CA" altLang="en-US" sz="1700" b="1" dirty="0">
                <a:latin typeface="+mn-lt"/>
                <a:ea typeface="ヒラギノ角ゴ Pro W3"/>
              </a:rPr>
              <a:t>April 25, </a:t>
            </a:r>
            <a:r>
              <a:rPr lang="en-CA" altLang="en-US" sz="1700" b="1" dirty="0" smtClean="0">
                <a:latin typeface="+mn-lt"/>
                <a:ea typeface="ヒラギノ角ゴ Pro W3"/>
              </a:rPr>
              <a:t>2016</a:t>
            </a:r>
            <a:r>
              <a:rPr lang="en-CA" altLang="en-US" sz="1700" dirty="0" smtClean="0">
                <a:latin typeface="+mn-lt"/>
                <a:ea typeface="ヒラギノ角ゴ Pro W3"/>
              </a:rPr>
              <a:t>.</a:t>
            </a:r>
            <a:endParaRPr lang="en-CA" altLang="en-US" sz="1700" dirty="0">
              <a:latin typeface="+mn-lt"/>
              <a:ea typeface="ヒラギノ角ゴ Pro W3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CA" altLang="en-US" sz="1700" dirty="0">
                <a:latin typeface="+mn-lt"/>
                <a:ea typeface="ヒラギノ角ゴ Pro W3"/>
              </a:rPr>
              <a:t>Came into force </a:t>
            </a:r>
            <a:r>
              <a:rPr lang="en-CA" altLang="en-US" sz="1700" b="1" dirty="0">
                <a:latin typeface="+mn-lt"/>
                <a:ea typeface="ヒラギノ角ゴ Pro W3"/>
              </a:rPr>
              <a:t>July 12, 2017</a:t>
            </a:r>
            <a:r>
              <a:rPr lang="en-CA" altLang="en-US" sz="1700" dirty="0">
                <a:latin typeface="+mn-lt"/>
                <a:ea typeface="ヒラギノ角ゴ Pro W3"/>
              </a:rPr>
              <a:t>;</a:t>
            </a:r>
            <a:r>
              <a:rPr lang="en-CA" altLang="en-US" sz="1700" b="1" dirty="0">
                <a:latin typeface="+mn-lt"/>
                <a:ea typeface="ヒラギノ角ゴ Pro W3"/>
              </a:rPr>
              <a:t> </a:t>
            </a:r>
            <a:r>
              <a:rPr lang="en-CA" altLang="en-US" sz="1700" dirty="0">
                <a:latin typeface="+mn-lt"/>
                <a:ea typeface="ヒラギノ角ゴ Pro W3"/>
              </a:rPr>
              <a:t>6-month transition period </a:t>
            </a:r>
            <a:r>
              <a:rPr lang="en-CA" altLang="en-US" sz="1700" b="1" i="1" dirty="0">
                <a:latin typeface="+mn-lt"/>
                <a:ea typeface="ヒラギノ角ゴ Pro W3"/>
              </a:rPr>
              <a:t>ended </a:t>
            </a:r>
            <a:r>
              <a:rPr lang="en-CA" altLang="en-US" sz="1700" b="1" i="1" dirty="0" smtClean="0">
                <a:latin typeface="+mn-lt"/>
                <a:ea typeface="ヒラギノ角ゴ Pro W3"/>
              </a:rPr>
              <a:t>January 12</a:t>
            </a:r>
            <a:r>
              <a:rPr lang="en-CA" altLang="en-US" sz="1700" b="1" i="1" dirty="0">
                <a:latin typeface="+mn-lt"/>
                <a:ea typeface="ヒラギノ角ゴ Pro W3"/>
              </a:rPr>
              <a:t>, </a:t>
            </a:r>
            <a:r>
              <a:rPr lang="en-CA" altLang="en-US" sz="1700" b="1" i="1" dirty="0" smtClean="0">
                <a:latin typeface="+mn-lt"/>
                <a:ea typeface="ヒラギノ角ゴ Pro W3"/>
              </a:rPr>
              <a:t>2018</a:t>
            </a:r>
            <a:r>
              <a:rPr lang="en-CA" alt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/>
              </a:rPr>
              <a:t>.</a:t>
            </a:r>
            <a:endParaRPr lang="en-CA" altLang="en-US" sz="17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ヒラギノ角ゴ Pro W3"/>
            </a:endParaRPr>
          </a:p>
          <a:p>
            <a:pPr>
              <a:defRPr/>
            </a:pPr>
            <a:endParaRPr lang="en-CA" altLang="en-US" sz="1800" u="sng" dirty="0">
              <a:latin typeface="+mn-lt"/>
              <a:ea typeface="ヒラギノ角ゴ Pro W3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1800" b="1" dirty="0">
                <a:latin typeface="+mn-lt"/>
                <a:cs typeface="Helvetica" panose="020B0604020202020204" pitchFamily="34" charset="0"/>
              </a:rPr>
              <a:t>What’s New?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CA" altLang="en-US" sz="1700" b="1" i="1" dirty="0">
                <a:latin typeface="+mn-lt"/>
                <a:ea typeface="ヒラギノ角ゴ Pro W3"/>
                <a:cs typeface="ヒラギノ角ゴ Pro W3"/>
              </a:rPr>
              <a:t>All sizes </a:t>
            </a:r>
            <a:r>
              <a:rPr lang="en-CA" altLang="en-US" sz="1700" dirty="0">
                <a:latin typeface="+mn-lt"/>
                <a:ea typeface="ヒラギノ角ゴ Pro W3"/>
                <a:cs typeface="ヒラギノ角ゴ Pro W3"/>
              </a:rPr>
              <a:t>of </a:t>
            </a:r>
            <a:r>
              <a:rPr lang="en-CA" altLang="en-US" sz="1700" dirty="0" smtClean="0">
                <a:latin typeface="+mn-lt"/>
                <a:ea typeface="ヒラギノ角ゴ Pro W3"/>
                <a:cs typeface="ヒラギノ角ゴ Pro W3"/>
              </a:rPr>
              <a:t>IBC </a:t>
            </a:r>
            <a:r>
              <a:rPr lang="en-CA" altLang="en-US" sz="1700" dirty="0">
                <a:latin typeface="+mn-lt"/>
                <a:ea typeface="ヒラギノ角ゴ Pro W3"/>
                <a:cs typeface="ヒラギノ角ゴ Pro W3"/>
              </a:rPr>
              <a:t>must be leak tested and inspected, including those under </a:t>
            </a:r>
            <a:r>
              <a:rPr lang="en-CA" altLang="en-US" sz="1700" dirty="0" smtClean="0">
                <a:latin typeface="+mn-lt"/>
                <a:ea typeface="ヒラギノ角ゴ Pro W3"/>
                <a:cs typeface="ヒラギノ角ゴ Pro W3"/>
              </a:rPr>
              <a:t>450 L;</a:t>
            </a:r>
            <a:endParaRPr lang="en-US" altLang="en-US" sz="1700" dirty="0">
              <a:latin typeface="+mn-lt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CA" altLang="en-US" sz="1700" dirty="0">
                <a:latin typeface="+mn-lt"/>
                <a:ea typeface="ヒラギノ角ゴ Pro W3"/>
                <a:cs typeface="ヒラギノ角ゴ Pro W3"/>
              </a:rPr>
              <a:t>Lightweight </a:t>
            </a:r>
            <a:r>
              <a:rPr lang="en-CA" altLang="en-US" sz="1700" dirty="0" smtClean="0">
                <a:latin typeface="+mn-lt"/>
                <a:ea typeface="ヒラギノ角ゴ Pro W3"/>
                <a:cs typeface="ヒラギノ角ゴ Pro W3"/>
              </a:rPr>
              <a:t>IBC </a:t>
            </a:r>
            <a:r>
              <a:rPr lang="en-CA" altLang="en-US" sz="1700" dirty="0">
                <a:latin typeface="+mn-lt"/>
                <a:ea typeface="ヒラギノ角ゴ Pro W3"/>
                <a:cs typeface="ヒラギノ角ゴ Pro W3"/>
              </a:rPr>
              <a:t>must be leak tested and inspected </a:t>
            </a:r>
            <a:r>
              <a:rPr lang="en-CA" altLang="en-US" sz="1700" b="1" i="1" dirty="0">
                <a:latin typeface="+mn-lt"/>
                <a:ea typeface="ヒラギノ角ゴ Pro W3"/>
                <a:cs typeface="ヒラギノ角ゴ Pro W3"/>
              </a:rPr>
              <a:t>before each </a:t>
            </a:r>
            <a:r>
              <a:rPr lang="en-CA" altLang="en-US" sz="1700" b="1" i="1" dirty="0" smtClean="0">
                <a:latin typeface="+mn-lt"/>
                <a:ea typeface="ヒラギノ角ゴ Pro W3"/>
                <a:cs typeface="ヒラギノ角ゴ Pro W3"/>
              </a:rPr>
              <a:t>use</a:t>
            </a:r>
            <a:r>
              <a:rPr lang="en-CA" altLang="en-US" sz="1700" dirty="0" smtClean="0">
                <a:latin typeface="+mn-lt"/>
                <a:ea typeface="ヒラギノ角ゴ Pro W3"/>
                <a:cs typeface="ヒラギノ角ゴ Pro W3"/>
              </a:rPr>
              <a:t>;</a:t>
            </a:r>
            <a:endParaRPr lang="en-US" sz="1700" dirty="0">
              <a:latin typeface="+mn-lt"/>
              <a:cs typeface="Helvetica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700" dirty="0">
                <a:latin typeface="+mn-lt"/>
                <a:ea typeface="ヒラギノ角ゴ Pro W3"/>
                <a:cs typeface="ヒラギノ角ゴ Pro W3"/>
              </a:rPr>
              <a:t>Metal </a:t>
            </a:r>
            <a:r>
              <a:rPr lang="en-US" altLang="en-US" sz="1700" dirty="0" smtClean="0">
                <a:latin typeface="+mn-lt"/>
                <a:ea typeface="ヒラギノ角ゴ Pro W3"/>
                <a:cs typeface="ヒラギノ角ゴ Pro W3"/>
              </a:rPr>
              <a:t>IBC: </a:t>
            </a:r>
            <a:r>
              <a:rPr lang="en-CA" altLang="en-US" sz="1700" dirty="0">
                <a:latin typeface="+mn-lt"/>
                <a:ea typeface="ヒラギノ角ゴ Pro W3"/>
              </a:rPr>
              <a:t>inspection and testing of reclosing pressure-relief </a:t>
            </a:r>
            <a:r>
              <a:rPr lang="en-CA" altLang="en-US" sz="1700" dirty="0" smtClean="0">
                <a:latin typeface="+mn-lt"/>
                <a:ea typeface="ヒラギノ角ゴ Pro W3"/>
              </a:rPr>
              <a:t>devices;</a:t>
            </a:r>
            <a:endParaRPr lang="en-CA" altLang="en-US" sz="1700" dirty="0">
              <a:latin typeface="+mn-lt"/>
              <a:ea typeface="ヒラギノ角ゴ Pro W3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CA" altLang="en-US" sz="1700" dirty="0">
                <a:latin typeface="+mn-lt"/>
                <a:ea typeface="ヒラギノ角ゴ Pro W3"/>
                <a:cs typeface="ヒラギノ角ゴ Pro W3"/>
              </a:rPr>
              <a:t>“W” marking no longer required for </a:t>
            </a:r>
            <a:r>
              <a:rPr lang="en-CA" altLang="en-US" sz="1700" dirty="0" smtClean="0">
                <a:latin typeface="+mn-lt"/>
                <a:ea typeface="ヒラギノ角ゴ Pro W3"/>
                <a:cs typeface="ヒラギノ角ゴ Pro W3"/>
              </a:rPr>
              <a:t>IBC </a:t>
            </a:r>
            <a:r>
              <a:rPr lang="en-CA" altLang="en-US" sz="1700" dirty="0">
                <a:latin typeface="+mn-lt"/>
                <a:ea typeface="ヒラギノ角ゴ Pro W3"/>
                <a:cs typeface="ヒラギノ角ゴ Pro W3"/>
              </a:rPr>
              <a:t>larger than </a:t>
            </a:r>
            <a:r>
              <a:rPr lang="en-CA" altLang="en-US" sz="1700" dirty="0" smtClean="0">
                <a:latin typeface="+mn-lt"/>
                <a:ea typeface="ヒラギノ角ゴ Pro W3"/>
                <a:cs typeface="ヒラギノ角ゴ Pro W3"/>
              </a:rPr>
              <a:t>3000 L </a:t>
            </a:r>
            <a:r>
              <a:rPr lang="en-CA" altLang="en-US" sz="1700" dirty="0">
                <a:latin typeface="+mn-lt"/>
                <a:ea typeface="ヒラギノ角ゴ Pro W3"/>
                <a:cs typeface="ヒラギノ角ゴ Pro W3"/>
              </a:rPr>
              <a:t>made after July 12, </a:t>
            </a:r>
            <a:r>
              <a:rPr lang="en-CA" altLang="en-US" sz="1700" dirty="0" smtClean="0">
                <a:latin typeface="+mn-lt"/>
                <a:ea typeface="ヒラギノ角ゴ Pro W3"/>
                <a:cs typeface="ヒラギノ角ゴ Pro W3"/>
              </a:rPr>
              <a:t>2017;</a:t>
            </a:r>
            <a:endParaRPr lang="en-CA" altLang="en-US" sz="1700" dirty="0">
              <a:latin typeface="+mn-lt"/>
              <a:ea typeface="ヒラギノ角ゴ Pro W3"/>
              <a:cs typeface="ヒラギノ角ゴ Pro W3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CA" altLang="en-US" sz="1700" dirty="0">
                <a:latin typeface="+mn-lt"/>
                <a:ea typeface="ヒラギノ角ゴ Pro W3"/>
              </a:rPr>
              <a:t> Maximum Permissible Stacking Load </a:t>
            </a:r>
          </a:p>
          <a:p>
            <a:pPr>
              <a:spcBef>
                <a:spcPts val="600"/>
              </a:spcBef>
              <a:defRPr/>
            </a:pPr>
            <a:r>
              <a:rPr lang="en-CA" altLang="en-US" sz="1700" dirty="0" smtClean="0">
                <a:latin typeface="+mn-lt"/>
                <a:ea typeface="ヒラギノ角ゴ Pro W3"/>
              </a:rPr>
              <a:t>      and </a:t>
            </a:r>
            <a:r>
              <a:rPr lang="en-CA" altLang="en-US" sz="1700" dirty="0">
                <a:latin typeface="+mn-lt"/>
                <a:ea typeface="ヒラギノ角ゴ Pro W3"/>
              </a:rPr>
              <a:t>Non-Stackable IBC </a:t>
            </a:r>
            <a:r>
              <a:rPr lang="en-CA" altLang="en-US" sz="1700" dirty="0" smtClean="0">
                <a:latin typeface="+mn-lt"/>
                <a:ea typeface="ヒラギノ角ゴ Pro W3"/>
              </a:rPr>
              <a:t>Symbols.</a:t>
            </a:r>
            <a:endParaRPr lang="en-US" sz="1700" dirty="0">
              <a:latin typeface="+mn-lt"/>
              <a:ea typeface="ヒラギノ角ゴ Pro W3"/>
            </a:endParaRPr>
          </a:p>
          <a:p>
            <a:pPr marL="282575">
              <a:spcBef>
                <a:spcPts val="1200"/>
              </a:spcBef>
              <a:defRPr/>
            </a:pPr>
            <a:endParaRPr lang="en-US" sz="2000" dirty="0">
              <a:latin typeface="+mn-lt"/>
            </a:endParaRPr>
          </a:p>
        </p:txBody>
      </p:sp>
      <p:sp>
        <p:nvSpPr>
          <p:cNvPr id="6" name="Title 1"/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492125" y="14859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CA" sz="1900" i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Design, manufacture and use of intermediate bulk container for TDG, </a:t>
            </a:r>
            <a:r>
              <a:rPr lang="en-CA" sz="1900" i="1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Classes </a:t>
            </a:r>
            <a:r>
              <a:rPr lang="en-CA" sz="1900" i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3, 4, 5, </a:t>
            </a:r>
            <a:r>
              <a:rPr lang="en-CA" sz="1900" i="1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6.1,8 </a:t>
            </a:r>
            <a:r>
              <a:rPr lang="en-CA" sz="1900" i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&amp; 9</a:t>
            </a:r>
          </a:p>
        </p:txBody>
      </p:sp>
      <p:pic>
        <p:nvPicPr>
          <p:cNvPr id="7" name="Picture 2" descr="https://www.tc.gc.ca/media/images/tdg-eng/maximum-permissible-stacking-load-symbol.pn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34267" y="5029200"/>
            <a:ext cx="1641688" cy="16621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https://www.tc.gc.ca/media/images/tdg-eng/non-stackable-IBC-symbol.pn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48774" y="5029201"/>
            <a:ext cx="1639564" cy="16621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5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228600" y="1371600"/>
            <a:ext cx="8686800" cy="0"/>
          </a:xfrm>
          <a:prstGeom prst="line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771" name="Rectangle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00050" y="815975"/>
            <a:ext cx="900112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3200" b="1" dirty="0">
                <a:solidFill>
                  <a:srgbClr val="16165D"/>
                </a:solidFill>
                <a:latin typeface="Helvetica" pitchFamily="34" charset="0"/>
              </a:rPr>
              <a:t>Other MOC Standards </a:t>
            </a:r>
            <a:r>
              <a:rPr lang="en-CA" altLang="en-US" sz="3200" b="1" dirty="0" smtClean="0">
                <a:solidFill>
                  <a:srgbClr val="16165D"/>
                </a:solidFill>
                <a:latin typeface="Helvetica" pitchFamily="34" charset="0"/>
              </a:rPr>
              <a:t>- CGSB–43.145 </a:t>
            </a:r>
            <a:r>
              <a:rPr lang="en-CA" altLang="en-US" sz="3200" b="1" dirty="0" smtClean="0">
                <a:solidFill>
                  <a:srgbClr val="16165D"/>
                </a:solidFill>
                <a:latin typeface="Helvetica" pitchFamily="34" charset="0"/>
              </a:rPr>
              <a:t>(New)</a:t>
            </a:r>
            <a:endParaRPr lang="en-CA" altLang="en-US" sz="3200" b="1" dirty="0">
              <a:solidFill>
                <a:srgbClr val="16165D"/>
              </a:solidFill>
              <a:latin typeface="Helvetica" pitchFamily="34" charset="0"/>
            </a:endParaRPr>
          </a:p>
        </p:txBody>
      </p:sp>
      <p:sp>
        <p:nvSpPr>
          <p:cNvPr id="32772" name="Slide Number Placeholder 1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221538" y="6524625"/>
            <a:ext cx="192246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3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defTabSz="7731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 defTabSz="773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 defTabSz="7731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 defTabSz="7731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546053-FABD-497D-A470-E7FB51921D60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57200" y="1885950"/>
            <a:ext cx="8586788" cy="455509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0" eaLnBrk="1" hangingPunct="1">
              <a:spcBef>
                <a:spcPct val="20000"/>
              </a:spcBef>
              <a:defRPr/>
            </a:pPr>
            <a:r>
              <a:rPr lang="en-US" sz="1800" b="1" kern="0" dirty="0">
                <a:solidFill>
                  <a:prstClr val="black"/>
                </a:solidFill>
                <a:latin typeface="+mn-lt"/>
                <a:ea typeface="ＭＳ Ｐゴシック" pitchFamily="-110" charset="-128"/>
                <a:cs typeface="Helvetica" panose="020B0604020202020204" pitchFamily="34" charset="0"/>
              </a:rPr>
              <a:t>What’s New?</a:t>
            </a:r>
          </a:p>
          <a:p>
            <a:pPr marL="342900" lvl="0" indent="-342900" eaLnBrk="1" hangingPunct="1">
              <a:spcBef>
                <a:spcPts val="600"/>
              </a:spcBef>
              <a:buFontTx/>
              <a:buChar char="•"/>
              <a:defRPr/>
            </a:pPr>
            <a:r>
              <a:rPr lang="en-US" sz="1700" kern="0" dirty="0" smtClean="0">
                <a:solidFill>
                  <a:prstClr val="black"/>
                </a:solidFill>
                <a:latin typeface="+mn-lt"/>
                <a:ea typeface="ＭＳ Ｐゴシック" pitchFamily="-110" charset="-128"/>
                <a:cs typeface="Helvetica" panose="020B0604020202020204" pitchFamily="34" charset="0"/>
              </a:rPr>
              <a:t>Harmonize TDG Regulations with United Nations Model Regulations for the transport of dangerous goods. Large </a:t>
            </a:r>
            <a:r>
              <a:rPr lang="en-US" sz="1700" kern="0" dirty="0" err="1" smtClean="0">
                <a:solidFill>
                  <a:prstClr val="black"/>
                </a:solidFill>
                <a:latin typeface="+mn-lt"/>
                <a:ea typeface="ＭＳ Ｐゴシック" pitchFamily="-110" charset="-128"/>
                <a:cs typeface="Helvetica" panose="020B0604020202020204" pitchFamily="34" charset="0"/>
              </a:rPr>
              <a:t>Packagings</a:t>
            </a:r>
            <a:r>
              <a:rPr lang="en-US" sz="1700" kern="0" dirty="0" smtClean="0">
                <a:solidFill>
                  <a:prstClr val="black"/>
                </a:solidFill>
                <a:latin typeface="+mn-lt"/>
                <a:ea typeface="ＭＳ Ｐゴシック" pitchFamily="-110" charset="-128"/>
                <a:cs typeface="Helvetica" panose="020B0604020202020204" pitchFamily="34" charset="0"/>
              </a:rPr>
              <a:t> (LP) have been permitted since the 11</a:t>
            </a:r>
            <a:r>
              <a:rPr lang="en-US" sz="1700" kern="0" baseline="30000" dirty="0" smtClean="0">
                <a:solidFill>
                  <a:prstClr val="black"/>
                </a:solidFill>
                <a:latin typeface="+mn-lt"/>
                <a:ea typeface="ＭＳ Ｐゴシック" pitchFamily="-110" charset="-128"/>
                <a:cs typeface="Helvetica" panose="020B0604020202020204" pitchFamily="34" charset="0"/>
              </a:rPr>
              <a:t>th</a:t>
            </a:r>
            <a:r>
              <a:rPr lang="en-US" sz="1700" kern="0" dirty="0" smtClean="0">
                <a:solidFill>
                  <a:prstClr val="black"/>
                </a:solidFill>
                <a:latin typeface="+mn-lt"/>
                <a:ea typeface="ＭＳ Ｐゴシック" pitchFamily="-110" charset="-128"/>
                <a:cs typeface="Helvetica" panose="020B0604020202020204" pitchFamily="34" charset="0"/>
              </a:rPr>
              <a:t> revised edition (1999);</a:t>
            </a:r>
          </a:p>
          <a:p>
            <a:pPr marL="342900" lvl="0" indent="-342900" eaLnBrk="1" hangingPunct="1">
              <a:spcBef>
                <a:spcPts val="600"/>
              </a:spcBef>
              <a:buFontTx/>
              <a:buChar char="•"/>
              <a:defRPr/>
            </a:pPr>
            <a:r>
              <a:rPr lang="en-US" sz="1700" kern="0" dirty="0" smtClean="0">
                <a:solidFill>
                  <a:prstClr val="black"/>
                </a:solidFill>
                <a:latin typeface="+mn-lt"/>
                <a:ea typeface="ＭＳ Ｐゴシック" pitchFamily="-110" charset="-128"/>
                <a:cs typeface="Helvetica" panose="020B0604020202020204" pitchFamily="34" charset="0"/>
              </a:rPr>
              <a:t>Allow the manufacture, selection and use of another type of means of containment that is more convenient to transport certain dangerous goods;</a:t>
            </a:r>
          </a:p>
          <a:p>
            <a:pPr marL="342900" lvl="0" indent="-342900" eaLnBrk="1" hangingPunct="1">
              <a:spcBef>
                <a:spcPts val="600"/>
              </a:spcBef>
              <a:buFontTx/>
              <a:buChar char="•"/>
              <a:defRPr/>
            </a:pPr>
            <a:r>
              <a:rPr lang="en-US" sz="1700" kern="0" dirty="0" smtClean="0">
                <a:solidFill>
                  <a:prstClr val="black"/>
                </a:solidFill>
                <a:latin typeface="+mn-lt"/>
                <a:ea typeface="ＭＳ Ｐゴシック" pitchFamily="-110" charset="-128"/>
                <a:cs typeface="Helvetica" panose="020B0604020202020204" pitchFamily="34" charset="0"/>
              </a:rPr>
              <a:t>LP can be used to transport articles or inner </a:t>
            </a:r>
            <a:r>
              <a:rPr lang="en-US" sz="1700" kern="0" dirty="0" err="1" smtClean="0">
                <a:solidFill>
                  <a:prstClr val="black"/>
                </a:solidFill>
                <a:latin typeface="+mn-lt"/>
                <a:ea typeface="ＭＳ Ｐゴシック" pitchFamily="-110" charset="-128"/>
                <a:cs typeface="Helvetica" panose="020B0604020202020204" pitchFamily="34" charset="0"/>
              </a:rPr>
              <a:t>packagings</a:t>
            </a:r>
            <a:r>
              <a:rPr lang="en-US" sz="1700" kern="0" dirty="0" smtClean="0">
                <a:solidFill>
                  <a:prstClr val="black"/>
                </a:solidFill>
                <a:latin typeface="+mn-lt"/>
                <a:ea typeface="ＭＳ Ｐゴシック" pitchFamily="-110" charset="-128"/>
                <a:cs typeface="Helvetica" panose="020B0604020202020204" pitchFamily="34" charset="0"/>
              </a:rPr>
              <a:t> such as bags or boxes; </a:t>
            </a:r>
          </a:p>
          <a:p>
            <a:pPr marL="342900" lvl="0" indent="-342900" eaLnBrk="1" hangingPunct="1">
              <a:spcBef>
                <a:spcPts val="600"/>
              </a:spcBef>
              <a:buFontTx/>
              <a:buChar char="•"/>
              <a:defRPr/>
            </a:pPr>
            <a:r>
              <a:rPr lang="en-US" sz="1700" kern="0" dirty="0" smtClean="0">
                <a:solidFill>
                  <a:prstClr val="black"/>
                </a:solidFill>
                <a:latin typeface="+mn-lt"/>
                <a:ea typeface="ＭＳ Ｐゴシック" pitchFamily="-110" charset="-128"/>
                <a:cs typeface="Helvetica" panose="020B0604020202020204" pitchFamily="34" charset="0"/>
              </a:rPr>
              <a:t>LP are mainly used to transport waste dangerous goods and large articles.</a:t>
            </a:r>
            <a:endParaRPr lang="en-CA" sz="1700" b="1" kern="0" dirty="0" smtClean="0">
              <a:solidFill>
                <a:prstClr val="black"/>
              </a:solidFill>
              <a:latin typeface="+mn-lt"/>
              <a:ea typeface="MS PGothic" panose="020B0600070205080204" pitchFamily="34" charset="-128"/>
              <a:cs typeface="Helvetica" panose="020B0604020202020204" pitchFamily="34" charset="0"/>
            </a:endParaRPr>
          </a:p>
          <a:p>
            <a:pPr lvl="0" eaLnBrk="1" hangingPunct="1">
              <a:spcBef>
                <a:spcPts val="1800"/>
              </a:spcBef>
              <a:defRPr/>
            </a:pPr>
            <a:r>
              <a:rPr lang="en-CA" sz="1800" b="1" kern="0" dirty="0" smtClean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Status</a:t>
            </a:r>
          </a:p>
          <a:p>
            <a:pPr marL="342900" lvl="0" indent="-342900" eaLnBrk="1" hangingPunct="1">
              <a:spcBef>
                <a:spcPts val="600"/>
              </a:spcBef>
              <a:buFontTx/>
              <a:buChar char="•"/>
              <a:defRPr/>
            </a:pPr>
            <a:r>
              <a:rPr lang="en-US" sz="1700" kern="0" dirty="0" smtClean="0">
                <a:solidFill>
                  <a:prstClr val="black"/>
                </a:solidFill>
                <a:latin typeface="+mn-lt"/>
                <a:ea typeface="ＭＳ Ｐゴシック" pitchFamily="-110" charset="-128"/>
                <a:cs typeface="Arial" pitchFamily="34" charset="0"/>
              </a:rPr>
              <a:t>Committee </a:t>
            </a:r>
            <a:r>
              <a:rPr lang="en-US" sz="1700" kern="0" dirty="0">
                <a:solidFill>
                  <a:prstClr val="black"/>
                </a:solidFill>
                <a:latin typeface="+mn-lt"/>
                <a:ea typeface="ＭＳ Ｐゴシック" pitchFamily="-110" charset="-128"/>
                <a:cs typeface="Arial" pitchFamily="34" charset="0"/>
              </a:rPr>
              <a:t>member review of the draft standard (following the meeting of November 14</a:t>
            </a:r>
            <a:r>
              <a:rPr lang="en-US" sz="1700" kern="0" baseline="30000" dirty="0">
                <a:solidFill>
                  <a:prstClr val="black"/>
                </a:solidFill>
                <a:latin typeface="+mn-lt"/>
                <a:ea typeface="ＭＳ Ｐゴシック" pitchFamily="-110" charset="-128"/>
                <a:cs typeface="Arial" pitchFamily="34" charset="0"/>
              </a:rPr>
              <a:t>th</a:t>
            </a:r>
            <a:r>
              <a:rPr lang="en-US" sz="1700" kern="0" dirty="0">
                <a:solidFill>
                  <a:prstClr val="black"/>
                </a:solidFill>
                <a:latin typeface="+mn-lt"/>
                <a:ea typeface="ＭＳ Ｐゴシック" pitchFamily="-110" charset="-128"/>
                <a:cs typeface="Arial" pitchFamily="34" charset="0"/>
              </a:rPr>
              <a:t>, 2017) took place from </a:t>
            </a:r>
            <a:r>
              <a:rPr lang="en-US" sz="1700" b="1" kern="0" dirty="0">
                <a:solidFill>
                  <a:prstClr val="black"/>
                </a:solidFill>
                <a:latin typeface="+mn-lt"/>
                <a:ea typeface="ＭＳ Ｐゴシック" pitchFamily="-110" charset="-128"/>
                <a:cs typeface="Arial" pitchFamily="34" charset="0"/>
              </a:rPr>
              <a:t>January 31 to February 13, </a:t>
            </a:r>
            <a:r>
              <a:rPr lang="en-US" sz="1700" b="1" kern="0" dirty="0" smtClean="0">
                <a:solidFill>
                  <a:prstClr val="black"/>
                </a:solidFill>
                <a:latin typeface="+mn-lt"/>
                <a:ea typeface="ＭＳ Ｐゴシック" pitchFamily="-110" charset="-128"/>
                <a:cs typeface="Arial" pitchFamily="34" charset="0"/>
              </a:rPr>
              <a:t>2018</a:t>
            </a:r>
            <a:r>
              <a:rPr lang="en-US" sz="1700" kern="0" dirty="0" smtClean="0">
                <a:solidFill>
                  <a:prstClr val="black"/>
                </a:solidFill>
                <a:latin typeface="+mn-lt"/>
                <a:ea typeface="ＭＳ Ｐゴシック" pitchFamily="-110" charset="-128"/>
                <a:cs typeface="Arial" pitchFamily="34" charset="0"/>
              </a:rPr>
              <a:t>.</a:t>
            </a:r>
            <a:endParaRPr lang="en-US" sz="1700" kern="0" dirty="0">
              <a:solidFill>
                <a:prstClr val="black"/>
              </a:solidFill>
              <a:latin typeface="+mn-lt"/>
              <a:ea typeface="ＭＳ Ｐゴシック" pitchFamily="-110" charset="-128"/>
              <a:cs typeface="Arial" pitchFamily="34" charset="0"/>
            </a:endParaRPr>
          </a:p>
          <a:p>
            <a:pPr marL="342900" lvl="0" indent="-342900" eaLnBrk="1" hangingPunct="1">
              <a:spcBef>
                <a:spcPts val="600"/>
              </a:spcBef>
              <a:buFontTx/>
              <a:buChar char="•"/>
              <a:defRPr/>
            </a:pPr>
            <a:r>
              <a:rPr lang="en-US" sz="1700" kern="0" dirty="0">
                <a:solidFill>
                  <a:prstClr val="black"/>
                </a:solidFill>
                <a:latin typeface="+mn-lt"/>
                <a:ea typeface="ＭＳ Ｐゴシック" pitchFamily="-110" charset="-128"/>
                <a:cs typeface="Arial" pitchFamily="34" charset="0"/>
              </a:rPr>
              <a:t>A public review of the draft standard just commenced in April 9</a:t>
            </a:r>
            <a:r>
              <a:rPr lang="en-US" sz="1700" kern="0" baseline="30000" dirty="0">
                <a:solidFill>
                  <a:prstClr val="black"/>
                </a:solidFill>
                <a:latin typeface="+mn-lt"/>
                <a:ea typeface="ＭＳ Ｐゴシック" pitchFamily="-110" charset="-128"/>
                <a:cs typeface="Arial" pitchFamily="34" charset="0"/>
              </a:rPr>
              <a:t>th</a:t>
            </a:r>
            <a:r>
              <a:rPr lang="en-US" sz="1700" kern="0" dirty="0">
                <a:solidFill>
                  <a:prstClr val="black"/>
                </a:solidFill>
                <a:latin typeface="+mn-lt"/>
                <a:ea typeface="ＭＳ Ｐゴシック" pitchFamily="-110" charset="-128"/>
                <a:cs typeface="Arial" pitchFamily="34" charset="0"/>
              </a:rPr>
              <a:t> 2018 for 60 days to June 8</a:t>
            </a:r>
            <a:r>
              <a:rPr lang="en-US" sz="1700" kern="0" baseline="30000" dirty="0">
                <a:solidFill>
                  <a:prstClr val="black"/>
                </a:solidFill>
                <a:latin typeface="+mn-lt"/>
                <a:ea typeface="ＭＳ Ｐゴシック" pitchFamily="-110" charset="-128"/>
                <a:cs typeface="Arial" pitchFamily="34" charset="0"/>
              </a:rPr>
              <a:t>th</a:t>
            </a:r>
            <a:r>
              <a:rPr lang="en-US" sz="1700" kern="0" dirty="0">
                <a:solidFill>
                  <a:prstClr val="black"/>
                </a:solidFill>
                <a:latin typeface="+mn-lt"/>
                <a:ea typeface="ＭＳ Ｐゴシック" pitchFamily="-110" charset="-128"/>
                <a:cs typeface="Arial" pitchFamily="34" charset="0"/>
              </a:rPr>
              <a:t>. </a:t>
            </a:r>
          </a:p>
          <a:p>
            <a:pPr marL="342900" lvl="0" indent="-342900" eaLnBrk="1" hangingPunct="1">
              <a:spcBef>
                <a:spcPts val="600"/>
              </a:spcBef>
              <a:buFontTx/>
              <a:buChar char="•"/>
              <a:defRPr/>
            </a:pPr>
            <a:r>
              <a:rPr lang="en-US" sz="1700" kern="0" dirty="0">
                <a:solidFill>
                  <a:prstClr val="black"/>
                </a:solidFill>
                <a:latin typeface="+mn-lt"/>
                <a:ea typeface="ＭＳ Ｐゴシック" pitchFamily="-110" charset="-128"/>
                <a:cs typeface="Arial" pitchFamily="34" charset="0"/>
              </a:rPr>
              <a:t>Expected publication at the end of </a:t>
            </a:r>
            <a:r>
              <a:rPr lang="en-US" sz="1700" kern="0" dirty="0" smtClean="0">
                <a:solidFill>
                  <a:prstClr val="black"/>
                </a:solidFill>
                <a:latin typeface="+mn-lt"/>
                <a:ea typeface="ＭＳ Ｐゴシック" pitchFamily="-110" charset="-128"/>
                <a:cs typeface="Arial" pitchFamily="34" charset="0"/>
              </a:rPr>
              <a:t>2018.</a:t>
            </a:r>
            <a:endParaRPr lang="en-US" sz="1700" kern="0" dirty="0">
              <a:solidFill>
                <a:prstClr val="black"/>
              </a:solidFill>
              <a:latin typeface="+mn-lt"/>
              <a:ea typeface="ＭＳ Ｐゴシック" pitchFamily="-110" charset="-128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457200" y="1485900"/>
            <a:ext cx="84232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CA" sz="1900" i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Design, manufacture and use of large </a:t>
            </a:r>
            <a:r>
              <a:rPr lang="en-CA" sz="1900" i="1" dirty="0" err="1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packagings</a:t>
            </a:r>
            <a:r>
              <a:rPr lang="en-CA" sz="1900" i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, </a:t>
            </a:r>
            <a:r>
              <a:rPr lang="en-CA" sz="1900" i="1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Classes </a:t>
            </a:r>
            <a:r>
              <a:rPr lang="en-CA" sz="1900" i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3, 4, 5, 6.1 ,8 &amp; 9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Line 5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228600" y="1371600"/>
            <a:ext cx="8686800" cy="0"/>
          </a:xfrm>
          <a:prstGeom prst="line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819" name="Slide Number Placeholder 1"/>
          <p:cNvSpPr>
            <a:spLocks noGrp="1"/>
          </p:cNvSpPr>
          <p:nvPr>
            <p:ph type="sldNum" sz="quarter" idx="11"/>
            <p:custDataLst>
              <p:tags r:id="rId2"/>
            </p:custDataLst>
          </p:nvPr>
        </p:nvSpPr>
        <p:spPr>
          <a:xfrm>
            <a:off x="7221538" y="6524625"/>
            <a:ext cx="192246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3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defTabSz="7731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 defTabSz="773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 defTabSz="7731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 defTabSz="7731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F2AD07-0918-4318-887D-536011817483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smtClean="0"/>
          </a:p>
        </p:txBody>
      </p:sp>
      <p:sp>
        <p:nvSpPr>
          <p:cNvPr id="34820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84175" y="800100"/>
            <a:ext cx="86375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3200" b="1" dirty="0" smtClean="0">
                <a:solidFill>
                  <a:srgbClr val="16165D"/>
                </a:solidFill>
                <a:latin typeface="Helvetica" pitchFamily="34" charset="0"/>
              </a:rPr>
              <a:t>Contraventions Regulations (Ticketing)</a:t>
            </a:r>
            <a:endParaRPr lang="en-CA" altLang="en-US" sz="3200" b="1" dirty="0">
              <a:solidFill>
                <a:srgbClr val="16165D"/>
              </a:solidFill>
              <a:latin typeface="Helvetica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50850" y="1543050"/>
            <a:ext cx="8247063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600"/>
              </a:spcBef>
              <a:defRPr/>
            </a:pPr>
            <a:r>
              <a:rPr lang="en-CA" sz="2000" i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Contraventions Regulations – Schedule XV</a:t>
            </a:r>
          </a:p>
          <a:p>
            <a:pPr marL="517525" lvl="1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CA" sz="1700" dirty="0" smtClean="0">
                <a:latin typeface="+mn-lt"/>
              </a:rPr>
              <a:t>Amended February 2018.</a:t>
            </a:r>
          </a:p>
          <a:p>
            <a:pPr marL="517525" lvl="1" indent="-285750" eaLnBrk="1" hangingPunct="1">
              <a:spcBef>
                <a:spcPts val="1500"/>
              </a:spcBef>
              <a:buFont typeface="Arial" panose="020B0604020202020204" pitchFamily="34" charset="0"/>
              <a:buChar char="•"/>
              <a:defRPr/>
            </a:pPr>
            <a:r>
              <a:rPr lang="en-CA" sz="1700" dirty="0">
                <a:latin typeface="+mn-lt"/>
              </a:rPr>
              <a:t>Improved enforcement capability to issue tickets for offences related to MOC facilities, as well as TDG security, releases and emergency </a:t>
            </a:r>
            <a:r>
              <a:rPr lang="en-CA" sz="1700" dirty="0" smtClean="0">
                <a:latin typeface="+mn-lt"/>
              </a:rPr>
              <a:t>response.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</a:pPr>
            <a:endParaRPr lang="en-CA" sz="2000" i="1" dirty="0" smtClean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1"/>
              </a:buClr>
            </a:pPr>
            <a:r>
              <a:rPr lang="en-CA" sz="2000" i="1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New </a:t>
            </a:r>
            <a:r>
              <a:rPr lang="en-CA" sz="2000" i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or revised offence descriptions</a:t>
            </a:r>
          </a:p>
          <a:p>
            <a:pPr marL="341313" indent="-341313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1900" b="1" dirty="0">
                <a:latin typeface="+mn-lt"/>
              </a:rPr>
              <a:t>	</a:t>
            </a:r>
            <a:r>
              <a:rPr lang="en-US" sz="1900" b="1" dirty="0" smtClean="0">
                <a:latin typeface="+mn-lt"/>
              </a:rPr>
              <a:t>Facility-related </a:t>
            </a:r>
            <a:r>
              <a:rPr lang="en-US" sz="1900" b="1" dirty="0">
                <a:latin typeface="+mn-lt"/>
              </a:rPr>
              <a:t>offences</a:t>
            </a:r>
          </a:p>
          <a:p>
            <a:pPr marL="627063" lvl="2" indent="-285750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600" dirty="0" smtClean="0">
                <a:latin typeface="+mn-lt"/>
              </a:rPr>
              <a:t>Failing </a:t>
            </a:r>
            <a:r>
              <a:rPr lang="en-US" sz="1600" dirty="0">
                <a:latin typeface="+mn-lt"/>
              </a:rPr>
              <a:t>to comply with safety and security </a:t>
            </a:r>
            <a:r>
              <a:rPr lang="en-US" sz="1600" dirty="0" smtClean="0">
                <a:latin typeface="+mn-lt"/>
              </a:rPr>
              <a:t>requirements: $700</a:t>
            </a:r>
            <a:endParaRPr lang="en-US" sz="1600" dirty="0">
              <a:latin typeface="+mn-lt"/>
            </a:endParaRPr>
          </a:p>
          <a:p>
            <a:pPr marL="627063" lvl="2" indent="-285750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600" dirty="0" smtClean="0">
                <a:latin typeface="+mn-lt"/>
              </a:rPr>
              <a:t>Failing </a:t>
            </a:r>
            <a:r>
              <a:rPr lang="en-US" sz="1600" dirty="0">
                <a:latin typeface="+mn-lt"/>
              </a:rPr>
              <a:t>to comply with safety standards or to display safety </a:t>
            </a:r>
            <a:r>
              <a:rPr lang="en-US" sz="1600" dirty="0" smtClean="0">
                <a:latin typeface="+mn-lt"/>
              </a:rPr>
              <a:t>marks: $500</a:t>
            </a:r>
            <a:endParaRPr lang="en-US" sz="1600" dirty="0">
              <a:latin typeface="+mn-lt"/>
            </a:endParaRPr>
          </a:p>
          <a:p>
            <a:pPr marL="627063" lvl="2" indent="-285750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600" dirty="0" smtClean="0">
                <a:latin typeface="+mn-lt"/>
              </a:rPr>
              <a:t>Failing </a:t>
            </a:r>
            <a:r>
              <a:rPr lang="en-US" sz="1600" dirty="0">
                <a:latin typeface="+mn-lt"/>
              </a:rPr>
              <a:t>to comply with means of containment safety </a:t>
            </a:r>
            <a:r>
              <a:rPr lang="en-US" sz="1600" dirty="0" smtClean="0">
                <a:latin typeface="+mn-lt"/>
              </a:rPr>
              <a:t>requirements: $500</a:t>
            </a:r>
            <a:endParaRPr lang="en-US" sz="1600" dirty="0">
              <a:latin typeface="+mn-lt"/>
            </a:endParaRPr>
          </a:p>
          <a:p>
            <a:pPr marL="627063" lvl="2" indent="-285750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600" dirty="0" smtClean="0">
                <a:latin typeface="+mn-lt"/>
              </a:rPr>
              <a:t>Affixing </a:t>
            </a:r>
            <a:r>
              <a:rPr lang="en-US" sz="1600" dirty="0">
                <a:latin typeface="+mn-lt"/>
              </a:rPr>
              <a:t>or displaying a misleading compliance </a:t>
            </a:r>
            <a:r>
              <a:rPr lang="en-US" sz="1600" dirty="0" smtClean="0">
                <a:latin typeface="+mn-lt"/>
              </a:rPr>
              <a:t>mark: $500</a:t>
            </a:r>
            <a:endParaRPr lang="en-US" sz="1600" dirty="0">
              <a:latin typeface="+mn-lt"/>
            </a:endParaRPr>
          </a:p>
          <a:p>
            <a:pPr marL="627063" lvl="2" indent="-285750">
              <a:spcBef>
                <a:spcPts val="12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n-US" sz="1600" dirty="0" smtClean="0">
                <a:latin typeface="+mn-lt"/>
              </a:rPr>
              <a:t>Failing </a:t>
            </a:r>
            <a:r>
              <a:rPr lang="en-US" sz="1600" dirty="0">
                <a:latin typeface="+mn-lt"/>
              </a:rPr>
              <a:t>to keep supply </a:t>
            </a:r>
            <a:r>
              <a:rPr lang="en-US" sz="1600" dirty="0" smtClean="0">
                <a:latin typeface="+mn-lt"/>
              </a:rPr>
              <a:t>records: $500</a:t>
            </a:r>
            <a:endParaRPr lang="en-US" sz="1600" dirty="0">
              <a:latin typeface="+mn-lt"/>
            </a:endParaRPr>
          </a:p>
          <a:p>
            <a:pPr eaLnBrk="1" hangingPunct="1">
              <a:spcBef>
                <a:spcPts val="1500"/>
              </a:spcBef>
              <a:defRPr/>
            </a:pPr>
            <a:endParaRPr lang="en-CA" sz="1800" dirty="0">
              <a:latin typeface="+mn-lt"/>
            </a:endParaRPr>
          </a:p>
          <a:p>
            <a:pPr eaLnBrk="1" hangingPunct="1">
              <a:spcBef>
                <a:spcPts val="1500"/>
              </a:spcBef>
              <a:defRPr/>
            </a:pPr>
            <a:endParaRPr lang="en-CA" sz="1600" dirty="0">
              <a:latin typeface="Helvetica" pitchFamily="34" charset="0"/>
            </a:endParaRPr>
          </a:p>
          <a:p>
            <a:pPr algn="ctr" eaLnBrk="1" hangingPunct="1">
              <a:defRPr/>
            </a:pPr>
            <a:endParaRPr lang="en-US" sz="1400" dirty="0">
              <a:latin typeface="Helvetica" pitchFamily="34" charset="0"/>
            </a:endParaRPr>
          </a:p>
          <a:p>
            <a:pPr eaLnBrk="1" hangingPunct="1">
              <a:defRPr/>
            </a:pPr>
            <a:endParaRPr lang="en-US" dirty="0">
              <a:latin typeface="Helvetica" pitchFamily="34" charset="0"/>
            </a:endParaRPr>
          </a:p>
          <a:p>
            <a:pPr marL="228600" indent="-228600" eaLnBrk="1" hangingPunct="1">
              <a:buFont typeface="Arial" pitchFamily="34" charset="0"/>
              <a:buChar char="•"/>
              <a:defRPr/>
            </a:pPr>
            <a:endParaRPr lang="en-CA" dirty="0">
              <a:solidFill>
                <a:srgbClr val="000000"/>
              </a:solidFill>
              <a:latin typeface="Helvetica" pitchFamily="34" charset="0"/>
              <a:cs typeface="Calibri" pitchFamily="34" charset="0"/>
            </a:endParaRPr>
          </a:p>
          <a:p>
            <a:pPr eaLnBrk="1" hangingPunct="1">
              <a:defRPr/>
            </a:pPr>
            <a:endParaRPr lang="en-US" dirty="0">
              <a:solidFill>
                <a:srgbClr val="000000"/>
              </a:solidFill>
              <a:latin typeface="Helvetica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00050" y="800100"/>
            <a:ext cx="80581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CA" altLang="en-US" sz="3200" b="1" dirty="0">
                <a:solidFill>
                  <a:srgbClr val="16165D"/>
                </a:solidFill>
                <a:latin typeface="Helvetica" pitchFamily="34" charset="0"/>
              </a:rPr>
              <a:t>Contraventions Regulations (Ticketing)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3200" b="1" dirty="0" smtClean="0">
                <a:solidFill>
                  <a:srgbClr val="16165D"/>
                </a:solidFill>
                <a:latin typeface="Helvetica" pitchFamily="34" charset="0"/>
              </a:rPr>
              <a:t> </a:t>
            </a:r>
            <a:endParaRPr lang="en-CA" altLang="en-US" sz="3200" b="1" dirty="0">
              <a:solidFill>
                <a:srgbClr val="16165D"/>
              </a:solidFill>
              <a:latin typeface="Helvetica" pitchFamily="34" charset="0"/>
            </a:endParaRPr>
          </a:p>
        </p:txBody>
      </p:sp>
      <p:sp>
        <p:nvSpPr>
          <p:cNvPr id="7" name="Line 6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228600" y="1371600"/>
            <a:ext cx="8686800" cy="0"/>
          </a:xfrm>
          <a:prstGeom prst="line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>
              <a:defRPr/>
            </a:pPr>
            <a:endParaRPr lang="fr-CA" sz="2215" dirty="0"/>
          </a:p>
        </p:txBody>
      </p:sp>
      <p:sp>
        <p:nvSpPr>
          <p:cNvPr id="4" name="Rectangle 3"/>
          <p:cNvSpPr/>
          <p:nvPr/>
        </p:nvSpPr>
        <p:spPr>
          <a:xfrm>
            <a:off x="460375" y="2012871"/>
            <a:ext cx="8283576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b="1" dirty="0" smtClean="0"/>
              <a:t>	</a:t>
            </a:r>
            <a:r>
              <a:rPr lang="en-US" sz="1900" b="1" dirty="0" smtClean="0">
                <a:latin typeface="+mn-lt"/>
              </a:rPr>
              <a:t>Other offences</a:t>
            </a:r>
            <a:endParaRPr lang="en-US" sz="1900" dirty="0" smtClean="0">
              <a:latin typeface="+mn-lt"/>
            </a:endParaRPr>
          </a:p>
          <a:p>
            <a:pPr marL="798513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US" sz="1700" dirty="0" smtClean="0">
                <a:latin typeface="+mn-lt"/>
              </a:rPr>
              <a:t>Failing </a:t>
            </a:r>
            <a:r>
              <a:rPr lang="en-US" sz="1700" dirty="0">
                <a:latin typeface="+mn-lt"/>
              </a:rPr>
              <a:t>to accompany dangerous goods with required </a:t>
            </a:r>
            <a:r>
              <a:rPr lang="en-US" sz="1700" dirty="0" smtClean="0">
                <a:latin typeface="+mn-lt"/>
              </a:rPr>
              <a:t>documents: $500</a:t>
            </a:r>
          </a:p>
          <a:p>
            <a:pPr marL="798513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US" sz="1700" dirty="0" smtClean="0">
                <a:latin typeface="+mn-lt"/>
              </a:rPr>
              <a:t>Failing </a:t>
            </a:r>
            <a:r>
              <a:rPr lang="en-US" sz="1700" dirty="0">
                <a:latin typeface="+mn-lt"/>
              </a:rPr>
              <a:t>to use required or permitted means of </a:t>
            </a:r>
            <a:r>
              <a:rPr lang="en-US" sz="1700" dirty="0" smtClean="0">
                <a:latin typeface="+mn-lt"/>
              </a:rPr>
              <a:t>containment: $500</a:t>
            </a:r>
            <a:endParaRPr lang="en-US" sz="1700" dirty="0">
              <a:latin typeface="+mn-lt"/>
            </a:endParaRPr>
          </a:p>
          <a:p>
            <a:pPr marL="798513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US" sz="1700" dirty="0" smtClean="0">
                <a:latin typeface="+mn-lt"/>
              </a:rPr>
              <a:t>Affixing </a:t>
            </a:r>
            <a:r>
              <a:rPr lang="en-US" sz="1700" dirty="0">
                <a:latin typeface="+mn-lt"/>
              </a:rPr>
              <a:t>or displaying a misleading dangerous goods </a:t>
            </a:r>
            <a:r>
              <a:rPr lang="en-US" sz="1700" dirty="0" smtClean="0">
                <a:latin typeface="+mn-lt"/>
              </a:rPr>
              <a:t>mark: $500</a:t>
            </a:r>
          </a:p>
          <a:p>
            <a:pPr marL="798513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US" sz="1700" dirty="0" smtClean="0">
                <a:latin typeface="+mn-lt"/>
              </a:rPr>
              <a:t>Engaging </a:t>
            </a:r>
            <a:r>
              <a:rPr lang="en-US" sz="1700" dirty="0">
                <a:latin typeface="+mn-lt"/>
              </a:rPr>
              <a:t>in an activity in respect of a means of containment without </a:t>
            </a:r>
            <a:r>
              <a:rPr lang="en-US" sz="1700" dirty="0" smtClean="0">
                <a:latin typeface="+mn-lt"/>
              </a:rPr>
              <a:t>required </a:t>
            </a:r>
            <a:r>
              <a:rPr lang="en-US" sz="1700" dirty="0">
                <a:latin typeface="+mn-lt"/>
              </a:rPr>
              <a:t>safety </a:t>
            </a:r>
            <a:r>
              <a:rPr lang="en-US" sz="1700" dirty="0" smtClean="0">
                <a:latin typeface="+mn-lt"/>
              </a:rPr>
              <a:t>marks: $500</a:t>
            </a:r>
            <a:endParaRPr lang="en-US" sz="1700" dirty="0">
              <a:latin typeface="+mn-lt"/>
            </a:endParaRPr>
          </a:p>
          <a:p>
            <a:pPr marL="798513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US" sz="1700" dirty="0" smtClean="0">
                <a:latin typeface="+mn-lt"/>
              </a:rPr>
              <a:t>Failing </a:t>
            </a:r>
            <a:r>
              <a:rPr lang="en-US" sz="1700" dirty="0">
                <a:latin typeface="+mn-lt"/>
              </a:rPr>
              <a:t>to report release or anticipated release of dangerous </a:t>
            </a:r>
            <a:r>
              <a:rPr lang="en-US" sz="1700" dirty="0" smtClean="0">
                <a:latin typeface="+mn-lt"/>
              </a:rPr>
              <a:t>goods: $1000</a:t>
            </a:r>
            <a:endParaRPr lang="en-US" sz="1700" dirty="0">
              <a:latin typeface="+mn-lt"/>
            </a:endParaRPr>
          </a:p>
          <a:p>
            <a:pPr marL="798513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US" sz="1700" dirty="0" smtClean="0">
                <a:latin typeface="+mn-lt"/>
              </a:rPr>
              <a:t>Failing </a:t>
            </a:r>
            <a:r>
              <a:rPr lang="en-US" sz="1700" dirty="0">
                <a:latin typeface="+mn-lt"/>
              </a:rPr>
              <a:t>to take reasonable emergency measures in respect of </a:t>
            </a:r>
            <a:r>
              <a:rPr lang="en-US" sz="1700" dirty="0" smtClean="0">
                <a:latin typeface="+mn-lt"/>
              </a:rPr>
              <a:t>release: $1000</a:t>
            </a:r>
            <a:endParaRPr lang="en-US" sz="1700" dirty="0">
              <a:latin typeface="+mn-lt"/>
            </a:endParaRPr>
          </a:p>
          <a:p>
            <a:pPr marL="798513" lvl="1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US" sz="1700" dirty="0" smtClean="0">
                <a:latin typeface="+mn-lt"/>
              </a:rPr>
              <a:t>Failing </a:t>
            </a:r>
            <a:r>
              <a:rPr lang="en-US" sz="1700" dirty="0">
                <a:latin typeface="+mn-lt"/>
              </a:rPr>
              <a:t>to report loss or theft to prescribed </a:t>
            </a:r>
            <a:r>
              <a:rPr lang="en-US" sz="1700" dirty="0" smtClean="0">
                <a:latin typeface="+mn-lt"/>
              </a:rPr>
              <a:t>person: $1000</a:t>
            </a:r>
            <a:endParaRPr lang="en-US" sz="1700" dirty="0">
              <a:latin typeface="+mn-lt"/>
            </a:endParaRPr>
          </a:p>
        </p:txBody>
      </p:sp>
      <p:sp>
        <p:nvSpPr>
          <p:cNvPr id="36869" name="Slide Number Placeholder 1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7221538" y="6524625"/>
            <a:ext cx="192246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3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defTabSz="7731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 defTabSz="773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 defTabSz="7731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 defTabSz="7731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6D7895-1957-409E-AAC8-CB41F518B278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smtClean="0"/>
          </a:p>
        </p:txBody>
      </p:sp>
      <p:sp>
        <p:nvSpPr>
          <p:cNvPr id="2" name="Rectangle 1"/>
          <p:cNvSpPr/>
          <p:nvPr/>
        </p:nvSpPr>
        <p:spPr>
          <a:xfrm>
            <a:off x="460375" y="1498600"/>
            <a:ext cx="42450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</a:pPr>
            <a:r>
              <a:rPr lang="en-CA" sz="2000" i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New or revised offence descriptions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419100" y="847725"/>
            <a:ext cx="82296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 dirty="0" smtClean="0">
                <a:solidFill>
                  <a:srgbClr val="16165D"/>
                </a:solidFill>
                <a:latin typeface="Helvetica" pitchFamily="34" charset="0"/>
              </a:rPr>
              <a:t>TDG Marine Provisions</a:t>
            </a:r>
            <a:endParaRPr lang="en-CA" altLang="en-US" sz="3200" b="1" dirty="0">
              <a:solidFill>
                <a:srgbClr val="16165D"/>
              </a:solidFill>
              <a:latin typeface="Helvetica" pitchFamily="34" charset="0"/>
            </a:endParaRPr>
          </a:p>
        </p:txBody>
      </p:sp>
      <p:sp>
        <p:nvSpPr>
          <p:cNvPr id="38915" name="Line 7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228600" y="1371600"/>
            <a:ext cx="8686800" cy="0"/>
          </a:xfrm>
          <a:prstGeom prst="line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8916" name="Slide Number Placeholder 1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221538" y="6524625"/>
            <a:ext cx="192246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3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defTabSz="7731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 defTabSz="773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 defTabSz="7731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 defTabSz="7731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468DA6-3A1E-4A23-B85F-44C4EE918ED4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smtClean="0"/>
          </a:p>
        </p:txBody>
      </p:sp>
      <p:sp>
        <p:nvSpPr>
          <p:cNvPr id="2" name="Rectangle 1"/>
          <p:cNvSpPr/>
          <p:nvPr/>
        </p:nvSpPr>
        <p:spPr>
          <a:xfrm>
            <a:off x="419100" y="1681163"/>
            <a:ext cx="77724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eaLnBrk="1" hangingPunct="1"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prstClr val="black"/>
                </a:solidFill>
                <a:latin typeface="+mn-lt"/>
                <a:cs typeface="Arial" pitchFamily="34" charset="0"/>
              </a:rPr>
              <a:t>Amended </a:t>
            </a:r>
            <a:r>
              <a:rPr lang="en-US" sz="2000" kern="0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December 2017.</a:t>
            </a:r>
            <a:endParaRPr lang="en-US" sz="2000" kern="0" dirty="0">
              <a:solidFill>
                <a:prstClr val="black"/>
              </a:solidFill>
              <a:latin typeface="+mn-lt"/>
              <a:cs typeface="Arial" pitchFamily="34" charset="0"/>
            </a:endParaRPr>
          </a:p>
          <a:p>
            <a:pPr marL="342900" lvl="0" indent="-342900" eaLnBrk="1" hangingPunct="1"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prstClr val="black"/>
                </a:solidFill>
                <a:latin typeface="+mn-lt"/>
                <a:cs typeface="Arial" pitchFamily="34" charset="0"/>
              </a:rPr>
              <a:t>Consult </a:t>
            </a:r>
            <a:r>
              <a:rPr lang="en-US" sz="2000" kern="0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TDG </a:t>
            </a:r>
            <a:r>
              <a:rPr lang="en-US" sz="2000" kern="0" dirty="0">
                <a:solidFill>
                  <a:prstClr val="black"/>
                </a:solidFill>
                <a:latin typeface="+mn-lt"/>
                <a:cs typeface="Arial" pitchFamily="34" charset="0"/>
              </a:rPr>
              <a:t>FAQ page and the </a:t>
            </a:r>
            <a:r>
              <a:rPr lang="en-US" sz="2000" i="1" kern="0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Canada Gazette</a:t>
            </a:r>
            <a:r>
              <a:rPr lang="en-US" sz="2000" kern="0" dirty="0" smtClean="0">
                <a:solidFill>
                  <a:prstClr val="black"/>
                </a:solidFill>
                <a:latin typeface="+mn-lt"/>
                <a:cs typeface="Arial" pitchFamily="34" charset="0"/>
              </a:rPr>
              <a:t>, Part II:</a:t>
            </a:r>
            <a:endParaRPr lang="en-US" sz="2000" kern="0" dirty="0">
              <a:solidFill>
                <a:prstClr val="black"/>
              </a:solidFill>
              <a:latin typeface="+mn-lt"/>
              <a:cs typeface="Arial" pitchFamily="34" charset="0"/>
            </a:endParaRPr>
          </a:p>
          <a:p>
            <a:pPr marL="400050" lvl="1" eaLnBrk="1" hangingPunct="1"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</a:pPr>
            <a:r>
              <a:rPr lang="en-US" sz="2000" kern="0" dirty="0">
                <a:solidFill>
                  <a:prstClr val="black"/>
                </a:solidFill>
                <a:latin typeface="+mn-lt"/>
                <a:cs typeface="Arial" pitchFamily="34" charset="0"/>
                <a:hlinkClick r:id="rId5"/>
              </a:rPr>
              <a:t>http://www.tc.gc.ca/eng/tdg/faq-amendments-marine-provisions-tdg-regulations-part-11.html</a:t>
            </a:r>
            <a:endParaRPr lang="en-US" sz="2000" kern="0" dirty="0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419100" y="847725"/>
            <a:ext cx="82296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 dirty="0" smtClean="0">
                <a:solidFill>
                  <a:srgbClr val="16165D"/>
                </a:solidFill>
                <a:latin typeface="Helvetica" pitchFamily="34" charset="0"/>
              </a:rPr>
              <a:t>Part 6 (Training) of the TDG Regulations</a:t>
            </a:r>
            <a:endParaRPr lang="en-CA" altLang="en-US" sz="3200" b="1" dirty="0">
              <a:solidFill>
                <a:srgbClr val="16165D"/>
              </a:solidFill>
              <a:latin typeface="Helvetica" pitchFamily="34" charset="0"/>
            </a:endParaRPr>
          </a:p>
        </p:txBody>
      </p:sp>
      <p:sp>
        <p:nvSpPr>
          <p:cNvPr id="38915" name="Line 7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228600" y="1371600"/>
            <a:ext cx="8686800" cy="0"/>
          </a:xfrm>
          <a:prstGeom prst="line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8916" name="Slide Number Placeholder 1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221538" y="6524625"/>
            <a:ext cx="192246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3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defTabSz="7731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 defTabSz="773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 defTabSz="7731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 defTabSz="7731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468DA6-3A1E-4A23-B85F-44C4EE918ED4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smtClean="0"/>
          </a:p>
        </p:txBody>
      </p:sp>
      <p:sp>
        <p:nvSpPr>
          <p:cNvPr id="2" name="Rectangle 1"/>
          <p:cNvSpPr/>
          <p:nvPr/>
        </p:nvSpPr>
        <p:spPr>
          <a:xfrm>
            <a:off x="419100" y="1543050"/>
            <a:ext cx="8496300" cy="4837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Bef>
                <a:spcPts val="800"/>
              </a:spcBef>
            </a:pPr>
            <a:r>
              <a:rPr lang="en-US" altLang="en-US" sz="1800" b="1" dirty="0">
                <a:latin typeface="+mn-lt"/>
                <a:cs typeface="ヒラギノ角ゴ Pro W3"/>
              </a:rPr>
              <a:t>Progress to Date:</a:t>
            </a:r>
          </a:p>
          <a:p>
            <a:pPr marL="342900" indent="-2476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latin typeface="+mn-lt"/>
                <a:cs typeface="ヒラギノ角ゴ Pro W3"/>
              </a:rPr>
              <a:t>Policy consultations took place over 2016-2017 on options to amend Part 6.</a:t>
            </a:r>
          </a:p>
          <a:p>
            <a:pPr marL="342900" indent="-247650">
              <a:spcBef>
                <a:spcPts val="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800" dirty="0">
                <a:latin typeface="+mn-lt"/>
                <a:cs typeface="ヒラギノ角ゴ Pro W3"/>
              </a:rPr>
              <a:t>A competency based training and assessment (CBTA) standard with a general awareness training component will be incorporated by reference into the amended regulations.</a:t>
            </a:r>
          </a:p>
          <a:p>
            <a:pPr marL="800100" lvl="1" indent="-342900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sz="1600" dirty="0">
                <a:latin typeface="+mn-lt"/>
              </a:rPr>
              <a:t>CBTA s</a:t>
            </a:r>
            <a:r>
              <a:rPr lang="en-US" altLang="en-US" sz="1600" dirty="0">
                <a:latin typeface="+mn-lt"/>
                <a:cs typeface="ヒラギノ角ゴ Pro W3"/>
              </a:rPr>
              <a:t>tandard is being developed by the Canadian General </a:t>
            </a:r>
            <a:r>
              <a:rPr lang="en-US" altLang="en-US" sz="1600" dirty="0" smtClean="0">
                <a:latin typeface="+mn-lt"/>
                <a:cs typeface="ヒラギノ角ゴ Pro W3"/>
              </a:rPr>
              <a:t>Standards Board; </a:t>
            </a:r>
            <a:endParaRPr lang="en-US" altLang="en-US" sz="1600" dirty="0">
              <a:latin typeface="+mn-lt"/>
              <a:cs typeface="ヒラギノ角ゴ Pro W3"/>
            </a:endParaRPr>
          </a:p>
          <a:p>
            <a:pPr marL="800100" lvl="1" indent="-342900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sz="1600" dirty="0">
                <a:latin typeface="+mn-lt"/>
                <a:cs typeface="ヒラギノ角ゴ Pro W3"/>
              </a:rPr>
              <a:t>Two technical committee meetings held to-date (</a:t>
            </a:r>
            <a:r>
              <a:rPr lang="en-US" altLang="en-US" sz="1600" dirty="0" smtClean="0">
                <a:latin typeface="+mn-lt"/>
                <a:cs typeface="ヒラギノ角ゴ Pro W3"/>
              </a:rPr>
              <a:t>December 2017 and March 2018);</a:t>
            </a:r>
            <a:endParaRPr lang="en-US" altLang="en-US" sz="1600" dirty="0">
              <a:latin typeface="+mn-lt"/>
              <a:cs typeface="ヒラギノ角ゴ Pro W3"/>
            </a:endParaRPr>
          </a:p>
          <a:p>
            <a:pPr marL="800100" lvl="1" indent="-342900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sz="1600" dirty="0">
                <a:latin typeface="+mn-lt"/>
                <a:cs typeface="ヒラギノ角ゴ Pro W3"/>
              </a:rPr>
              <a:t>Membership includes 34 technical committee </a:t>
            </a:r>
            <a:r>
              <a:rPr lang="en-US" altLang="en-US" sz="1600" dirty="0" smtClean="0">
                <a:latin typeface="+mn-lt"/>
                <a:cs typeface="ヒラギノ角ゴ Pro W3"/>
              </a:rPr>
              <a:t>members;</a:t>
            </a:r>
            <a:endParaRPr lang="en-US" altLang="en-US" sz="1600" dirty="0">
              <a:latin typeface="+mn-lt"/>
              <a:cs typeface="ヒラギノ角ゴ Pro W3"/>
            </a:endParaRPr>
          </a:p>
          <a:p>
            <a:pPr marL="800100" lvl="1" indent="-342900"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sz="1600" dirty="0">
                <a:latin typeface="+mn-lt"/>
              </a:rPr>
              <a:t>Six</a:t>
            </a:r>
            <a:r>
              <a:rPr lang="en-US" altLang="en-US" sz="1600" dirty="0">
                <a:latin typeface="+mn-lt"/>
                <a:cs typeface="ヒラギノ角ゴ Pro W3"/>
              </a:rPr>
              <a:t> working groups have been created to develop the standard content</a:t>
            </a:r>
            <a:r>
              <a:rPr lang="en-US" altLang="en-US" sz="1800" dirty="0" smtClean="0">
                <a:latin typeface="+mn-lt"/>
                <a:cs typeface="ヒラギノ角ゴ Pro W3"/>
              </a:rPr>
              <a:t>.</a:t>
            </a:r>
            <a:endParaRPr lang="en-US" altLang="en-US" sz="1800" b="1" dirty="0" smtClean="0">
              <a:latin typeface="+mn-lt"/>
              <a:cs typeface="ヒラギノ角ゴ Pro W3"/>
            </a:endParaRPr>
          </a:p>
          <a:p>
            <a:pPr marL="0" indent="0">
              <a:spcBef>
                <a:spcPts val="2400"/>
              </a:spcBef>
            </a:pPr>
            <a:r>
              <a:rPr lang="en-US" altLang="en-US" sz="1800" b="1" dirty="0" smtClean="0">
                <a:latin typeface="+mn-lt"/>
                <a:cs typeface="ヒラギノ角ゴ Pro W3"/>
              </a:rPr>
              <a:t>Next </a:t>
            </a:r>
            <a:r>
              <a:rPr lang="en-US" altLang="en-US" sz="1800" b="1" dirty="0">
                <a:latin typeface="+mn-lt"/>
                <a:cs typeface="ヒラギノ角ゴ Pro W3"/>
              </a:rPr>
              <a:t>Steps:</a:t>
            </a:r>
          </a:p>
          <a:p>
            <a:pPr marL="342900" indent="-2476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latin typeface="+mn-lt"/>
                <a:cs typeface="ヒラギノ角ゴ Pro W3"/>
              </a:rPr>
              <a:t>Technical committee meetings in June and </a:t>
            </a:r>
            <a:r>
              <a:rPr lang="en-US" altLang="en-US" sz="1800" dirty="0" smtClean="0">
                <a:latin typeface="+mn-lt"/>
                <a:cs typeface="ヒラギノ角ゴ Pro W3"/>
              </a:rPr>
              <a:t>October 2018</a:t>
            </a:r>
            <a:r>
              <a:rPr lang="en-US" altLang="en-US" sz="1800" dirty="0">
                <a:latin typeface="+mn-lt"/>
                <a:cs typeface="ヒラギノ角ゴ Pro W3"/>
              </a:rPr>
              <a:t>.</a:t>
            </a:r>
          </a:p>
          <a:p>
            <a:pPr marL="342900" indent="-2476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altLang="en-US" sz="1800" i="1" dirty="0">
                <a:latin typeface="+mn-lt"/>
                <a:cs typeface="ヒラギノ角ゴ Pro W3"/>
              </a:rPr>
              <a:t>Canada Gazette</a:t>
            </a:r>
            <a:r>
              <a:rPr lang="en-US" altLang="en-US" sz="1800" dirty="0">
                <a:latin typeface="+mn-lt"/>
                <a:cs typeface="ヒラギノ角ゴ Pro W3"/>
              </a:rPr>
              <a:t>, Part I in </a:t>
            </a:r>
            <a:r>
              <a:rPr lang="en-US" altLang="en-US" sz="1800" dirty="0" smtClean="0">
                <a:latin typeface="+mn-lt"/>
                <a:cs typeface="ヒラギノ角ゴ Pro W3"/>
              </a:rPr>
              <a:t>Spring/Summer </a:t>
            </a:r>
            <a:r>
              <a:rPr lang="en-US" altLang="en-US" sz="1800" dirty="0">
                <a:latin typeface="+mn-lt"/>
                <a:cs typeface="ヒラギノ角ゴ Pro W3"/>
              </a:rPr>
              <a:t>2019 (target).</a:t>
            </a:r>
          </a:p>
        </p:txBody>
      </p:sp>
    </p:spTree>
    <p:extLst>
      <p:ext uri="{BB962C8B-B14F-4D97-AF65-F5344CB8AC3E}">
        <p14:creationId xmlns:p14="http://schemas.microsoft.com/office/powerpoint/2010/main" val="116805757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4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468313" y="1628775"/>
            <a:ext cx="8161337" cy="4679950"/>
          </a:xfrm>
        </p:spPr>
        <p:txBody>
          <a:bodyPr/>
          <a:lstStyle/>
          <a:p>
            <a:pPr marL="0" indent="0">
              <a:spcBef>
                <a:spcPct val="0"/>
              </a:spcBef>
            </a:pPr>
            <a:r>
              <a:rPr lang="en-US" sz="2400" dirty="0">
                <a:ea typeface="ＭＳ Ｐゴシック" pitchFamily="34" charset="-128"/>
              </a:rPr>
              <a:t>To provide an update on recent standards and regulatory activities regarding the </a:t>
            </a:r>
            <a:r>
              <a:rPr lang="en-US" sz="2400" dirty="0" smtClean="0">
                <a:ea typeface="ＭＳ Ｐゴシック" pitchFamily="34" charset="-128"/>
              </a:rPr>
              <a:t>transportation </a:t>
            </a:r>
            <a:r>
              <a:rPr lang="en-US" sz="2400" dirty="0">
                <a:ea typeface="ＭＳ Ｐゴシック" pitchFamily="34" charset="-128"/>
              </a:rPr>
              <a:t>of </a:t>
            </a:r>
            <a:r>
              <a:rPr lang="en-US" sz="2400" dirty="0" smtClean="0">
                <a:ea typeface="ＭＳ Ｐゴシック" pitchFamily="34" charset="-128"/>
              </a:rPr>
              <a:t>dangerous goods </a:t>
            </a:r>
            <a:r>
              <a:rPr lang="en-US" sz="2400" dirty="0">
                <a:ea typeface="ＭＳ Ｐゴシック" pitchFamily="34" charset="-128"/>
              </a:rPr>
              <a:t>that pertain to the explosives </a:t>
            </a:r>
            <a:r>
              <a:rPr lang="en-US" sz="2400" dirty="0" smtClean="0">
                <a:ea typeface="ＭＳ Ｐゴシック" pitchFamily="34" charset="-128"/>
              </a:rPr>
              <a:t>industry.</a:t>
            </a:r>
            <a:endParaRPr lang="en-CA" sz="2400" dirty="0">
              <a:ea typeface="ＭＳ Ｐゴシック" pitchFamily="34" charset="-128"/>
            </a:endParaRPr>
          </a:p>
        </p:txBody>
      </p:sp>
      <p:sp>
        <p:nvSpPr>
          <p:cNvPr id="14339" name="Line 6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 flipV="1">
            <a:off x="228600" y="1314450"/>
            <a:ext cx="8709025" cy="41275"/>
          </a:xfrm>
          <a:prstGeom prst="line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221538" y="6524625"/>
            <a:ext cx="192246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3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defTabSz="7731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 defTabSz="773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 defTabSz="7731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 defTabSz="7731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DC0993-4E69-4285-87F1-7656BEAB06F0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smtClean="0"/>
          </a:p>
        </p:txBody>
      </p:sp>
      <p:sp>
        <p:nvSpPr>
          <p:cNvPr id="14341" name="Title 1"/>
          <p:cNvSpPr>
            <a:spLocks noGrp="1"/>
          </p:cNvSpPr>
          <p:nvPr>
            <p:ph type="title"/>
          </p:nvPr>
        </p:nvSpPr>
        <p:spPr>
          <a:xfrm>
            <a:off x="400050" y="828675"/>
            <a:ext cx="7581900" cy="485775"/>
          </a:xfrm>
        </p:spPr>
        <p:txBody>
          <a:bodyPr/>
          <a:lstStyle/>
          <a:p>
            <a:r>
              <a:rPr lang="en-US" altLang="en-US" sz="3200" dirty="0" smtClean="0">
                <a:latin typeface="Helvetica" pitchFamily="34" charset="0"/>
                <a:ea typeface="ＭＳ Ｐゴシック" panose="020B0600070205080204" pitchFamily="34" charset="-128"/>
                <a:cs typeface="Helvetica" pitchFamily="34" charset="0"/>
              </a:rPr>
              <a:t>Purpose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474663" y="1611313"/>
            <a:ext cx="8383587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lvl="0" indent="-341313" eaLnBrk="1" hangingPunct="1"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  <a:buFontTx/>
              <a:buChar char="•"/>
            </a:pPr>
            <a:r>
              <a:rPr lang="en-CA" dirty="0" smtClean="0">
                <a:latin typeface="+mn-lt"/>
                <a:ea typeface="Arial Unicode MS" pitchFamily="34" charset="-128"/>
                <a:cs typeface="Times New Roman" pitchFamily="18" charset="0"/>
              </a:rPr>
              <a:t>CGSB-43.151</a:t>
            </a:r>
            <a:endParaRPr lang="en-CA" dirty="0">
              <a:latin typeface="+mn-lt"/>
              <a:ea typeface="Arial Unicode MS" pitchFamily="34" charset="-128"/>
              <a:cs typeface="Times New Roman" pitchFamily="18" charset="0"/>
            </a:endParaRPr>
          </a:p>
          <a:p>
            <a:pPr marL="341313" lvl="0" indent="-341313" eaLnBrk="1" hangingPunct="1"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  <a:buFontTx/>
              <a:buChar char="•"/>
            </a:pPr>
            <a:r>
              <a:rPr lang="en-CA" dirty="0">
                <a:latin typeface="+mn-lt"/>
                <a:ea typeface="Arial Unicode MS" pitchFamily="34" charset="-128"/>
                <a:cs typeface="Times New Roman" pitchFamily="18" charset="0"/>
              </a:rPr>
              <a:t>CSA </a:t>
            </a:r>
            <a:r>
              <a:rPr lang="en-CA" dirty="0" smtClean="0">
                <a:latin typeface="+mn-lt"/>
                <a:ea typeface="Arial Unicode MS" pitchFamily="34" charset="-128"/>
                <a:cs typeface="Times New Roman" pitchFamily="18" charset="0"/>
              </a:rPr>
              <a:t>B620</a:t>
            </a:r>
            <a:endParaRPr lang="en-CA" dirty="0">
              <a:latin typeface="+mn-lt"/>
              <a:ea typeface="Arial Unicode MS" pitchFamily="34" charset="-128"/>
              <a:cs typeface="Times New Roman" pitchFamily="18" charset="0"/>
            </a:endParaRPr>
          </a:p>
          <a:p>
            <a:pPr marL="341313" lvl="0" indent="-341313" eaLnBrk="1" hangingPunct="1"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  <a:buFontTx/>
              <a:buChar char="•"/>
            </a:pPr>
            <a:r>
              <a:rPr lang="en-CA" dirty="0">
                <a:latin typeface="+mn-lt"/>
                <a:ea typeface="Arial Unicode MS" pitchFamily="34" charset="-128"/>
                <a:cs typeface="Times New Roman" pitchFamily="18" charset="0"/>
              </a:rPr>
              <a:t>Other </a:t>
            </a:r>
            <a:r>
              <a:rPr lang="en-CA" dirty="0" smtClean="0">
                <a:latin typeface="+mn-lt"/>
                <a:ea typeface="Arial Unicode MS" pitchFamily="34" charset="-128"/>
                <a:cs typeface="Times New Roman" pitchFamily="18" charset="0"/>
              </a:rPr>
              <a:t>Means of Containment (MOC) Standards</a:t>
            </a:r>
            <a:endParaRPr lang="en-CA" dirty="0">
              <a:latin typeface="+mn-lt"/>
              <a:ea typeface="Arial Unicode MS" pitchFamily="34" charset="-128"/>
              <a:cs typeface="Times New Roman" pitchFamily="18" charset="0"/>
            </a:endParaRPr>
          </a:p>
          <a:p>
            <a:pPr marL="341313" lvl="0" indent="-341313" eaLnBrk="1" hangingPunct="1"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  <a:buFontTx/>
              <a:buChar char="•"/>
            </a:pPr>
            <a:r>
              <a:rPr lang="en-CA" i="1" dirty="0">
                <a:latin typeface="+mn-lt"/>
                <a:ea typeface="Arial Unicode MS" pitchFamily="34" charset="-128"/>
                <a:cs typeface="Times New Roman" pitchFamily="18" charset="0"/>
              </a:rPr>
              <a:t>Contraventions Regulations</a:t>
            </a:r>
            <a:r>
              <a:rPr lang="en-CA" dirty="0">
                <a:latin typeface="+mn-lt"/>
                <a:ea typeface="Arial Unicode MS" pitchFamily="34" charset="-128"/>
                <a:cs typeface="Times New Roman" pitchFamily="18" charset="0"/>
              </a:rPr>
              <a:t> (Ticketing</a:t>
            </a:r>
            <a:r>
              <a:rPr lang="en-CA" dirty="0" smtClean="0">
                <a:latin typeface="+mn-lt"/>
                <a:ea typeface="Arial Unicode MS" pitchFamily="34" charset="-128"/>
                <a:cs typeface="Times New Roman" pitchFamily="18" charset="0"/>
              </a:rPr>
              <a:t>)</a:t>
            </a:r>
          </a:p>
          <a:p>
            <a:pPr marL="341313" lvl="0" indent="-341313" eaLnBrk="1" hangingPunct="1"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  <a:buFontTx/>
              <a:buChar char="•"/>
            </a:pPr>
            <a:r>
              <a:rPr lang="en-CA" dirty="0">
                <a:latin typeface="+mn-lt"/>
                <a:ea typeface="Arial Unicode MS" pitchFamily="34" charset="-128"/>
                <a:cs typeface="Times New Roman" pitchFamily="18" charset="0"/>
              </a:rPr>
              <a:t>TDG Marine Provisions</a:t>
            </a:r>
          </a:p>
          <a:p>
            <a:pPr marL="341313" indent="-341313" eaLnBrk="1" hangingPunct="1"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  <a:buFontTx/>
              <a:buChar char="•"/>
            </a:pPr>
            <a:r>
              <a:rPr lang="en-CA" dirty="0" smtClean="0">
                <a:latin typeface="+mn-lt"/>
                <a:ea typeface="Arial Unicode MS" pitchFamily="34" charset="-128"/>
                <a:cs typeface="Times New Roman" pitchFamily="18" charset="0"/>
              </a:rPr>
              <a:t>Part </a:t>
            </a:r>
            <a:r>
              <a:rPr lang="en-CA" dirty="0">
                <a:latin typeface="+mn-lt"/>
                <a:ea typeface="Arial Unicode MS" pitchFamily="34" charset="-128"/>
                <a:cs typeface="Times New Roman" pitchFamily="18" charset="0"/>
              </a:rPr>
              <a:t>6 (Training</a:t>
            </a:r>
            <a:r>
              <a:rPr lang="en-CA" dirty="0" smtClean="0">
                <a:latin typeface="+mn-lt"/>
                <a:ea typeface="Arial Unicode MS" pitchFamily="34" charset="-128"/>
                <a:cs typeface="Times New Roman" pitchFamily="18" charset="0"/>
              </a:rPr>
              <a:t>) of the TDG Regulations</a:t>
            </a:r>
            <a:endParaRPr lang="en-CA" dirty="0">
              <a:latin typeface="Arial" pitchFamily="34" charset="0"/>
              <a:ea typeface="Arial Unicode MS" pitchFamily="34" charset="-128"/>
              <a:cs typeface="Times New Roman" pitchFamily="18" charset="0"/>
            </a:endParaRPr>
          </a:p>
          <a:p>
            <a:pPr marL="342000" indent="-342000" eaLnBrk="1" hangingPunct="1">
              <a:lnSpc>
                <a:spcPct val="90000"/>
              </a:lnSpc>
              <a:spcBef>
                <a:spcPts val="1800"/>
              </a:spcBef>
              <a:defRPr/>
            </a:pPr>
            <a:endParaRPr lang="en-CA" sz="1600" dirty="0">
              <a:latin typeface="Arial" pitchFamily="34" charset="0"/>
              <a:ea typeface="Arial Unicode MS" pitchFamily="34" charset="-128"/>
              <a:cs typeface="Times New Roman" pitchFamily="18" charset="0"/>
            </a:endParaRPr>
          </a:p>
          <a:p>
            <a:pPr marL="342000" indent="-342000" eaLnBrk="1" hangingPunct="1">
              <a:lnSpc>
                <a:spcPct val="90000"/>
              </a:lnSpc>
              <a:spcBef>
                <a:spcPts val="1800"/>
              </a:spcBef>
              <a:defRPr/>
            </a:pPr>
            <a:endParaRPr lang="en-CA" sz="1600" kern="0" dirty="0">
              <a:latin typeface="Arial" pitchFamily="34" charset="0"/>
              <a:ea typeface="ＭＳ Ｐゴシック" pitchFamily="-110" charset="-128"/>
              <a:cs typeface="Times New Roman" pitchFamily="18" charset="0"/>
            </a:endParaRPr>
          </a:p>
          <a:p>
            <a:pPr marL="342000" indent="-342000" eaLnBrk="1" hangingPunct="1">
              <a:lnSpc>
                <a:spcPct val="90000"/>
              </a:lnSpc>
              <a:spcBef>
                <a:spcPts val="1800"/>
              </a:spcBef>
              <a:buFont typeface="Arial" pitchFamily="34" charset="0"/>
              <a:buChar char="•"/>
              <a:defRPr/>
            </a:pPr>
            <a:endParaRPr lang="en-CA" sz="1600" dirty="0">
              <a:latin typeface="Arial" pitchFamily="34" charset="0"/>
              <a:cs typeface="Arial" pitchFamily="34" charset="0"/>
            </a:endParaRPr>
          </a:p>
          <a:p>
            <a:pPr marL="342000" indent="-342000" eaLnBrk="1" hangingPunct="1">
              <a:lnSpc>
                <a:spcPct val="90000"/>
              </a:lnSpc>
              <a:spcBef>
                <a:spcPts val="1800"/>
              </a:spcBef>
              <a:defRPr/>
            </a:pPr>
            <a:endParaRPr lang="en-GB" sz="1600" kern="0" dirty="0">
              <a:latin typeface="Arial" pitchFamily="34" charset="0"/>
              <a:ea typeface="ＭＳ Ｐゴシック" pitchFamily="-110" charset="-128"/>
              <a:cs typeface="Times New Roman" pitchFamily="18" charset="0"/>
            </a:endParaRPr>
          </a:p>
          <a:p>
            <a:pPr marL="187325" indent="-187325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en-CA" kern="0" dirty="0">
              <a:latin typeface="Arial" pitchFamily="34" charset="0"/>
              <a:ea typeface="ＭＳ Ｐゴシック" pitchFamily="-110" charset="-128"/>
              <a:cs typeface="Times New Roman" pitchFamily="18" charset="0"/>
            </a:endParaRPr>
          </a:p>
        </p:txBody>
      </p:sp>
      <p:sp>
        <p:nvSpPr>
          <p:cNvPr id="16387" name="Line 5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228600" y="1371600"/>
            <a:ext cx="8686800" cy="0"/>
          </a:xfrm>
          <a:prstGeom prst="line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388" name="Rectangle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8463" y="857250"/>
            <a:ext cx="81946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3200" b="1" dirty="0" smtClean="0">
                <a:solidFill>
                  <a:srgbClr val="16165D"/>
                </a:solidFill>
                <a:latin typeface="Helvetica" pitchFamily="34" charset="0"/>
              </a:rPr>
              <a:t>Topics</a:t>
            </a:r>
            <a:endParaRPr lang="en-CA" altLang="en-US" sz="3200" b="1" dirty="0">
              <a:solidFill>
                <a:srgbClr val="16165D"/>
              </a:solidFill>
              <a:latin typeface="Helvetica" pitchFamily="34" charset="0"/>
            </a:endParaRPr>
          </a:p>
        </p:txBody>
      </p:sp>
      <p:sp>
        <p:nvSpPr>
          <p:cNvPr id="16389" name="Slide Number Placeholder 1"/>
          <p:cNvSpPr>
            <a:spLocks noGrp="1"/>
          </p:cNvSpPr>
          <p:nvPr>
            <p:ph type="sldNum" sz="quarter" idx="11"/>
            <p:custDataLst>
              <p:tags r:id="rId4"/>
            </p:custDataLst>
          </p:nvPr>
        </p:nvSpPr>
        <p:spPr>
          <a:xfrm>
            <a:off x="7221538" y="6524625"/>
            <a:ext cx="192246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3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defTabSz="7731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 defTabSz="773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 defTabSz="7731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 defTabSz="7731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smtClean="0"/>
              <a:t>		  </a:t>
            </a:r>
            <a:fld id="{57B65EF8-F2A6-40A0-B9E7-42C9A9B44942}" type="slidenum">
              <a:rPr lang="en-US" altLang="en-US" sz="1200" smtClean="0"/>
              <a:pPr algn="ctr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51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492125" y="2273298"/>
            <a:ext cx="4708525" cy="4514851"/>
          </a:xfrm>
          <a:prstGeom prst="rect">
            <a:avLst/>
          </a:prstGeom>
          <a:noFill/>
          <a:ln/>
        </p:spPr>
        <p:txBody>
          <a:bodyPr lIns="92075" tIns="46038" rIns="92075" bIns="46038"/>
          <a:lstStyle/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altLang="en-US" sz="1800" b="1" dirty="0" smtClean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Proposal</a:t>
            </a:r>
          </a:p>
          <a:p>
            <a:pPr marL="228600" lvl="0" indent="-2286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700" dirty="0" smtClean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Update </a:t>
            </a:r>
            <a:r>
              <a:rPr lang="en-US" altLang="en-US" sz="1700" dirty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list of explosives and packing instructions to align </a:t>
            </a:r>
            <a:r>
              <a:rPr lang="en-US" altLang="en-US" sz="1700" dirty="0" smtClean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with the </a:t>
            </a:r>
            <a:r>
              <a:rPr lang="en-US" altLang="en-US" sz="1700" dirty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20</a:t>
            </a:r>
            <a:r>
              <a:rPr lang="en-US" altLang="en-US" sz="1700" baseline="30000" dirty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th</a:t>
            </a:r>
            <a:r>
              <a:rPr lang="en-US" altLang="en-US" sz="1700" dirty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 edition of the UN </a:t>
            </a:r>
            <a:r>
              <a:rPr lang="en-US" altLang="en-US" sz="1700" dirty="0" smtClean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Recommendations.</a:t>
            </a:r>
            <a:endParaRPr lang="en-US" altLang="en-US" sz="17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700" dirty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Update references for container standards to reflect dynamic </a:t>
            </a:r>
            <a:r>
              <a:rPr lang="en-US" altLang="en-US" sz="1700" dirty="0" smtClean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referencing.</a:t>
            </a:r>
            <a:endParaRPr lang="en-US" sz="17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Add large packaging: ELP01 &amp; </a:t>
            </a:r>
            <a:r>
              <a:rPr lang="en-US" sz="17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ELP02.</a:t>
            </a:r>
            <a:endParaRPr lang="en-US" sz="17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Specify packaging for jet perforating </a:t>
            </a:r>
            <a:r>
              <a:rPr lang="en-US" sz="17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guns.</a:t>
            </a:r>
            <a:endParaRPr lang="en-US" sz="17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Reorganization and incorporation of regulatory overrides and policy clarifications to minimize </a:t>
            </a:r>
            <a:r>
              <a:rPr lang="en-US" sz="17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confusion:</a:t>
            </a:r>
          </a:p>
          <a:p>
            <a:pPr marL="565150" lvl="1" indent="-285750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sz="1500" kern="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Arial" pitchFamily="34" charset="0"/>
              </a:rPr>
              <a:t>Main section vs. annexes;</a:t>
            </a:r>
          </a:p>
          <a:p>
            <a:pPr marL="565150" lvl="1" indent="-285750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sz="1500" kern="0" dirty="0" smtClean="0">
                <a:latin typeface="+mn-lt"/>
                <a:ea typeface="ＭＳ Ｐゴシック" pitchFamily="-110" charset="-128"/>
                <a:cs typeface="Arial" pitchFamily="34" charset="0"/>
              </a:rPr>
              <a:t>Reg. SP147, hose testing letter to CEAEC.</a:t>
            </a:r>
            <a:r>
              <a:rPr lang="en-US" sz="1700" kern="0" dirty="0" smtClean="0">
                <a:latin typeface="Arial" pitchFamily="34" charset="0"/>
                <a:ea typeface="ＭＳ Ｐゴシック" pitchFamily="-110" charset="-128"/>
                <a:cs typeface="Arial" pitchFamily="34" charset="0"/>
              </a:rPr>
              <a:t>	</a:t>
            </a:r>
            <a:endParaRPr lang="en-US" sz="1700" kern="0" dirty="0">
              <a:latin typeface="Arial" pitchFamily="34" charset="0"/>
              <a:ea typeface="ＭＳ Ｐゴシック" pitchFamily="-110" charset="-128"/>
              <a:cs typeface="Arial" pitchFamily="34" charset="0"/>
            </a:endParaRPr>
          </a:p>
        </p:txBody>
      </p:sp>
      <p:sp>
        <p:nvSpPr>
          <p:cNvPr id="18435" name="Line 5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228600" y="1358900"/>
            <a:ext cx="8669338" cy="12700"/>
          </a:xfrm>
          <a:prstGeom prst="line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37" name="Slide Number Placeholder 1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>
          <a:xfrm>
            <a:off x="7221538" y="6524625"/>
            <a:ext cx="192246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3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defTabSz="7731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 defTabSz="773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 defTabSz="7731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 defTabSz="7731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5A3836-5001-4D82-91A9-379B414BDDA7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smtClean="0"/>
          </a:p>
        </p:txBody>
      </p:sp>
      <p:sp>
        <p:nvSpPr>
          <p:cNvPr id="18438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00050" y="815975"/>
            <a:ext cx="5272088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3200" b="1" dirty="0" smtClean="0">
                <a:solidFill>
                  <a:srgbClr val="16165D"/>
                </a:solidFill>
                <a:latin typeface="Helvetica" pitchFamily="34" charset="0"/>
              </a:rPr>
              <a:t>CGSB-43.151</a:t>
            </a:r>
            <a:endParaRPr lang="en-CA" altLang="en-US" sz="3200" b="1" dirty="0">
              <a:solidFill>
                <a:srgbClr val="16165D"/>
              </a:solidFill>
              <a:latin typeface="Helvetica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492125" y="1485899"/>
            <a:ext cx="8137525" cy="787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CA" sz="2000" b="1" kern="0" cap="all" dirty="0" smtClean="0">
                <a:solidFill>
                  <a:srgbClr val="002060"/>
                </a:solidFill>
                <a:latin typeface="Arial" pitchFamily="34" charset="0"/>
                <a:ea typeface="ＭＳ Ｐゴシック" pitchFamily="-110" charset="-128"/>
                <a:cs typeface="Arial" pitchFamily="34" charset="0"/>
              </a:rPr>
              <a:t>Packaging, Handling, Offering of Transport and</a:t>
            </a:r>
          </a:p>
          <a:p>
            <a:pPr>
              <a:defRPr/>
            </a:pPr>
            <a:r>
              <a:rPr lang="en-CA" sz="2000" b="1" kern="0" cap="all" dirty="0" smtClean="0">
                <a:solidFill>
                  <a:srgbClr val="002060"/>
                </a:solidFill>
                <a:latin typeface="Arial" pitchFamily="34" charset="0"/>
                <a:ea typeface="ＭＳ Ｐゴシック" pitchFamily="-110" charset="-128"/>
                <a:cs typeface="Arial" pitchFamily="34" charset="0"/>
              </a:rPr>
              <a:t>Transport  of explosives (class 1)</a:t>
            </a:r>
            <a:endParaRPr lang="en-CA" sz="2000" b="1" kern="0" cap="all" dirty="0">
              <a:solidFill>
                <a:srgbClr val="002060"/>
              </a:solidFill>
              <a:latin typeface="Arial" pitchFamily="34" charset="0"/>
              <a:ea typeface="ＭＳ Ｐゴシック" pitchFamily="-110" charset="-128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29250" y="2273298"/>
            <a:ext cx="3351971" cy="4343400"/>
          </a:xfrm>
          <a:prstGeom prst="rect">
            <a:avLst/>
          </a:prstGeom>
          <a:noFill/>
          <a:ln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352425" y="1670050"/>
            <a:ext cx="8510588" cy="1055688"/>
          </a:xfrm>
        </p:spPr>
        <p:txBody>
          <a:bodyPr/>
          <a:lstStyle/>
          <a:p>
            <a:pPr>
              <a:defRPr/>
            </a:pPr>
            <a:r>
              <a:rPr lang="en-US" altLang="en-US" sz="2585" dirty="0">
                <a:solidFill>
                  <a:schemeClr val="tx1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/>
            </a:r>
            <a:br>
              <a:rPr lang="en-US" altLang="en-US" sz="2585" dirty="0">
                <a:solidFill>
                  <a:schemeClr val="tx1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2585" dirty="0">
              <a:solidFill>
                <a:schemeClr val="tx1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>
          <a:xfrm>
            <a:off x="492125" y="1947863"/>
            <a:ext cx="7926388" cy="4576762"/>
          </a:xfrm>
        </p:spPr>
        <p:txBody>
          <a:bodyPr/>
          <a:lstStyle/>
          <a:p>
            <a:pPr marL="228600" lvl="0" indent="-2286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800" kern="1200" dirty="0" smtClean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Gate </a:t>
            </a:r>
            <a:r>
              <a:rPr lang="en-US" altLang="en-US" sz="1800" kern="1200" dirty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valve restriction </a:t>
            </a:r>
            <a:r>
              <a:rPr lang="en-US" altLang="en-US" sz="1800" kern="1200" dirty="0" smtClean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removed.</a:t>
            </a:r>
            <a:endParaRPr lang="en-US" altLang="en-US" sz="1800" kern="12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800" kern="1200" dirty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Reuse of packaging harmonized with </a:t>
            </a:r>
            <a:r>
              <a:rPr lang="en-US" altLang="en-US" sz="1800" i="1" kern="1200" dirty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Explosives Regulations, </a:t>
            </a:r>
            <a:r>
              <a:rPr lang="en-US" altLang="en-US" sz="1800" i="1" kern="1200" dirty="0" smtClean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2013.</a:t>
            </a:r>
            <a:endParaRPr lang="en-US" sz="1800" i="1" kern="12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kern="12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Highlight domestic packing instructions which have no UN </a:t>
            </a:r>
            <a:r>
              <a:rPr lang="en-US" sz="1800" kern="12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equivalent.</a:t>
            </a:r>
            <a:endParaRPr lang="en-US" sz="1800" kern="12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685800"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kern="12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New CEP01 for jet perforating guns; CEP02 replaces </a:t>
            </a:r>
            <a:r>
              <a:rPr lang="en-US" sz="1600" kern="12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EP17.</a:t>
            </a:r>
            <a:endParaRPr lang="en-US" sz="1600" kern="12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kern="12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Start-to-discharge pressure set for pressure relief devices on </a:t>
            </a:r>
            <a:r>
              <a:rPr lang="en-US" sz="1800" kern="12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IBC </a:t>
            </a:r>
            <a:r>
              <a:rPr lang="en-US" sz="1800" kern="12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(5 – 9 psi</a:t>
            </a:r>
            <a:r>
              <a:rPr lang="en-US" sz="1800" kern="12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).</a:t>
            </a:r>
            <a:endParaRPr lang="en-US" sz="1800" kern="12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kern="12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Consider replacing periodic hose testing with annual visual </a:t>
            </a:r>
            <a:r>
              <a:rPr lang="en-US" sz="1800" kern="12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inspection.</a:t>
            </a:r>
            <a:endParaRPr lang="en-US" sz="1800" kern="12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685800"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kern="12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Inspection </a:t>
            </a:r>
            <a:r>
              <a:rPr lang="en-US" sz="1600" kern="12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report.</a:t>
            </a:r>
            <a:endParaRPr lang="en-US" sz="1600" kern="12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indent="-228600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kern="12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Replaced </a:t>
            </a:r>
            <a:r>
              <a:rPr lang="en-US" sz="1800" kern="12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Maximum Allowable Working Pressure (MAWP) </a:t>
            </a:r>
            <a:r>
              <a:rPr lang="en-US" sz="1800" kern="12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thresholds with T-codes for permitted UN portable </a:t>
            </a:r>
            <a:r>
              <a:rPr lang="en-US" sz="1800" kern="12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tanks.</a:t>
            </a:r>
            <a:endParaRPr lang="en-US" sz="1800" kern="12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685800"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kern="12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T1 to </a:t>
            </a:r>
            <a:r>
              <a:rPr lang="en-US" sz="1600" kern="12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T10.</a:t>
            </a:r>
            <a:endParaRPr lang="en-US" sz="1600" kern="12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indent="-228600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kern="12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Standardized approval process for rail transport of bulk </a:t>
            </a:r>
            <a:r>
              <a:rPr lang="en-US" sz="1800" kern="12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explosives.</a:t>
            </a:r>
            <a:endParaRPr lang="en-US" sz="1800" kern="12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0" indent="0" algn="ctr">
              <a:buFontTx/>
              <a:buNone/>
              <a:defRPr/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marL="0" indent="0" algn="ctr">
              <a:buFontTx/>
              <a:buNone/>
              <a:defRPr/>
            </a:pPr>
            <a:endParaRPr lang="en-CA" altLang="en-US" sz="1800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marL="0" indent="0" algn="ctr">
              <a:buFontTx/>
              <a:buNone/>
              <a:defRPr/>
            </a:pPr>
            <a:endParaRPr lang="en-US" altLang="en-US" sz="1800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0484" name="Line 5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 flipV="1">
            <a:off x="228600" y="1354138"/>
            <a:ext cx="8621713" cy="20637"/>
          </a:xfrm>
          <a:prstGeom prst="line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485" name="Slide Number Placeholder 1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7221538" y="6524625"/>
            <a:ext cx="192246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3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defTabSz="7731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 defTabSz="773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 defTabSz="7731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 defTabSz="7731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B7267F-08BD-4493-A91D-E9C4FBE89880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dirty="0" smtClean="0"/>
          </a:p>
        </p:txBody>
      </p:sp>
      <p:sp>
        <p:nvSpPr>
          <p:cNvPr id="15" name="Title 1"/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492125" y="1485900"/>
            <a:ext cx="602297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CA" sz="2200" b="1" kern="0" cap="all" dirty="0" smtClean="0">
                <a:solidFill>
                  <a:srgbClr val="002060"/>
                </a:solidFill>
                <a:latin typeface="Arial" pitchFamily="34" charset="0"/>
                <a:ea typeface="ＭＳ Ｐゴシック" pitchFamily="-110" charset="-128"/>
                <a:cs typeface="Arial" pitchFamily="34" charset="0"/>
              </a:rPr>
              <a:t>Committee meeting – February 2018</a:t>
            </a:r>
            <a:endParaRPr lang="en-CA" sz="2200" b="1" kern="0" cap="all" dirty="0">
              <a:solidFill>
                <a:srgbClr val="002060"/>
              </a:solidFill>
              <a:latin typeface="Arial" pitchFamily="34" charset="0"/>
              <a:ea typeface="ＭＳ Ｐゴシック" pitchFamily="-110" charset="-128"/>
              <a:cs typeface="Arial" pitchFamily="34" charset="0"/>
            </a:endParaRPr>
          </a:p>
        </p:txBody>
      </p:sp>
      <p:sp>
        <p:nvSpPr>
          <p:cNvPr id="20489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81000" y="815975"/>
            <a:ext cx="5214938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3200" b="1" dirty="0" smtClean="0">
                <a:solidFill>
                  <a:srgbClr val="16165D"/>
                </a:solidFill>
                <a:latin typeface="Helvetica" pitchFamily="34" charset="0"/>
              </a:rPr>
              <a:t>CGSB-43.151</a:t>
            </a:r>
            <a:endParaRPr lang="en-CA" altLang="en-US" sz="3200" b="1" dirty="0">
              <a:solidFill>
                <a:srgbClr val="16165D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352425" y="1670050"/>
            <a:ext cx="8510588" cy="1055688"/>
          </a:xfrm>
        </p:spPr>
        <p:txBody>
          <a:bodyPr/>
          <a:lstStyle/>
          <a:p>
            <a:pPr>
              <a:defRPr/>
            </a:pPr>
            <a:r>
              <a:rPr lang="en-US" altLang="en-US" sz="2585" dirty="0">
                <a:solidFill>
                  <a:schemeClr val="tx1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/>
            </a:r>
            <a:br>
              <a:rPr lang="en-US" altLang="en-US" sz="2585" dirty="0">
                <a:solidFill>
                  <a:schemeClr val="tx1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lang="en-US" altLang="en-US" sz="2585" dirty="0">
              <a:solidFill>
                <a:schemeClr val="tx1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>
          <a:xfrm>
            <a:off x="457200" y="2000250"/>
            <a:ext cx="7143750" cy="1885950"/>
          </a:xfrm>
        </p:spPr>
        <p:txBody>
          <a:bodyPr/>
          <a:lstStyle/>
          <a:p>
            <a:pPr marL="228600" lvl="0" indent="-228600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kern="1200" dirty="0" smtClean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2</a:t>
            </a:r>
            <a:r>
              <a:rPr lang="en-US" altLang="en-US" sz="2000" kern="1200" baseline="30000" dirty="0" smtClean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nd</a:t>
            </a:r>
            <a:r>
              <a:rPr lang="en-US" altLang="en-US" sz="2000" kern="1200" dirty="0" smtClean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 </a:t>
            </a:r>
            <a:r>
              <a:rPr lang="en-US" altLang="en-US" sz="2000" kern="1200" dirty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draft being prepared for public </a:t>
            </a:r>
            <a:r>
              <a:rPr lang="en-US" altLang="en-US" sz="2000" kern="1200" dirty="0" smtClean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consultation.</a:t>
            </a:r>
            <a:endParaRPr lang="en-US" altLang="en-US" sz="2000" kern="12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kern="1200" dirty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2</a:t>
            </a:r>
            <a:r>
              <a:rPr lang="en-US" altLang="en-US" sz="2000" kern="1200" baseline="30000" dirty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nd</a:t>
            </a:r>
            <a:r>
              <a:rPr lang="en-US" altLang="en-US" sz="2000" kern="1200" dirty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 committee meeting after public </a:t>
            </a:r>
            <a:r>
              <a:rPr lang="en-US" altLang="en-US" sz="2000" kern="1200" dirty="0" smtClean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consultation.</a:t>
            </a:r>
            <a:endParaRPr lang="en-US" sz="2000" i="1" kern="12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indent="-228600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kern="1200" dirty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Anticipated publication date – </a:t>
            </a:r>
            <a:r>
              <a:rPr lang="en-US" sz="2000" b="1" kern="1200" dirty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Spring </a:t>
            </a:r>
            <a:r>
              <a:rPr lang="en-US" sz="2000" b="1" kern="1200" dirty="0" smtClean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2019</a:t>
            </a:r>
            <a:r>
              <a:rPr lang="en-US" sz="2000" kern="1200" dirty="0" smtClean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.</a:t>
            </a:r>
            <a:endParaRPr lang="en-US" sz="2000" kern="1200" dirty="0">
              <a:solidFill>
                <a:prstClr val="black"/>
              </a:solidFill>
              <a:latin typeface="+mn-lt"/>
              <a:ea typeface="MS PGothic" panose="020B0600070205080204" pitchFamily="34" charset="-128"/>
              <a:cs typeface="Helvetica" panose="020B0604020202020204" pitchFamily="34" charset="0"/>
            </a:endParaRPr>
          </a:p>
          <a:p>
            <a:pPr marL="0" indent="0" algn="ctr">
              <a:buFontTx/>
              <a:buNone/>
              <a:defRPr/>
            </a:pPr>
            <a:endParaRPr lang="en-US" altLang="en-US" sz="2215" dirty="0">
              <a:ea typeface="ＭＳ Ｐゴシック" panose="020B0600070205080204" pitchFamily="34" charset="-128"/>
            </a:endParaRPr>
          </a:p>
          <a:p>
            <a:pPr marL="0" indent="0" algn="ctr">
              <a:buFontTx/>
              <a:buNone/>
              <a:defRPr/>
            </a:pPr>
            <a:endParaRPr lang="en-CA" altLang="en-US" sz="2215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marL="0" indent="0" algn="ctr">
              <a:buFontTx/>
              <a:buNone/>
              <a:defRPr/>
            </a:pPr>
            <a:endParaRPr lang="en-US" altLang="en-US" sz="2215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2532" name="Line 5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 flipV="1">
            <a:off x="228600" y="1371600"/>
            <a:ext cx="8534400" cy="0"/>
          </a:xfrm>
          <a:prstGeom prst="line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33" name="Slide Number Placeholder 1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7221538" y="6524625"/>
            <a:ext cx="192246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3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defTabSz="7731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 defTabSz="773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 defTabSz="7731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 defTabSz="7731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DEAB60-2CE2-4295-910D-BB44FB87BB56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smtClean="0"/>
          </a:p>
        </p:txBody>
      </p:sp>
      <p:sp>
        <p:nvSpPr>
          <p:cNvPr id="15" name="Title 1"/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457200" y="1458914"/>
            <a:ext cx="771525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CA" sz="2200" b="1" kern="0" cap="all" dirty="0" smtClean="0">
                <a:solidFill>
                  <a:srgbClr val="002060"/>
                </a:solidFill>
                <a:latin typeface="Arial" pitchFamily="34" charset="0"/>
                <a:ea typeface="ＭＳ Ｐゴシック" pitchFamily="-110" charset="-128"/>
                <a:cs typeface="Arial" pitchFamily="34" charset="0"/>
              </a:rPr>
              <a:t>Status</a:t>
            </a:r>
            <a:endParaRPr lang="en-CA" sz="2200" b="1" kern="0" cap="all" dirty="0">
              <a:solidFill>
                <a:srgbClr val="002060"/>
              </a:solidFill>
              <a:latin typeface="Arial" pitchFamily="34" charset="0"/>
              <a:ea typeface="ＭＳ Ｐゴシック" pitchFamily="-110" charset="-128"/>
              <a:cs typeface="Arial" pitchFamily="34" charset="0"/>
            </a:endParaRPr>
          </a:p>
        </p:txBody>
      </p:sp>
      <p:sp>
        <p:nvSpPr>
          <p:cNvPr id="22536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76225" y="820738"/>
            <a:ext cx="53244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3200" b="1" dirty="0">
                <a:solidFill>
                  <a:srgbClr val="16165D"/>
                </a:solidFill>
                <a:latin typeface="Helvetica" pitchFamily="34" charset="0"/>
              </a:rPr>
              <a:t> </a:t>
            </a:r>
            <a:r>
              <a:rPr lang="en-CA" altLang="en-US" sz="3200" b="1" dirty="0" smtClean="0">
                <a:solidFill>
                  <a:srgbClr val="16165D"/>
                </a:solidFill>
                <a:latin typeface="Helvetica" pitchFamily="34" charset="0"/>
              </a:rPr>
              <a:t>CGSB–43.151</a:t>
            </a:r>
            <a:endParaRPr lang="en-CA" altLang="en-US" sz="3200" b="1" dirty="0">
              <a:solidFill>
                <a:srgbClr val="16165D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51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455720" y="1543049"/>
            <a:ext cx="8459679" cy="5200651"/>
          </a:xfrm>
          <a:prstGeom prst="rect">
            <a:avLst/>
          </a:prstGeom>
          <a:noFill/>
          <a:ln/>
        </p:spPr>
        <p:txBody>
          <a:bodyPr lIns="92075" tIns="46038" rIns="92075" bIns="46038"/>
          <a:lstStyle/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1900" i="1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Highway tanks and TC portable tanks for the transportation of dangerous goods</a:t>
            </a:r>
          </a:p>
          <a:p>
            <a:pPr lvl="0">
              <a:lnSpc>
                <a:spcPct val="90000"/>
              </a:lnSpc>
              <a:spcBef>
                <a:spcPts val="1200"/>
              </a:spcBef>
              <a:defRPr/>
            </a:pPr>
            <a:r>
              <a:rPr lang="en-US" sz="1800" b="1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Committee </a:t>
            </a:r>
            <a:r>
              <a:rPr lang="en-US" sz="1800" b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Meeting – January 2018</a:t>
            </a:r>
            <a:endParaRPr lang="en-US" sz="18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TC423 can be in either a tank truck or tank trailer </a:t>
            </a:r>
            <a:r>
              <a:rPr lang="en-US" altLang="en-US" sz="1800" dirty="0" smtClean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configuration.</a:t>
            </a:r>
            <a:endParaRPr lang="en-US" altLang="en-US" sz="18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Structural integrity inspection (“S”) only applies to TC423 tank </a:t>
            </a:r>
            <a:r>
              <a:rPr lang="en-US" altLang="en-US" sz="1800" dirty="0" smtClean="0">
                <a:solidFill>
                  <a:prstClr val="black"/>
                </a:solidFill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trailers.</a:t>
            </a:r>
            <a:endParaRPr lang="en-US" sz="18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Insulation is optional for </a:t>
            </a:r>
            <a:r>
              <a:rPr lang="en-US" sz="18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TC423. </a:t>
            </a:r>
            <a:endParaRPr lang="en-US" sz="18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If employed, TC423 insulation must be made of </a:t>
            </a:r>
            <a:r>
              <a:rPr lang="en-US" sz="1800" b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non-combustible</a:t>
            </a:r>
            <a:r>
              <a:rPr lang="en-US" sz="18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material:</a:t>
            </a:r>
            <a:endParaRPr lang="en-US" sz="18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685800" lvl="1" indent="-28575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Must be non-combustible and inorganic, regardless of flame spread 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rating;</a:t>
            </a:r>
            <a:endParaRPr lang="en-US" sz="16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685800" lvl="1" indent="-28575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Need not be rigid and may be porous; but must be </a:t>
            </a:r>
            <a:r>
              <a:rPr lang="en-US" sz="1600" b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protected from ingress </a:t>
            </a:r>
            <a:r>
              <a:rPr lang="en-US" sz="16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of any spillage (e.g., </a:t>
            </a:r>
            <a:r>
              <a:rPr lang="en-US" sz="1600" dirty="0" err="1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vapour</a:t>
            </a:r>
            <a:r>
              <a:rPr lang="en-US" sz="16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 barrier and tight jacket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);</a:t>
            </a:r>
            <a:endParaRPr lang="en-US" sz="16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685800" lvl="1" indent="-28575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Material would no longer require ERD 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approval.</a:t>
            </a:r>
            <a:endParaRPr lang="en-US" sz="16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1800"/>
              </a:spcBef>
              <a:defRPr/>
            </a:pPr>
            <a:r>
              <a:rPr lang="en-US" sz="1800" b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Status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Final Draft Consultation – </a:t>
            </a:r>
            <a:r>
              <a:rPr lang="en-US" sz="1800" b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Summer </a:t>
            </a:r>
            <a:r>
              <a:rPr lang="en-US" sz="1800" b="1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2018</a:t>
            </a:r>
            <a:r>
              <a:rPr lang="en-US" sz="18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.</a:t>
            </a:r>
            <a:endParaRPr lang="en-US" sz="18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Publication – </a:t>
            </a:r>
            <a:r>
              <a:rPr lang="en-US" sz="1800" b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Spring </a:t>
            </a:r>
            <a:r>
              <a:rPr lang="en-US" sz="1800" b="1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2019</a:t>
            </a:r>
            <a:r>
              <a:rPr lang="en-US" sz="18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.</a:t>
            </a:r>
            <a:endParaRPr lang="en-US" sz="18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algn="just">
              <a:spcBef>
                <a:spcPts val="1200"/>
              </a:spcBef>
              <a:buSzPct val="110000"/>
              <a:defRPr/>
            </a:pPr>
            <a:endParaRPr lang="en-US" kern="0" dirty="0" smtClean="0">
              <a:latin typeface="Arial" pitchFamily="34" charset="0"/>
              <a:ea typeface="ＭＳ Ｐゴシック" pitchFamily="-110" charset="-128"/>
              <a:cs typeface="Arial" pitchFamily="34" charset="0"/>
            </a:endParaRPr>
          </a:p>
          <a:p>
            <a:pPr marL="342900" indent="-342900" algn="just">
              <a:spcBef>
                <a:spcPts val="1200"/>
              </a:spcBef>
              <a:buSzPct val="110000"/>
              <a:defRPr/>
            </a:pPr>
            <a:endParaRPr lang="en-US" kern="0" dirty="0" smtClean="0">
              <a:latin typeface="Arial" pitchFamily="34" charset="0"/>
              <a:ea typeface="ＭＳ Ｐゴシック" pitchFamily="-110" charset="-128"/>
              <a:cs typeface="Arial" pitchFamily="34" charset="0"/>
            </a:endParaRPr>
          </a:p>
          <a:p>
            <a:pPr marL="342900" indent="-342900" algn="just">
              <a:spcBef>
                <a:spcPct val="20000"/>
              </a:spcBef>
              <a:buSzPct val="110000"/>
              <a:defRPr/>
            </a:pPr>
            <a:endParaRPr lang="en-CA" kern="0" dirty="0">
              <a:latin typeface="Arial" pitchFamily="34" charset="0"/>
              <a:ea typeface="ＭＳ Ｐゴシック" pitchFamily="-110" charset="-128"/>
              <a:cs typeface="Arial" pitchFamily="34" charset="0"/>
            </a:endParaRPr>
          </a:p>
        </p:txBody>
      </p:sp>
      <p:sp>
        <p:nvSpPr>
          <p:cNvPr id="24579" name="Line 5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 flipV="1">
            <a:off x="228600" y="1371600"/>
            <a:ext cx="8515350" cy="0"/>
          </a:xfrm>
          <a:prstGeom prst="line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580" name="Slide Number Placeholder 1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>
          <a:xfrm>
            <a:off x="7221538" y="6524625"/>
            <a:ext cx="192246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3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defTabSz="7731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 defTabSz="773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 defTabSz="7731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 defTabSz="7731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6707B4-E4E8-402D-A13C-44B54A5DA2D9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smtClean="0"/>
          </a:p>
        </p:txBody>
      </p:sp>
      <p:sp>
        <p:nvSpPr>
          <p:cNvPr id="24581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00050" y="857251"/>
            <a:ext cx="88138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3000" b="1" dirty="0" smtClean="0">
                <a:solidFill>
                  <a:srgbClr val="16165D"/>
                </a:solidFill>
                <a:latin typeface="Helvetica" pitchFamily="34" charset="0"/>
              </a:rPr>
              <a:t>CSA B620</a:t>
            </a:r>
            <a:endParaRPr lang="en-CA" altLang="en-US" sz="3000" b="1" dirty="0">
              <a:solidFill>
                <a:srgbClr val="16165D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5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228600" y="1371600"/>
            <a:ext cx="8686800" cy="0"/>
          </a:xfrm>
          <a:prstGeom prst="line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627" name="Rectangle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00050" y="800100"/>
            <a:ext cx="8672513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3000" b="1" dirty="0" smtClean="0">
                <a:solidFill>
                  <a:srgbClr val="16165D"/>
                </a:solidFill>
                <a:latin typeface="Helvetica" pitchFamily="34" charset="0"/>
              </a:rPr>
              <a:t>Other MOC Standards - CSA </a:t>
            </a:r>
            <a:r>
              <a:rPr lang="en-CA" altLang="en-US" sz="3000" b="1" dirty="0" smtClean="0">
                <a:solidFill>
                  <a:srgbClr val="16165D"/>
                </a:solidFill>
                <a:latin typeface="Helvetica" pitchFamily="34" charset="0"/>
              </a:rPr>
              <a:t>B625</a:t>
            </a:r>
            <a:endParaRPr lang="en-CA" altLang="en-US" sz="3000" b="1" dirty="0">
              <a:solidFill>
                <a:srgbClr val="16165D"/>
              </a:solidFill>
              <a:latin typeface="Helvetica" pitchFamily="34" charset="0"/>
            </a:endParaRPr>
          </a:p>
        </p:txBody>
      </p:sp>
      <p:sp>
        <p:nvSpPr>
          <p:cNvPr id="26628" name="Slide Number Placeholder 1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221538" y="6524625"/>
            <a:ext cx="192246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3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defTabSz="7731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 defTabSz="773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 defTabSz="7731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 defTabSz="7731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836B7E-1F01-4EB4-B812-D3018AF1E584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57200" y="2000250"/>
            <a:ext cx="8266113" cy="42724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0">
              <a:lnSpc>
                <a:spcPct val="90000"/>
              </a:lnSpc>
              <a:spcBef>
                <a:spcPts val="1600"/>
              </a:spcBef>
              <a:defRPr/>
            </a:pPr>
            <a:r>
              <a:rPr lang="en-US" sz="1900" b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What’s New?</a:t>
            </a:r>
            <a:endParaRPr lang="en-US" sz="19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19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Updated to align with the 20</a:t>
            </a:r>
            <a:r>
              <a:rPr lang="en-US" sz="1900" baseline="300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th</a:t>
            </a:r>
            <a:r>
              <a:rPr lang="en-US" sz="19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 edition of the United Nations Model Regulations on the Transport of Dangerous Goods;</a:t>
            </a:r>
          </a:p>
          <a:p>
            <a:pPr marL="228600" lvl="0" indent="-228600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/>
            </a:pPr>
            <a:r>
              <a:rPr lang="en-US" sz="19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Restructuring of </a:t>
            </a:r>
            <a:r>
              <a:rPr lang="en-US" sz="19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Chapter </a:t>
            </a:r>
            <a:r>
              <a:rPr lang="en-US" sz="19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9 concerning registration types and </a:t>
            </a:r>
            <a:r>
              <a:rPr lang="en-US" sz="19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requirements.</a:t>
            </a:r>
            <a:endParaRPr lang="en-US" sz="20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3600"/>
              </a:spcBef>
              <a:defRPr/>
            </a:pPr>
            <a:r>
              <a:rPr lang="en-US" sz="1900" b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Status</a:t>
            </a:r>
          </a:p>
          <a:p>
            <a:pPr marL="228600" lvl="0" indent="-2286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19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Next committee meeting: </a:t>
            </a:r>
            <a:r>
              <a:rPr lang="en-US" sz="1900" b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June </a:t>
            </a:r>
            <a:r>
              <a:rPr lang="en-US" sz="1900" b="1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2018</a:t>
            </a:r>
            <a:r>
              <a:rPr lang="en-US" sz="19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.</a:t>
            </a:r>
            <a:endParaRPr lang="en-US" sz="19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685800" lvl="1" indent="-28575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Propose definition for “decontamination”; review pressure vessel </a:t>
            </a:r>
            <a:r>
              <a:rPr lang="en-US" sz="16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codes.</a:t>
            </a:r>
            <a:endParaRPr lang="en-US" sz="16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sz="19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Final Draft Consultation – </a:t>
            </a:r>
            <a:r>
              <a:rPr lang="en-US" sz="1900" b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Fall </a:t>
            </a:r>
            <a:r>
              <a:rPr lang="en-US" sz="1900" b="1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2018</a:t>
            </a:r>
            <a:r>
              <a:rPr lang="en-US" sz="19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.</a:t>
            </a:r>
            <a:endParaRPr lang="en-US" sz="19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US" sz="1900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Publication – </a:t>
            </a:r>
            <a:r>
              <a:rPr lang="en-US" sz="1900" b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Summer </a:t>
            </a:r>
            <a:r>
              <a:rPr lang="en-US" sz="1900" b="1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2019</a:t>
            </a:r>
            <a:r>
              <a:rPr lang="en-US" sz="19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.</a:t>
            </a:r>
            <a:endParaRPr lang="en-US" sz="1900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492125" y="1485900"/>
            <a:ext cx="8229600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  <a:defRPr/>
            </a:pPr>
            <a:r>
              <a:rPr lang="en-CA" sz="1900" i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Portable tanks for transport of dangerous goods </a:t>
            </a:r>
            <a:r>
              <a:rPr lang="en-CA" sz="1900" i="1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(</a:t>
            </a:r>
            <a:r>
              <a:rPr lang="en-CA" sz="1900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UN/IMO/IM</a:t>
            </a:r>
            <a:r>
              <a:rPr lang="en-CA" sz="1900" i="1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) </a:t>
            </a:r>
            <a:endParaRPr lang="en-CA" sz="1900" i="1" dirty="0">
              <a:solidFill>
                <a:prstClr val="black"/>
              </a:solidFill>
              <a:latin typeface="+mn-lt"/>
              <a:ea typeface="ヒラギノ角ゴ Pro W3" pitchFamily="4" charset="-128"/>
              <a:cs typeface="Helvetica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5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228600" y="1371600"/>
            <a:ext cx="8686800" cy="0"/>
          </a:xfrm>
          <a:prstGeom prst="line">
            <a:avLst/>
          </a:prstGeom>
          <a:noFill/>
          <a:ln w="9525">
            <a:solidFill>
              <a:srgbClr val="B2B2B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675" name="Rectangle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00050" y="914400"/>
            <a:ext cx="8643938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3000" b="1" dirty="0" smtClean="0">
                <a:solidFill>
                  <a:srgbClr val="16165D"/>
                </a:solidFill>
                <a:latin typeface="Helvetica" pitchFamily="34" charset="0"/>
              </a:rPr>
              <a:t>Other MOC Standards - TP14850</a:t>
            </a:r>
            <a:endParaRPr lang="en-CA" altLang="en-US" sz="3000" b="1" dirty="0">
              <a:solidFill>
                <a:srgbClr val="16165D"/>
              </a:solidFill>
              <a:latin typeface="Helvetica" pitchFamily="34" charset="0"/>
            </a:endParaRPr>
          </a:p>
        </p:txBody>
      </p:sp>
      <p:sp>
        <p:nvSpPr>
          <p:cNvPr id="28676" name="Slide Number Placeholder 1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7221538" y="6524625"/>
            <a:ext cx="192246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73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 defTabSz="773113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 defTabSz="7731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Helvetica" pitchFamily="34" charset="0"/>
                <a:cs typeface="Arial" panose="020B0604020202020204" pitchFamily="34" charset="0"/>
              </a:defRPr>
            </a:lvl3pPr>
            <a:lvl4pPr marL="1600200" indent="-228600" defTabSz="7731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 defTabSz="7731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773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5AECCD-802A-4680-A886-AE01D109958D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57200" y="2000250"/>
            <a:ext cx="8586788" cy="44935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  <a:defRPr/>
            </a:pPr>
            <a:r>
              <a:rPr lang="en-US" sz="1800" b="1" dirty="0">
                <a:latin typeface="+mn-lt"/>
                <a:cs typeface="Helvetica" panose="020B0604020202020204" pitchFamily="34" charset="0"/>
              </a:rPr>
              <a:t>What’s New?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latin typeface="+mn-lt"/>
                <a:cs typeface="Helvetica" panose="020B0604020202020204" pitchFamily="34" charset="0"/>
              </a:rPr>
              <a:t>Revisited packing instructions to improve structure, presentation and usability;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latin typeface="+mn-lt"/>
                <a:cs typeface="Helvetica" panose="020B0604020202020204" pitchFamily="34" charset="0"/>
              </a:rPr>
              <a:t>Added requirements where manufacturers will now have to periodically retest a representative sample of a container at an interval of no more than five years;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latin typeface="+mn-lt"/>
                <a:cs typeface="Helvetica" panose="020B0604020202020204" pitchFamily="34" charset="0"/>
              </a:rPr>
              <a:t>Incorporated a new special case for the </a:t>
            </a:r>
            <a:r>
              <a:rPr lang="en-US" sz="1700" dirty="0">
                <a:latin typeface="+mn-lt"/>
              </a:rPr>
              <a:t>transport of </a:t>
            </a:r>
            <a:r>
              <a:rPr lang="en-CA" sz="1700" dirty="0">
                <a:latin typeface="+mn-lt"/>
              </a:rPr>
              <a:t>liquid dangerous goods in a </a:t>
            </a:r>
            <a:r>
              <a:rPr lang="en-CA" sz="1700" dirty="0" smtClean="0">
                <a:latin typeface="+mn-lt"/>
              </a:rPr>
              <a:t>mobile process unit</a:t>
            </a:r>
            <a:r>
              <a:rPr lang="en-US" sz="1700" dirty="0">
                <a:latin typeface="+mn-lt"/>
              </a:rPr>
              <a:t>;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1700" dirty="0">
                <a:latin typeface="+mn-lt"/>
                <a:cs typeface="Helvetica" panose="020B0604020202020204" pitchFamily="34" charset="0"/>
              </a:rPr>
              <a:t>Clarified requirements of special cases for </a:t>
            </a:r>
            <a:r>
              <a:rPr lang="en-US" sz="1700" dirty="0" smtClean="0">
                <a:latin typeface="+mn-lt"/>
                <a:cs typeface="Helvetica" panose="020B0604020202020204" pitchFamily="34" charset="0"/>
              </a:rPr>
              <a:t>the transportation </a:t>
            </a:r>
            <a:r>
              <a:rPr lang="en-US" sz="1700" dirty="0">
                <a:latin typeface="+mn-lt"/>
                <a:cs typeface="Helvetica" panose="020B0604020202020204" pitchFamily="34" charset="0"/>
              </a:rPr>
              <a:t>of dangerous goods waste.</a:t>
            </a:r>
          </a:p>
          <a:p>
            <a:pPr marL="0" indent="0">
              <a:spcBef>
                <a:spcPts val="1800"/>
              </a:spcBef>
              <a:buFont typeface="Arial" panose="020B0604020202020204" pitchFamily="34" charset="0"/>
              <a:buNone/>
              <a:defRPr/>
            </a:pPr>
            <a:r>
              <a:rPr lang="en-CA" sz="1800" b="1" dirty="0">
                <a:latin typeface="+mn-lt"/>
                <a:ea typeface="MS PGothic" panose="020B0600070205080204" pitchFamily="34" charset="-128"/>
                <a:cs typeface="Helvetica" panose="020B0604020202020204" pitchFamily="34" charset="0"/>
              </a:rPr>
              <a:t>Status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CA" sz="1700" dirty="0" smtClean="0">
                <a:latin typeface="+mn-lt"/>
                <a:cs typeface="Helvetica" panose="020B0604020202020204" pitchFamily="34" charset="0"/>
              </a:rPr>
              <a:t>3</a:t>
            </a:r>
            <a:r>
              <a:rPr lang="en-CA" sz="1700" baseline="30000" dirty="0" smtClean="0">
                <a:latin typeface="+mn-lt"/>
                <a:cs typeface="Helvetica" panose="020B0604020202020204" pitchFamily="34" charset="0"/>
              </a:rPr>
              <a:t>rd</a:t>
            </a:r>
            <a:r>
              <a:rPr lang="en-CA" sz="1700" dirty="0" smtClean="0">
                <a:latin typeface="+mn-lt"/>
                <a:cs typeface="Helvetica" panose="020B0604020202020204" pitchFamily="34" charset="0"/>
              </a:rPr>
              <a:t> / Final Public Consultation – </a:t>
            </a:r>
            <a:r>
              <a:rPr lang="en-CA" sz="1700" b="1" dirty="0" smtClean="0">
                <a:latin typeface="+mn-lt"/>
                <a:cs typeface="Helvetica" panose="020B0604020202020204" pitchFamily="34" charset="0"/>
              </a:rPr>
              <a:t>January 30 to March 30, 2018</a:t>
            </a:r>
            <a:r>
              <a:rPr lang="en-CA" sz="1700" dirty="0" smtClean="0">
                <a:latin typeface="+mn-lt"/>
                <a:cs typeface="Helvetica" panose="020B0604020202020204" pitchFamily="34" charset="0"/>
              </a:rPr>
              <a:t>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CA" sz="1700" dirty="0" smtClean="0">
                <a:latin typeface="+mn-lt"/>
                <a:cs typeface="Helvetica" panose="020B0604020202020204" pitchFamily="34" charset="0"/>
              </a:rPr>
              <a:t>Publication – </a:t>
            </a:r>
            <a:r>
              <a:rPr lang="en-CA" sz="1700" b="1" dirty="0" smtClean="0">
                <a:latin typeface="+mn-lt"/>
                <a:cs typeface="Helvetica" panose="020B0604020202020204" pitchFamily="34" charset="0"/>
              </a:rPr>
              <a:t>Summer 2018</a:t>
            </a:r>
            <a:r>
              <a:rPr lang="en-CA" sz="1700" dirty="0" smtClean="0">
                <a:latin typeface="+mn-lt"/>
                <a:cs typeface="Helvetica" panose="020B0604020202020204" pitchFamily="34" charset="0"/>
              </a:rPr>
              <a:t>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CA" sz="1700" dirty="0" smtClean="0">
                <a:latin typeface="+mn-lt"/>
                <a:cs typeface="Helvetica" panose="020B0604020202020204" pitchFamily="34" charset="0"/>
              </a:rPr>
              <a:t>Static Regulatory Reference – </a:t>
            </a:r>
            <a:r>
              <a:rPr lang="en-CA" sz="1700" b="1" dirty="0" smtClean="0">
                <a:latin typeface="+mn-lt"/>
                <a:cs typeface="Helvetica" panose="020B0604020202020204" pitchFamily="34" charset="0"/>
              </a:rPr>
              <a:t>2019</a:t>
            </a:r>
            <a:r>
              <a:rPr lang="en-CA" sz="1700" dirty="0" smtClean="0">
                <a:latin typeface="+mn-lt"/>
                <a:cs typeface="Helvetica" panose="020B0604020202020204" pitchFamily="34" charset="0"/>
              </a:rPr>
              <a:t>. </a:t>
            </a:r>
            <a:endParaRPr lang="en-US" altLang="en-US" sz="17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457200" y="1485900"/>
            <a:ext cx="8458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CA" sz="1900" i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Small containers for </a:t>
            </a:r>
            <a:r>
              <a:rPr lang="en-CA" sz="1900" i="1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transport of dangerous goods, </a:t>
            </a:r>
            <a:r>
              <a:rPr lang="en-CA" sz="1900" i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C</a:t>
            </a:r>
            <a:r>
              <a:rPr lang="en-CA" sz="1900" i="1" dirty="0" smtClean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lasses </a:t>
            </a:r>
            <a:r>
              <a:rPr lang="en-CA" sz="1900" i="1" dirty="0">
                <a:solidFill>
                  <a:prstClr val="black"/>
                </a:solidFill>
                <a:latin typeface="+mn-lt"/>
                <a:ea typeface="ヒラギノ角ゴ Pro W3" pitchFamily="4" charset="-128"/>
                <a:cs typeface="Helvetica" panose="020B0604020202020204" pitchFamily="34" charset="0"/>
              </a:rPr>
              <a:t>3, 4, 5, 6.1, 8 &amp; 9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Theme2">
  <a:themeElements>
    <a:clrScheme name="Custom 4">
      <a:dk1>
        <a:sysClr val="windowText" lastClr="000000"/>
      </a:dk1>
      <a:lt1>
        <a:srgbClr val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7082</TotalTime>
  <Words>1356</Words>
  <Application>Microsoft Office PowerPoint</Application>
  <PresentationFormat>On-screen Show (4:3)</PresentationFormat>
  <Paragraphs>192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 Unicode MS</vt:lpstr>
      <vt:lpstr>MS PGothic</vt:lpstr>
      <vt:lpstr>MS PGothic</vt:lpstr>
      <vt:lpstr>Arial</vt:lpstr>
      <vt:lpstr>Calibri</vt:lpstr>
      <vt:lpstr>Courier New</vt:lpstr>
      <vt:lpstr>Helvetica</vt:lpstr>
      <vt:lpstr>Tahoma</vt:lpstr>
      <vt:lpstr>Times New Roman</vt:lpstr>
      <vt:lpstr>Wingdings</vt:lpstr>
      <vt:lpstr>ヒラギノ角ゴ Pro W3</vt:lpstr>
      <vt:lpstr>Theme2</vt:lpstr>
      <vt:lpstr>Transport Canada TDG Standards and Regulatory Update</vt:lpstr>
      <vt:lpstr>Purpose</vt:lpstr>
      <vt:lpstr>PowerPoint Presentation</vt:lpstr>
      <vt:lpstr>PowerPoint Presentation</vt:lpstr>
      <vt:lpstr>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Transport Canada / Transports Canada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+TDG Program</dc:title>
  <dc:creator>roberto.bruni@tc.gc.ca</dc:creator>
  <cp:lastModifiedBy>Bruni, Roberto</cp:lastModifiedBy>
  <cp:revision>597</cp:revision>
  <cp:lastPrinted>2018-04-20T15:02:38Z</cp:lastPrinted>
  <dcterms:created xsi:type="dcterms:W3CDTF">2012-05-14T18:46:42Z</dcterms:created>
  <dcterms:modified xsi:type="dcterms:W3CDTF">2018-04-20T19:48:41Z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odified by">
    <vt:lpwstr>Thaddeus Thomas</vt:lpwstr>
  </property>
</Properties>
</file>