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2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4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35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6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7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8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9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40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41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42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43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44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5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4" r:id="rId3"/>
    <p:sldId id="274" r:id="rId4"/>
    <p:sldId id="261" r:id="rId5"/>
    <p:sldId id="272" r:id="rId6"/>
    <p:sldId id="265" r:id="rId7"/>
    <p:sldId id="266" r:id="rId8"/>
    <p:sldId id="269" r:id="rId9"/>
    <p:sldId id="273" r:id="rId10"/>
    <p:sldId id="271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624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784" y="-12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868" cy="46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0" rIns="93321" bIns="46660" numCol="1" anchor="t" anchorCtr="0" compatLnSpc="1">
            <a:prstTxWarp prst="textNoShape">
              <a:avLst/>
            </a:prstTxWarp>
          </a:bodyPr>
          <a:lstStyle>
            <a:lvl1pPr defTabSz="932706">
              <a:defRPr sz="1200">
                <a:latin typeface="Times New Roman" pitchFamily="4" charset="0"/>
                <a:ea typeface="ＭＳ Ｐゴシック" pitchFamily="4" charset="-128"/>
                <a:cs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233" y="0"/>
            <a:ext cx="3042868" cy="46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0" rIns="93321" bIns="46660" numCol="1" anchor="t" anchorCtr="0" compatLnSpc="1">
            <a:prstTxWarp prst="textNoShape">
              <a:avLst/>
            </a:prstTxWarp>
          </a:bodyPr>
          <a:lstStyle>
            <a:lvl1pPr algn="r" defTabSz="932706">
              <a:defRPr sz="1200">
                <a:latin typeface="Times New Roman" pitchFamily="4" charset="0"/>
                <a:ea typeface="ＭＳ Ｐゴシック" pitchFamily="4" charset="-128"/>
                <a:cs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245"/>
            <a:ext cx="3042868" cy="46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0" rIns="93321" bIns="46660" numCol="1" anchor="b" anchorCtr="0" compatLnSpc="1">
            <a:prstTxWarp prst="textNoShape">
              <a:avLst/>
            </a:prstTxWarp>
          </a:bodyPr>
          <a:lstStyle>
            <a:lvl1pPr defTabSz="932706">
              <a:defRPr sz="1200">
                <a:latin typeface="Times New Roman" pitchFamily="4" charset="0"/>
                <a:ea typeface="ＭＳ Ｐゴシック" pitchFamily="4" charset="-128"/>
                <a:cs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233" y="8843245"/>
            <a:ext cx="3042868" cy="46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0" rIns="93321" bIns="46660" numCol="1" anchor="b" anchorCtr="0" compatLnSpc="1">
            <a:prstTxWarp prst="textNoShape">
              <a:avLst/>
            </a:prstTxWarp>
          </a:bodyPr>
          <a:lstStyle>
            <a:lvl1pPr algn="r" defTabSz="932706">
              <a:defRPr sz="1200"/>
            </a:lvl1pPr>
          </a:lstStyle>
          <a:p>
            <a:fld id="{702212F0-46BE-4A22-A9A4-DD0FABA61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323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868" cy="465855"/>
          </a:xfrm>
          <a:prstGeom prst="rect">
            <a:avLst/>
          </a:prstGeom>
        </p:spPr>
        <p:txBody>
          <a:bodyPr vert="horz" wrap="square" lIns="61823" tIns="30911" rIns="61823" bIns="30911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Times New Roman" pitchFamily="4" charset="0"/>
                <a:ea typeface="ＭＳ Ｐゴシック" pitchFamily="4" charset="-128"/>
                <a:cs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854" y="0"/>
            <a:ext cx="3044057" cy="465855"/>
          </a:xfrm>
          <a:prstGeom prst="rect">
            <a:avLst/>
          </a:prstGeom>
        </p:spPr>
        <p:txBody>
          <a:bodyPr vert="horz" wrap="square" lIns="61823" tIns="30911" rIns="61823" bIns="30911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F8234D71-1FD5-45EB-BD1D-91E40BF65D65}" type="datetime1">
              <a:rPr lang="en-US" altLang="en-US"/>
              <a:pPr/>
              <a:t>2019-11-06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61823" tIns="30911" rIns="61823" bIns="3091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34" y="4421623"/>
            <a:ext cx="5619432" cy="4189694"/>
          </a:xfrm>
          <a:prstGeom prst="rect">
            <a:avLst/>
          </a:prstGeom>
        </p:spPr>
        <p:txBody>
          <a:bodyPr vert="horz" wrap="square" lIns="61823" tIns="30911" rIns="61823" bIns="3091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A" altLang="en-US" smtClean="0"/>
              <a:t>Click to edit Master text styles</a:t>
            </a:r>
          </a:p>
          <a:p>
            <a:pPr lvl="1"/>
            <a:r>
              <a:rPr lang="fr-CA" altLang="en-US" smtClean="0"/>
              <a:t>Second level</a:t>
            </a:r>
          </a:p>
          <a:p>
            <a:pPr lvl="2"/>
            <a:r>
              <a:rPr lang="fr-CA" altLang="en-US" smtClean="0"/>
              <a:t>Third level</a:t>
            </a:r>
          </a:p>
          <a:p>
            <a:pPr lvl="3"/>
            <a:r>
              <a:rPr lang="fr-CA" altLang="en-US" smtClean="0"/>
              <a:t>Fourth level</a:t>
            </a:r>
          </a:p>
          <a:p>
            <a:pPr lvl="4"/>
            <a:r>
              <a:rPr lang="fr-CA" altLang="en-US" smtClean="0"/>
              <a:t>Fifth level</a:t>
            </a:r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246"/>
            <a:ext cx="3042868" cy="464855"/>
          </a:xfrm>
          <a:prstGeom prst="rect">
            <a:avLst/>
          </a:prstGeom>
        </p:spPr>
        <p:txBody>
          <a:bodyPr vert="horz" wrap="square" lIns="61823" tIns="30911" rIns="61823" bIns="30911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Times New Roman" pitchFamily="4" charset="0"/>
                <a:ea typeface="ＭＳ Ｐゴシック" pitchFamily="4" charset="-128"/>
                <a:cs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854" y="8842246"/>
            <a:ext cx="3044057" cy="464855"/>
          </a:xfrm>
          <a:prstGeom prst="rect">
            <a:avLst/>
          </a:prstGeom>
        </p:spPr>
        <p:txBody>
          <a:bodyPr vert="horz" wrap="square" lIns="61823" tIns="30911" rIns="61823" bIns="30911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9D4EDB92-DE74-4AAE-BFDF-E059BACA0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053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7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6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25645639" indent="-25336526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3091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61822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92733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23645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417B28-E9CB-4AE9-9BB6-0481A23248BE}" type="slidenum">
              <a:rPr lang="en-US" altLang="en-US" sz="800"/>
              <a:pPr eaLnBrk="1" hangingPunct="1"/>
              <a:t>1</a:t>
            </a:fld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2151231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AA1A055-7CB8-47B2-8C1F-D6A3CE33F504}" type="slidenum">
              <a:rPr lang="en-US" altLang="en-US" sz="800" smtClean="0"/>
              <a:pPr/>
              <a:t>11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45999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B131B78-BDDC-49D3-B9E3-5E3D4EB6B1CC}" type="slidenum">
              <a:rPr lang="en-US" altLang="en-US" sz="800" smtClean="0"/>
              <a:pPr/>
              <a:t>12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592167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13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4053982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14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585160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15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3499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baseline="0" dirty="0" smtClean="0">
                <a:ea typeface="ＭＳ Ｐゴシック" panose="020B0600070205080204" pitchFamily="34" charset="-128"/>
              </a:rPr>
              <a:t>Show where to find the info and explain the RIAS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16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016538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17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4121565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baseline="0" dirty="0" smtClean="0">
                <a:ea typeface="ＭＳ Ｐゴシック" panose="020B0600070205080204" pitchFamily="34" charset="-128"/>
              </a:rPr>
              <a:t>Go to find out if you need an ERAP webpage, and show the ERAP questionnaire.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18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76306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baseline="0" dirty="0" smtClean="0">
                <a:ea typeface="ＭＳ Ｐゴシック" panose="020B0600070205080204" pitchFamily="34" charset="-128"/>
              </a:rPr>
              <a:t>Go to the page find out if you need an ERAP and go to the guide to find out if you need an ERAP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19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973275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20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416855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DB92-DE74-4AAE-BFDF-E059BACA0F5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535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baseline="0" dirty="0" smtClean="0">
                <a:ea typeface="ＭＳ Ｐゴシック" panose="020B0600070205080204" pitchFamily="34" charset="-128"/>
              </a:rPr>
              <a:t>Go to before you apply webpage and show the format and example of a PIA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21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732259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22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486621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23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267595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24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896887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25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531815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26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694791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27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446183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>
                <a:ea typeface="ＭＳ Ｐゴシック" panose="020B0600070205080204" pitchFamily="34" charset="-128"/>
              </a:rPr>
              <a:t>Go to having an ERAP page, then click on the ERAP implementation link on the page to go to the guide for persons who have an ERAP and show them the images. </a:t>
            </a:r>
          </a:p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28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708229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29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170527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30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89750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DB92-DE74-4AAE-BFDF-E059BACA0F5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611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31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548494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32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8444779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>
                <a:ea typeface="ＭＳ Ｐゴシック" panose="020B0600070205080204" pitchFamily="34" charset="-128"/>
              </a:rPr>
              <a:t>Prior to doing demo go to the apply for approval of an ERAP webpage and show the guide. </a:t>
            </a:r>
          </a:p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33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755369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>
                <a:ea typeface="ＭＳ Ｐゴシック" panose="020B0600070205080204" pitchFamily="34" charset="-128"/>
              </a:rPr>
              <a:t>Prior to doing demo go to the apply for approval of an ERAP webpage and show the guide. </a:t>
            </a:r>
          </a:p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34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6027565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baseline="0" dirty="0" smtClean="0">
                <a:ea typeface="ＭＳ Ｐゴシック" panose="020B0600070205080204" pitchFamily="34" charset="-128"/>
              </a:rPr>
              <a:t>Explain what GC Key is – show the webpage</a:t>
            </a:r>
          </a:p>
          <a:p>
            <a:pPr>
              <a:defRPr/>
            </a:pPr>
            <a:r>
              <a:rPr lang="en-US" altLang="en-US" baseline="0" dirty="0" smtClean="0">
                <a:ea typeface="ＭＳ Ｐゴシック" panose="020B0600070205080204" pitchFamily="34" charset="-128"/>
              </a:rPr>
              <a:t>What’s a delegated ERAP writer</a:t>
            </a:r>
          </a:p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baseline="0" dirty="0" smtClean="0">
                <a:ea typeface="ＭＳ Ｐゴシック" panose="020B0600070205080204" pitchFamily="34" charset="-128"/>
              </a:rPr>
              <a:t>Log into the system, show a dummy company</a:t>
            </a:r>
          </a:p>
          <a:p>
            <a:pPr>
              <a:defRPr/>
            </a:pPr>
            <a:r>
              <a:rPr lang="en-US" altLang="en-US" baseline="0" dirty="0" smtClean="0">
                <a:ea typeface="ＭＳ Ｐゴシック" panose="020B0600070205080204" pitchFamily="34" charset="-128"/>
              </a:rPr>
              <a:t>- Stress the importance of finding the right company and using the right email address</a:t>
            </a:r>
          </a:p>
          <a:p>
            <a:pPr marL="0" indent="0">
              <a:buFontTx/>
              <a:buNone/>
              <a:defRPr/>
            </a:pPr>
            <a:r>
              <a:rPr lang="en-US" altLang="en-US" baseline="0" dirty="0" smtClean="0">
                <a:ea typeface="ＭＳ Ｐゴシック" panose="020B0600070205080204" pitchFamily="34" charset="-128"/>
              </a:rPr>
              <a:t>- Show the information that is there (limited) and explain that they need to refill all the info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baseline="0" dirty="0" smtClean="0">
                <a:ea typeface="ＭＳ Ｐゴシック" panose="020B0600070205080204" pitchFamily="34" charset="-128"/>
              </a:rPr>
              <a:t>show how they must click update to update their information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baseline="0" dirty="0" smtClean="0">
                <a:ea typeface="ＭＳ Ｐゴシック" panose="020B0600070205080204" pitchFamily="34" charset="-128"/>
              </a:rPr>
              <a:t>Show the 3 sections they must complete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35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752189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36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130557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baseline="0" dirty="0" smtClean="0">
                <a:ea typeface="ＭＳ Ｐゴシック" panose="020B0600070205080204" pitchFamily="34" charset="-128"/>
              </a:rPr>
              <a:t>This is all found on our website guides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37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4289243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baseline="0" dirty="0" smtClean="0">
                <a:ea typeface="ＭＳ Ｐゴシック" panose="020B0600070205080204" pitchFamily="34" charset="-128"/>
              </a:rPr>
              <a:t>PERC may be a delegated ERAP writer, an ER contractor, mutual aid partner or just a broker.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38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747873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39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7062544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40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43913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Font typeface="Arial" panose="020B0604020202020204" pitchFamily="34" charset="0"/>
              <a:buNone/>
            </a:pPr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DB92-DE74-4AAE-BFDF-E059BACA0F5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8313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41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34346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42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5654010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fr-FR" sz="11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60F9E6A-D10C-4404-90D0-35A309C5B700}" type="slidenum">
              <a:rPr lang="en-US" altLang="fr-FR" sz="800" smtClean="0"/>
              <a:pPr/>
              <a:t>43</a:t>
            </a:fld>
            <a:endParaRPr lang="en-US" altLang="fr-FR" sz="800" smtClean="0"/>
          </a:p>
        </p:txBody>
      </p:sp>
    </p:spTree>
    <p:extLst>
      <p:ext uri="{BB962C8B-B14F-4D97-AF65-F5344CB8AC3E}">
        <p14:creationId xmlns:p14="http://schemas.microsoft.com/office/powerpoint/2010/main" val="22157038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fr-FR" sz="11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52376C-239C-4BEE-96E6-46CF86C650BC}" type="slidenum">
              <a:rPr lang="en-US" altLang="fr-FR" sz="800" smtClean="0"/>
              <a:pPr/>
              <a:t>44</a:t>
            </a:fld>
            <a:endParaRPr lang="en-US" altLang="fr-FR" sz="800" smtClean="0"/>
          </a:p>
        </p:txBody>
      </p:sp>
    </p:spTree>
    <p:extLst>
      <p:ext uri="{BB962C8B-B14F-4D97-AF65-F5344CB8AC3E}">
        <p14:creationId xmlns:p14="http://schemas.microsoft.com/office/powerpoint/2010/main" val="1353959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D88E12F-17B1-43D1-93F9-3BEA7ABF5350}" type="slidenum">
              <a:rPr lang="en-US" altLang="en-US" sz="800" smtClean="0">
                <a:solidFill>
                  <a:srgbClr val="000000"/>
                </a:solidFill>
              </a:rPr>
              <a:pPr/>
              <a:t>45</a:t>
            </a:fld>
            <a:endParaRPr lang="en-US" altLang="en-US" sz="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996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1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576853C-C063-480E-B9A0-882A971FD9E0}" type="slidenum">
              <a:rPr lang="en-US" altLang="fr-FR" sz="800" smtClean="0"/>
              <a:pPr/>
              <a:t>46</a:t>
            </a:fld>
            <a:endParaRPr lang="en-US" altLang="fr-FR" sz="800" smtClean="0"/>
          </a:p>
        </p:txBody>
      </p:sp>
    </p:spTree>
    <p:extLst>
      <p:ext uri="{BB962C8B-B14F-4D97-AF65-F5344CB8AC3E}">
        <p14:creationId xmlns:p14="http://schemas.microsoft.com/office/powerpoint/2010/main" val="36581906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US" altLang="en-US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5CEDD9-BA68-487F-B70E-A0F20210D4D8}" type="slidenum">
              <a:rPr lang="en-US" altLang="en-US" sz="800" smtClean="0"/>
              <a:pPr/>
              <a:t>47</a:t>
            </a:fld>
            <a:endParaRPr lang="en-US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52435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DB92-DE74-4AAE-BFDF-E059BACA0F5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09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DB92-DE74-4AAE-BFDF-E059BACA0F5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79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DB92-DE74-4AAE-BFDF-E059BACA0F5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684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DB92-DE74-4AAE-BFDF-E059BACA0F5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347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DB92-DE74-4AAE-BFDF-E059BACA0F5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46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63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EC54F-96E5-48C4-B6CF-4F98A5B041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24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63971-1F8A-420E-995A-7CC692DF1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1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36851-C5AA-431B-9860-E6FE0CA9F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47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ooter Section" descr="cover_botto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6438900"/>
            <a:ext cx="10572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~1\Bechamd\LOCALS~1\Temp\SNAGHTML1e4c0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9144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7488832" cy="1296144"/>
          </a:xfrm>
        </p:spPr>
        <p:txBody>
          <a:bodyPr/>
          <a:lstStyle>
            <a:lvl1pPr marL="0" indent="0" algn="l">
              <a:buNone/>
              <a:defRPr sz="3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7544" y="1290464"/>
            <a:ext cx="7466400" cy="914400"/>
          </a:xfrm>
        </p:spPr>
        <p:txBody>
          <a:bodyPr anchor="t"/>
          <a:lstStyle>
            <a:lvl1pPr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603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C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7772400" cy="3505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 anchor="t"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7772400" cy="3505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5513" y="6572250"/>
            <a:ext cx="1905000" cy="457200"/>
          </a:xfrm>
        </p:spPr>
        <p:txBody>
          <a:bodyPr/>
          <a:lstStyle>
            <a:lvl1pPr>
              <a:defRPr sz="12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8C75D8-63A5-4375-92DE-1FA19C9F7E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504918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C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 anchor="t"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7772400" cy="3505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2151C-74C5-4FAF-990D-686123D2DE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36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6E4C0-D1AA-4101-98DF-E1C6DC77D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58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90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90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7B5F5-27A4-4ECF-AB80-F5058579F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27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1863D-5E22-4B24-9536-B493AFFD2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48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64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9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06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669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06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F414B-9F5B-4151-98FE-268869B94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92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4E65D-E133-4CD2-9287-7D619DD0F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01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841F6-A15D-4AC5-A56D-57E30CA9A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84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2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47F1E-9F9B-41DA-AE6C-80B47E4EF6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92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5F35F-C5DA-4BDC-92CB-689C7DC53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4" charset="0"/>
                <a:ea typeface="ＭＳ Ｐゴシック" pitchFamily="4" charset="-128"/>
                <a:cs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4" charset="0"/>
                <a:ea typeface="ＭＳ Ｐゴシック" pitchFamily="4" charset="-128"/>
                <a:cs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2F2235-E633-4245-ABAF-AC0D9EB336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cap="all">
          <a:solidFill>
            <a:srgbClr val="16165D"/>
          </a:solidFill>
          <a:latin typeface="Helvetica"/>
          <a:ea typeface="ＭＳ Ｐゴシック" pitchFamily="-110" charset="-128"/>
          <a:cs typeface="Helvetic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16165D"/>
          </a:solidFill>
          <a:latin typeface="Helvetica" pitchFamily="-110" charset="0"/>
          <a:ea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16165D"/>
          </a:solidFill>
          <a:latin typeface="Helvetica" pitchFamily="-110" charset="0"/>
          <a:ea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16165D"/>
          </a:solidFill>
          <a:latin typeface="Helvetica" pitchFamily="-110" charset="0"/>
          <a:ea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16165D"/>
          </a:solidFill>
          <a:latin typeface="Helvetica" pitchFamily="-110" charset="0"/>
          <a:ea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Helvetica"/>
          <a:ea typeface="ＭＳ Ｐゴシック" pitchFamily="-110" charset="-128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/>
          <a:ea typeface="Helvetica" pitchFamily="-110" charset="0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Helvetica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c.gc.ca/eng/tdg/safety-menu.htm" TargetMode="External"/><Relationship Id="rId3" Type="http://schemas.openxmlformats.org/officeDocument/2006/relationships/tags" Target="../tags/tag20.xml"/><Relationship Id="rId7" Type="http://schemas.openxmlformats.org/officeDocument/2006/relationships/hyperlink" Target="http://www.tc.gc.ca/eng/tdg/clear-part7-374.htm" TargetMode="Externa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hyperlink" Target="http://www.tc.gc.ca/eng/tdg/erap-menu-72.htm" TargetMode="Externa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hyperlink" Target="http://www.tc.gc.ca/eng/tdg/find-out-if-you-need-an-erap.html" TargetMode="Externa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hyperlink" Target="http://www.tc.gc.ca/eng/tdg/find-out-if-you-need-an-erap.html" TargetMode="Externa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hyperlink" Target="http://www.tc.gc.ca/eng/tdg/before-you-apply.html" TargetMode="Externa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hyperlink" Target="http://www.tc.gc.ca/eng/tdg/having-approved-erap.html" TargetMode="Externa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hyperlink" Target="http://www.tc.gc.ca/eng/tdg/apply-for-approval.html" TargetMode="Externa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hyperlink" Target="http://www.tc.gc.ca/eng/tdg/awareness-materials-and-faq-1159.html." TargetMode="Externa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14.png"/><Relationship Id="rId5" Type="http://schemas.openxmlformats.org/officeDocument/2006/relationships/tags" Target="../tags/tag103.xml"/><Relationship Id="rId10" Type="http://schemas.openxmlformats.org/officeDocument/2006/relationships/notesSlide" Target="../notesSlides/notesSlide42.xml"/><Relationship Id="rId4" Type="http://schemas.openxmlformats.org/officeDocument/2006/relationships/tags" Target="../tags/tag102.xml"/><Relationship Id="rId9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15.png"/><Relationship Id="rId5" Type="http://schemas.openxmlformats.org/officeDocument/2006/relationships/tags" Target="../tags/tag112.xml"/><Relationship Id="rId10" Type="http://schemas.openxmlformats.org/officeDocument/2006/relationships/notesSlide" Target="../notesSlides/notesSlide43.xml"/><Relationship Id="rId4" Type="http://schemas.openxmlformats.org/officeDocument/2006/relationships/tags" Target="../tags/tag111.xml"/><Relationship Id="rId9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4.xml"/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1"/>
          <p:cNvSpPr txBox="1">
            <a:spLocks/>
          </p:cNvSpPr>
          <p:nvPr/>
        </p:nvSpPr>
        <p:spPr bwMode="auto">
          <a:xfrm>
            <a:off x="107504" y="2996952"/>
            <a:ext cx="7467600" cy="50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CA" alt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TDG Response Operations Group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itle 11"/>
          <p:cNvSpPr txBox="1">
            <a:spLocks/>
          </p:cNvSpPr>
          <p:nvPr/>
        </p:nvSpPr>
        <p:spPr bwMode="auto">
          <a:xfrm>
            <a:off x="107504" y="824674"/>
            <a:ext cx="8928992" cy="218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400" b="1" dirty="0" smtClean="0">
                <a:solidFill>
                  <a:srgbClr val="1919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Process </a:t>
            </a:r>
            <a:r>
              <a:rPr lang="en-US" altLang="en-US" sz="3400" b="1" dirty="0">
                <a:solidFill>
                  <a:srgbClr val="1919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altLang="en-US" sz="3400" b="1" dirty="0" smtClean="0">
                <a:solidFill>
                  <a:srgbClr val="1919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Review Emergency </a:t>
            </a:r>
          </a:p>
          <a:p>
            <a:pPr eaLnBrk="1" hangingPunct="1"/>
            <a:r>
              <a:rPr lang="en-US" altLang="en-US" sz="3400" b="1" dirty="0" smtClean="0">
                <a:solidFill>
                  <a:srgbClr val="1919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Response Assistance Plan </a:t>
            </a:r>
            <a:r>
              <a:rPr lang="en-US" altLang="en-US" sz="3400" b="1" dirty="0">
                <a:solidFill>
                  <a:srgbClr val="1919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(ERAP) </a:t>
            </a:r>
            <a:endParaRPr lang="en-US" altLang="en-US" sz="3400" b="1" dirty="0" smtClean="0">
              <a:solidFill>
                <a:srgbClr val="1919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/>
            <a:r>
              <a:rPr lang="en-US" altLang="en-US" sz="3400" b="1" dirty="0" smtClean="0">
                <a:solidFill>
                  <a:srgbClr val="1919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Criteria and Update </a:t>
            </a:r>
            <a:r>
              <a:rPr lang="en-US" altLang="en-US" sz="3400" b="1" dirty="0">
                <a:solidFill>
                  <a:srgbClr val="1919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TDG Schedule I list</a:t>
            </a:r>
          </a:p>
        </p:txBody>
      </p:sp>
      <p:pic>
        <p:nvPicPr>
          <p:cNvPr id="15364" name="Picture 8" descr="cover_pict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1700"/>
            <a:ext cx="914717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basic_top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cover_bottom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9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182880" y="92354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Moving forward</a:t>
            </a:r>
            <a:endParaRPr lang="en-US" altLang="en-US" cap="none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Text Placeholder 4"/>
          <p:cNvSpPr>
            <a:spLocks noGrp="1"/>
          </p:cNvSpPr>
          <p:nvPr>
            <p:ph type="body" idx="1"/>
          </p:nvPr>
        </p:nvSpPr>
        <p:spPr>
          <a:xfrm>
            <a:off x="365760" y="1828800"/>
            <a:ext cx="7772400" cy="4419600"/>
          </a:xfrm>
        </p:spPr>
        <p:txBody>
          <a:bodyPr anchor="t"/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Development of a tool to update Schedule I of TDG Regulations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Objective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Systematic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Reviewable </a:t>
            </a: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and 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adaptable </a:t>
            </a:r>
          </a:p>
          <a:p>
            <a:pPr lvl="1" eaLnBrk="1" hangingPunct="1"/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Challenges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Method validation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Expanding to other classes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Determining </a:t>
            </a: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thresholds</a:t>
            </a:r>
          </a:p>
          <a:p>
            <a:pPr lvl="1" eaLnBrk="1" hangingPunct="1"/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Next steps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Involve 3</a:t>
            </a:r>
            <a:r>
              <a:rPr lang="en-US" altLang="en-US" baseline="30000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rd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 party in research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Involve industry</a:t>
            </a:r>
            <a:endParaRPr lang="en-US" altLang="en-US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B5F5-27A4-4ECF-AB80-F5058579F8B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29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1558925"/>
            <a:ext cx="8351837" cy="1870075"/>
          </a:xfrm>
        </p:spPr>
        <p:txBody>
          <a:bodyPr/>
          <a:lstStyle/>
          <a:p>
            <a:pPr algn="ctr" defTabSz="865188" eaLnBrk="1" hangingPunct="1">
              <a:spcBef>
                <a:spcPts val="3000"/>
              </a:spcBef>
              <a:spcAft>
                <a:spcPts val="1800"/>
              </a:spcAft>
              <a:defRPr/>
            </a:pPr>
            <a:r>
              <a:rPr lang="en-US" altLang="en-US" sz="44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ERAP Program Update</a:t>
            </a:r>
            <a:endParaRPr lang="en-US" altLang="en-US" sz="4400" b="1" dirty="0" smtClean="0">
              <a:solidFill>
                <a:srgbClr val="336699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524625"/>
            <a:ext cx="2305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16165D"/>
                </a:solidFill>
              </a:rPr>
              <a:t>RDIMS </a:t>
            </a:r>
            <a:r>
              <a:rPr lang="en-US" altLang="en-US" sz="1200" b="1" dirty="0" smtClean="0">
                <a:solidFill>
                  <a:srgbClr val="16165D"/>
                </a:solidFill>
              </a:rPr>
              <a:t>#</a:t>
            </a:r>
            <a:r>
              <a:rPr lang="en-US" altLang="en-US" sz="1200" b="1" dirty="0">
                <a:solidFill>
                  <a:srgbClr val="16165D"/>
                </a:solidFill>
              </a:rPr>
              <a:t> </a:t>
            </a:r>
            <a:r>
              <a:rPr lang="en-US" altLang="en-US" sz="1200" b="1" dirty="0" smtClean="0">
                <a:solidFill>
                  <a:srgbClr val="16165D"/>
                </a:solidFill>
              </a:rPr>
              <a:t>15333978</a:t>
            </a:r>
            <a:endParaRPr lang="en-US" altLang="en-US" sz="1200" b="1" dirty="0">
              <a:solidFill>
                <a:srgbClr val="16165D"/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28964" y="2924944"/>
            <a:ext cx="91150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Monique Lavoie, TDG Remedial Measures Specialist		               	     Fall 2019 CEAEC Meeting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 descr="basic_top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601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30188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28613" y="836613"/>
            <a:ext cx="7772400" cy="576262"/>
          </a:xfrm>
        </p:spPr>
        <p:txBody>
          <a:bodyPr/>
          <a:lstStyle/>
          <a:p>
            <a:pPr>
              <a:defRPr/>
            </a:pPr>
            <a:r>
              <a:rPr lang="en-CA" altLang="en-US" sz="32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CA" altLang="en-US" sz="3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77311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7731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defTabSz="7731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algn="l" defTabSz="7731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defTabSz="7731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773113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773113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773113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773113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2</a:t>
            </a:r>
          </a:p>
        </p:txBody>
      </p:sp>
      <p:sp>
        <p:nvSpPr>
          <p:cNvPr id="18434" name="Text Placeholder 4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3568" y="1772816"/>
            <a:ext cx="7199958" cy="3744416"/>
          </a:xfrm>
        </p:spPr>
        <p:txBody>
          <a:bodyPr/>
          <a:lstStyle/>
          <a:p>
            <a:pPr marL="463550" indent="-349250">
              <a:spcBef>
                <a:spcPts val="12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ERAP amendments 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</a:t>
            </a:r>
            <a:r>
              <a:rPr lang="en-US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TDG Regulations (Part 3, 7 and 8)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63550" indent="-349250">
              <a:spcBef>
                <a:spcPts val="1200"/>
              </a:spcBef>
              <a:buFontTx/>
              <a:buChar char="•"/>
              <a:defRPr/>
            </a:pPr>
            <a:endParaRPr lang="en-US" altLang="en-US" sz="24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0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</a:rPr>
              <a:t>Context of Regulatory Update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977" y="1844824"/>
            <a:ext cx="7772400" cy="4238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Nearly 1000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approved ERAP, covering nearly 400 dangerous goods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TDG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Emergency Response Task Force (ERTF) created in April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40 recommendations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the ERTF report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 aimed at: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clarifying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processes for implementing an ERAP, and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collecting meaningful data to foster the continuous improvement of the ERAP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420883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</a:rPr>
              <a:t>Objective of the Regulatory Update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2386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amendments: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Clarify ERAP implementation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Enhance emergency preparedness and response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administrative changes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changes are 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Part 7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(ERAP)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(Reporting) of TDG Regulations</a:t>
            </a: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773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</a:rPr>
              <a:t>Important Dates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9137"/>
            <a:ext cx="7772400" cy="42386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Canada Gazette Part II published on May 1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Came into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force on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ransition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period of 9 months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t>Until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t>March 1, 2020 to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t>comply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-110" charset="-128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84201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</a:rPr>
              <a:t>Where to Find Information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0828"/>
            <a:ext cx="7772400" cy="42386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rationale of changes, read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Regulatory Impact Analysis Statement (RIAS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Consolidated text now on Website (includes PDF)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 ERAP website and guides</a:t>
            </a: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dirty="0" smtClean="0"/>
          </a:p>
        </p:txBody>
      </p:sp>
      <p:sp>
        <p:nvSpPr>
          <p:cNvPr id="2" name="Rectangle 1">
            <a:hlinkClick r:id="rId6"/>
          </p:cNvPr>
          <p:cNvSpPr/>
          <p:nvPr/>
        </p:nvSpPr>
        <p:spPr>
          <a:xfrm>
            <a:off x="2195736" y="3645024"/>
            <a:ext cx="2016224" cy="3600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ectangle 3">
            <a:hlinkClick r:id="rId7"/>
          </p:cNvPr>
          <p:cNvSpPr/>
          <p:nvPr/>
        </p:nvSpPr>
        <p:spPr>
          <a:xfrm>
            <a:off x="1115616" y="2996952"/>
            <a:ext cx="2448272" cy="3600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8"/>
          </p:cNvPr>
          <p:cNvSpPr/>
          <p:nvPr/>
        </p:nvSpPr>
        <p:spPr>
          <a:xfrm>
            <a:off x="5724128" y="1988840"/>
            <a:ext cx="2592288" cy="3600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279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16165D"/>
                </a:solidFill>
              </a:rPr>
              <a:t>Part 3 – ERAP I</a:t>
            </a:r>
            <a:r>
              <a:rPr lang="en-US" altLang="en-US" sz="3200" b="1" dirty="0" smtClean="0">
                <a:solidFill>
                  <a:srgbClr val="16165D"/>
                </a:solidFill>
              </a:rPr>
              <a:t>nfo on Shipping Document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238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Subsection 3.6(1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modified to restrict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options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to identify an ERAP on a shipping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Before: reference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number of the ERAP issued by TC preceded or followed by the letters “ERP” or “ERAP” or “PIU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Now: can no longer use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letters “ERP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CA" sz="2400" i="1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 2-9999 1-800-555-5555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” or “</a:t>
            </a:r>
            <a:r>
              <a:rPr lang="en-C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ERAP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 2-9999 1-800-555-5555” or “</a:t>
            </a:r>
            <a:r>
              <a:rPr lang="en-C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PIU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 2-9999 1-800-555-5555”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612577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16165D"/>
                </a:solidFill>
              </a:rPr>
              <a:t>Section 7.2 </a:t>
            </a:r>
            <a:r>
              <a:rPr lang="en-US" altLang="en-US" sz="3200" b="1" dirty="0">
                <a:solidFill>
                  <a:srgbClr val="16165D"/>
                </a:solidFill>
              </a:rPr>
              <a:t>– ERAP R</a:t>
            </a:r>
            <a:r>
              <a:rPr lang="en-US" altLang="en-US" sz="3200" b="1" dirty="0" smtClean="0">
                <a:solidFill>
                  <a:srgbClr val="16165D"/>
                </a:solidFill>
              </a:rPr>
              <a:t>equirements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238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dangerous goods need an ERAP?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ERAP requirements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remain the same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except for infectious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find out if your dangerous goods need an ERAP?</a:t>
            </a:r>
          </a:p>
          <a:p>
            <a:pPr marL="0" indent="0">
              <a:buNone/>
            </a:pP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needs an ERAP?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longer just applies to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 who “offers for transport” or “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import”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Now refers to 7(1) of the TDG Act</a:t>
            </a:r>
          </a:p>
          <a:p>
            <a:pPr marL="0" indent="0">
              <a:buNone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dirty="0" smtClean="0"/>
          </a:p>
        </p:txBody>
      </p:sp>
      <p:sp>
        <p:nvSpPr>
          <p:cNvPr id="2" name="Rectangle 1">
            <a:hlinkClick r:id="rId6"/>
          </p:cNvPr>
          <p:cNvSpPr/>
          <p:nvPr/>
        </p:nvSpPr>
        <p:spPr>
          <a:xfrm>
            <a:off x="1187624" y="3284984"/>
            <a:ext cx="6840760" cy="792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195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16165D"/>
                </a:solidFill>
              </a:rPr>
              <a:t>Section 7.2 </a:t>
            </a:r>
            <a:r>
              <a:rPr lang="en-US" altLang="en-US" sz="3200" b="1" dirty="0">
                <a:solidFill>
                  <a:srgbClr val="16165D"/>
                </a:solidFill>
              </a:rPr>
              <a:t>– </a:t>
            </a:r>
            <a:r>
              <a:rPr lang="en-US" altLang="en-US" sz="3200" b="1" dirty="0" smtClean="0">
                <a:solidFill>
                  <a:srgbClr val="16165D"/>
                </a:solidFill>
              </a:rPr>
              <a:t>Who needs an ERAP?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238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person in Canada requires an approved ERAP when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they: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import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certain dangerous goods,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offer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transport certain dangerous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does not apply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 person who requires an approved ERAP is the one who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handles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certain dangerous goods while in Canada, or</a:t>
            </a: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transports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certain dangerous goods while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I find out if I need an ERAP?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dirty="0" smtClean="0"/>
          </a:p>
        </p:txBody>
      </p:sp>
      <p:sp>
        <p:nvSpPr>
          <p:cNvPr id="2" name="Rectangle 1">
            <a:hlinkClick r:id="rId6"/>
          </p:cNvPr>
          <p:cNvSpPr/>
          <p:nvPr/>
        </p:nvSpPr>
        <p:spPr>
          <a:xfrm>
            <a:off x="1979712" y="6021288"/>
            <a:ext cx="5112568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86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182880" y="923544"/>
            <a:ext cx="8278688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Erap</a:t>
            </a:r>
            <a:r>
              <a:rPr lang="en-US" sz="3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overview</a:t>
            </a:r>
            <a:endParaRPr lang="en-US" altLang="en-US" cap="none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Text Placeholder 4"/>
          <p:cNvSpPr>
            <a:spLocks noGrp="1"/>
          </p:cNvSpPr>
          <p:nvPr>
            <p:ph type="body" idx="1"/>
          </p:nvPr>
        </p:nvSpPr>
        <p:spPr>
          <a:xfrm>
            <a:off x="365760" y="1828800"/>
            <a:ext cx="7878648" cy="1528192"/>
          </a:xfrm>
        </p:spPr>
        <p:txBody>
          <a:bodyPr anchor="t"/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What is an ERAP?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Describes what to do in the event of a transportation incident involving higher-risk dangerous goods (DGs)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Reviewed and approved by TDG Response Operations Group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DGs and quantities identified in Schedule I of the TDG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Regulations</a:t>
            </a:r>
          </a:p>
          <a:p>
            <a:pPr eaLnBrk="1" hangingPunct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eaLnBrk="1" hangingPunct="1"/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B5F5-27A4-4ECF-AB80-F5058579F8B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" y="4005064"/>
            <a:ext cx="5646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Which DGs represent a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higher risk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Widespread hazard to public safety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Specialized knowledge or equipment 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Quantity</a:t>
            </a:r>
          </a:p>
        </p:txBody>
      </p:sp>
    </p:spTree>
    <p:extLst>
      <p:ext uri="{BB962C8B-B14F-4D97-AF65-F5344CB8AC3E}">
        <p14:creationId xmlns:p14="http://schemas.microsoft.com/office/powerpoint/2010/main" val="40313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504" y="836613"/>
            <a:ext cx="902208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16165D"/>
                </a:solidFill>
              </a:rPr>
              <a:t>Section 7.3 - ERAP Application Requirements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238600"/>
          </a:xfrm>
        </p:spPr>
        <p:txBody>
          <a:bodyPr/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Updated to reflect what we ask for in ERAP Online Services (EOS)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Accident Assessment (PAA) is replaced with Potential Incident Analysis (PIA)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Must include analysis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of at least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scenarios: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anticipated release of dangerous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release of less than 1% of the dangerous goods in a means of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containment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release of more than 50% of the dangerous goods in a means of containment, and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exposure to fire of a means of containment that contains dangerous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17214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16165D"/>
                </a:solidFill>
              </a:rPr>
              <a:t>Section 7.3 </a:t>
            </a:r>
            <a:r>
              <a:rPr lang="en-US" altLang="en-US" sz="3200" b="1" dirty="0">
                <a:solidFill>
                  <a:srgbClr val="16165D"/>
                </a:solidFill>
              </a:rPr>
              <a:t>– </a:t>
            </a:r>
            <a:r>
              <a:rPr lang="en-US" altLang="en-US" sz="3200" b="1" dirty="0" smtClean="0">
                <a:solidFill>
                  <a:srgbClr val="16165D"/>
                </a:solidFill>
              </a:rPr>
              <a:t>PIA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238600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scenario must include: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possible consequences of the release or anticipated release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measures, organized by tier, to be taken in response to the release or anticipated release for each scenario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identification of the persons responsible for taking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Format and example of a PIA 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dirty="0" smtClean="0"/>
          </a:p>
        </p:txBody>
      </p:sp>
      <p:sp>
        <p:nvSpPr>
          <p:cNvPr id="2" name="Rectangle 1">
            <a:hlinkClick r:id="rId6"/>
          </p:cNvPr>
          <p:cNvSpPr/>
          <p:nvPr/>
        </p:nvSpPr>
        <p:spPr>
          <a:xfrm>
            <a:off x="2558008" y="5589240"/>
            <a:ext cx="4102224" cy="3600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86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16165D"/>
                </a:solidFill>
              </a:rPr>
              <a:t>Section 7.7 </a:t>
            </a:r>
            <a:r>
              <a:rPr lang="en-US" altLang="en-US" sz="3200" b="1" dirty="0">
                <a:solidFill>
                  <a:srgbClr val="16165D"/>
                </a:solidFill>
              </a:rPr>
              <a:t>– </a:t>
            </a:r>
            <a:r>
              <a:rPr lang="en-US" altLang="en-US" sz="3200" b="1" dirty="0" smtClean="0">
                <a:solidFill>
                  <a:srgbClr val="16165D"/>
                </a:solidFill>
              </a:rPr>
              <a:t>Authorized Users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238600"/>
          </a:xfrm>
        </p:spPr>
        <p:txBody>
          <a:bodyPr/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Replaces Permitted Users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longer need to notify TC when permission is given or rescinded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 with an approved ERAP must give a written authorization to an authorized user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Authorized user must be able to produce a copy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authorization: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years after the day on which the authorization is no longer in effect, and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 days after the day on which the authorized user receives a written request from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1603356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16165D"/>
                </a:solidFill>
              </a:rPr>
              <a:t>Section 7.7 </a:t>
            </a:r>
            <a:r>
              <a:rPr lang="en-US" altLang="en-US" sz="3200" b="1" dirty="0">
                <a:solidFill>
                  <a:srgbClr val="16165D"/>
                </a:solidFill>
              </a:rPr>
              <a:t>– </a:t>
            </a:r>
            <a:r>
              <a:rPr lang="en-US" altLang="en-US" sz="3200" b="1" dirty="0" smtClean="0">
                <a:solidFill>
                  <a:srgbClr val="16165D"/>
                </a:solidFill>
              </a:rPr>
              <a:t>Authorized User Conditions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23860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 conditions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before :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Authorized user is not the producer of the dangerous goods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ERAP applies to the mode of transport, means of containment and geographical location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 with the approved ERAP agrees to take measures to respond to a release or anticipated release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924766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16165D"/>
                </a:solidFill>
              </a:rPr>
              <a:t>Section 7.8 </a:t>
            </a:r>
            <a:r>
              <a:rPr lang="en-US" altLang="en-US" sz="3200" b="1" dirty="0">
                <a:solidFill>
                  <a:srgbClr val="16165D"/>
                </a:solidFill>
              </a:rPr>
              <a:t>– </a:t>
            </a:r>
            <a:r>
              <a:rPr lang="en-US" altLang="en-US" sz="3200" b="1" dirty="0" smtClean="0">
                <a:solidFill>
                  <a:srgbClr val="16165D"/>
                </a:solidFill>
              </a:rPr>
              <a:t>ERAP Implementation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238600"/>
          </a:xfrm>
        </p:spPr>
        <p:txBody>
          <a:bodyPr/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Formerly “activation”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person with an approved ERAP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must implement to tier 1 or 2 in response to a release or anticipated release of dangerous goods</a:t>
            </a:r>
          </a:p>
          <a:p>
            <a:pPr marL="0" indent="0">
              <a:buNone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55576" y="3411304"/>
          <a:ext cx="7772400" cy="3114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technical or emergency response advice as soon as possible after a request for the advice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technical or emergency response advice as soon as possible after a request for the advice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remotely monitor the response to the release or anticipated release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the response to the release or anticipated release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 ERAP emergency response resources to the location of the release or anticipated release</a:t>
                      </a:r>
                      <a:endParaRPr lang="en-CA" i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604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16165D"/>
                </a:solidFill>
              </a:rPr>
              <a:t>Part 8</a:t>
            </a:r>
            <a:r>
              <a:rPr lang="en-US" altLang="en-US" sz="3200" b="1" dirty="0" smtClean="0">
                <a:solidFill>
                  <a:srgbClr val="16165D"/>
                </a:solidFill>
              </a:rPr>
              <a:t> </a:t>
            </a:r>
            <a:r>
              <a:rPr lang="en-US" altLang="en-US" sz="3200" b="1" dirty="0">
                <a:solidFill>
                  <a:srgbClr val="16165D"/>
                </a:solidFill>
              </a:rPr>
              <a:t>– </a:t>
            </a:r>
            <a:r>
              <a:rPr lang="en-US" altLang="en-US" sz="3200" b="1" dirty="0" smtClean="0">
                <a:solidFill>
                  <a:srgbClr val="16165D"/>
                </a:solidFill>
              </a:rPr>
              <a:t>ERAP Incident Report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238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8.20 ERAP Incident Report</a:t>
            </a:r>
          </a:p>
          <a:p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Person who has the charge, management or control must call the ERAP number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 the shipping document if the release or anticipated release of dangerous goods are or could be in excess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of: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quantity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Class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1, 2, 3, 4, 5, 6, 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established in section 39 of the PTNSR,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2015 for Class 7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 ERAP Incident report does not implement an ERAP.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Notification to the person who has the ERAP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Does not substitute any other reporting requirements</a:t>
            </a:r>
          </a:p>
          <a:p>
            <a:pPr marL="0" indent="0">
              <a:buNone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318866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16165D"/>
                </a:solidFill>
                <a:latin typeface="Helvetica" pitchFamily="34" charset="0"/>
                <a:cs typeface="Helvetica" pitchFamily="34" charset="0"/>
              </a:rPr>
              <a:t>Part 8</a:t>
            </a:r>
            <a:r>
              <a:rPr lang="en-US" altLang="en-US" sz="3200" b="1" dirty="0" smtClean="0">
                <a:solidFill>
                  <a:srgbClr val="16165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altLang="en-US" sz="3200" b="1" dirty="0">
                <a:solidFill>
                  <a:srgbClr val="16165D"/>
                </a:solidFill>
                <a:latin typeface="Helvetica" pitchFamily="34" charset="0"/>
                <a:cs typeface="Helvetica" pitchFamily="34" charset="0"/>
              </a:rPr>
              <a:t>– </a:t>
            </a:r>
            <a:r>
              <a:rPr lang="en-US" altLang="en-US" sz="3200" b="1" dirty="0" smtClean="0">
                <a:solidFill>
                  <a:srgbClr val="16165D"/>
                </a:solidFill>
                <a:latin typeface="Helvetica" pitchFamily="34" charset="0"/>
                <a:cs typeface="Helvetica" pitchFamily="34" charset="0"/>
              </a:rPr>
              <a:t>ERAP Incident Report</a:t>
            </a:r>
            <a:endParaRPr lang="en-CA" altLang="en-US" sz="3200" b="1" dirty="0">
              <a:solidFill>
                <a:srgbClr val="16165D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2386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400" dirty="0" smtClean="0"/>
              <a:t>8.21 list information </a:t>
            </a:r>
            <a:r>
              <a:rPr lang="en-US" sz="2400" dirty="0"/>
              <a:t>to be included in an ERAP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incident</a:t>
            </a:r>
            <a:r>
              <a:rPr lang="en-US" sz="2400" dirty="0"/>
              <a:t>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General information about the </a:t>
            </a:r>
            <a:r>
              <a:rPr lang="en-US" sz="2400" dirty="0" smtClean="0"/>
              <a:t>incident to the ERAP holder can make an informed decision on if and to what tier the ERAP must be implemented</a:t>
            </a:r>
            <a:endParaRPr lang="en-US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CA" sz="2400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CA" sz="2400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CA" sz="2400" dirty="0"/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24032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16165D"/>
                </a:solidFill>
                <a:latin typeface="Helvetica" pitchFamily="34" charset="0"/>
                <a:cs typeface="Helvetica" pitchFamily="34" charset="0"/>
              </a:rPr>
              <a:t>Part 8</a:t>
            </a:r>
            <a:r>
              <a:rPr lang="en-US" altLang="en-US" sz="3200" b="1" dirty="0" smtClean="0">
                <a:solidFill>
                  <a:srgbClr val="16165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altLang="en-US" sz="3200" b="1" dirty="0">
                <a:solidFill>
                  <a:srgbClr val="16165D"/>
                </a:solidFill>
                <a:latin typeface="Helvetica" pitchFamily="34" charset="0"/>
                <a:cs typeface="Helvetica" pitchFamily="34" charset="0"/>
              </a:rPr>
              <a:t>– </a:t>
            </a:r>
            <a:r>
              <a:rPr lang="en-US" altLang="en-US" sz="3200" b="1" dirty="0" smtClean="0">
                <a:solidFill>
                  <a:srgbClr val="16165D"/>
                </a:solidFill>
                <a:latin typeface="Helvetica" pitchFamily="34" charset="0"/>
                <a:cs typeface="Helvetica" pitchFamily="34" charset="0"/>
              </a:rPr>
              <a:t>ERAP Implementation Report</a:t>
            </a:r>
            <a:endParaRPr lang="en-CA" altLang="en-US" sz="3200" b="1" dirty="0">
              <a:solidFill>
                <a:srgbClr val="16165D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238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8.22 ERAP Implementation Report</a:t>
            </a:r>
          </a:p>
          <a:p>
            <a:r>
              <a:rPr lang="en-US" sz="2400" dirty="0"/>
              <a:t>Must be made </a:t>
            </a:r>
            <a:r>
              <a:rPr lang="en-US" sz="2400" dirty="0" smtClean="0"/>
              <a:t>by phone to </a:t>
            </a:r>
            <a:r>
              <a:rPr lang="en-US" sz="2400" dirty="0"/>
              <a:t>CANUTEC when a person implements an approved ERAP to tier 1 or tier </a:t>
            </a:r>
            <a:r>
              <a:rPr lang="en-US" sz="2400" dirty="0" smtClean="0"/>
              <a:t>2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/>
              <a:t>8.23 Information to </a:t>
            </a:r>
            <a:r>
              <a:rPr lang="en-US" sz="2400" b="1" dirty="0" smtClean="0"/>
              <a:t>be </a:t>
            </a:r>
            <a:r>
              <a:rPr lang="en-US" sz="2400" b="1" dirty="0"/>
              <a:t>Included in an ERAP Implementation Report</a:t>
            </a:r>
          </a:p>
          <a:p>
            <a:r>
              <a:rPr lang="en-US" sz="2400" dirty="0"/>
              <a:t>General information about the incident</a:t>
            </a:r>
          </a:p>
          <a:p>
            <a:r>
              <a:rPr lang="en-US" sz="2400" dirty="0"/>
              <a:t>Information about the ERAP implementation and emergency measures taken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288344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16165D"/>
                </a:solidFill>
              </a:rPr>
              <a:t>Summary of Reporting Requirements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16522" y="1932032"/>
          <a:ext cx="8510953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0208"/>
                <a:gridCol w="1554175"/>
                <a:gridCol w="1702190"/>
                <a:gridCol w="1702190"/>
                <a:gridCol w="1702190"/>
              </a:tblGrid>
              <a:tr h="177069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has charge, management or control of the means of containment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 Report (8.2)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local authority responsible for responding to emergencies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Release or anticipated Release report (8.4)* to CANUTEC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Dangerous Goods Accident or Incident Report — Air (8.9)* to CANUTEC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ERAP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Incident report (8.20) to the person who has the ERAP, buy calling the ERAP phone number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who has an ERAP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ERAP Implementation Report (8.22) to CANUTEC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8081" y="5013176"/>
            <a:ext cx="7022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CA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30-Day Follow-up report must then be made by the same person or the person’s employer</a:t>
            </a:r>
          </a:p>
          <a:p>
            <a:endParaRPr lang="en-US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does this all come together?</a:t>
            </a:r>
            <a:endParaRPr lang="en-US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hlinkClick r:id="rId6"/>
          </p:cNvPr>
          <p:cNvSpPr/>
          <p:nvPr/>
        </p:nvSpPr>
        <p:spPr>
          <a:xfrm>
            <a:off x="2627784" y="5733256"/>
            <a:ext cx="3925416" cy="4186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11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  <a:latin typeface="Helvetica" pitchFamily="34" charset="0"/>
                <a:cs typeface="Helvetica" pitchFamily="34" charset="0"/>
              </a:rPr>
              <a:t>ERAP Webpage Recap</a:t>
            </a:r>
            <a:endParaRPr lang="en-CA" altLang="en-US" sz="3200" b="1" dirty="0">
              <a:solidFill>
                <a:srgbClr val="16165D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824536"/>
          </a:xfrm>
        </p:spPr>
        <p:txBody>
          <a:bodyPr/>
          <a:lstStyle/>
          <a:p>
            <a:r>
              <a:rPr lang="en-US" sz="2400" dirty="0" smtClean="0"/>
              <a:t>All new ERAP Webpage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US" sz="2400" dirty="0" smtClean="0"/>
              <a:t> has up to date information about the ERAP program</a:t>
            </a:r>
          </a:p>
          <a:p>
            <a:r>
              <a:rPr lang="en-US" sz="2400" dirty="0" smtClean="0"/>
              <a:t>Walk you through the entire ERAP application process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Supported by 4 guides found at bottom of each page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Find out if you need an ERAP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 your ERAP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Apply for approval of an ERAP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Once you have an approved ERAP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Sets what we expect from you and what you can expect from us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14007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182880" y="923544"/>
            <a:ext cx="8278688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Examples</a:t>
            </a:r>
            <a:endParaRPr lang="en-US" altLang="en-US" cap="none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B5F5-27A4-4ECF-AB80-F5058579F8B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0" y="2700345"/>
            <a:ext cx="3794818" cy="2134585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7355" y="5064724"/>
            <a:ext cx="295232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en-US" sz="2400" b="1" dirty="0" smtClean="0">
                <a:solidFill>
                  <a:srgbClr val="16165D"/>
                </a:solidFill>
                <a:latin typeface="Helvetica"/>
                <a:ea typeface="ＭＳ Ｐゴシック" pitchFamily="-110" charset="-128"/>
                <a:cs typeface="Helvetica"/>
              </a:rPr>
              <a:t>No ERAP </a:t>
            </a:r>
            <a:r>
              <a:rPr lang="fr-CA" altLang="en-US" sz="2400" b="1" dirty="0" err="1" smtClean="0">
                <a:solidFill>
                  <a:srgbClr val="16165D"/>
                </a:solidFill>
                <a:latin typeface="Helvetica"/>
                <a:ea typeface="ＭＳ Ｐゴシック" pitchFamily="-110" charset="-128"/>
                <a:cs typeface="Helvetica"/>
              </a:rPr>
              <a:t>required</a:t>
            </a:r>
            <a:endParaRPr lang="en-CA" altLang="en-US" sz="2400" b="1" dirty="0">
              <a:solidFill>
                <a:srgbClr val="16165D"/>
              </a:solidFill>
              <a:latin typeface="Helvetica"/>
              <a:ea typeface="ＭＳ Ｐゴシック" pitchFamily="-110" charset="-128"/>
              <a:cs typeface="Helvetic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90" y="2564904"/>
            <a:ext cx="3225558" cy="2405466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98136" y="5064724"/>
            <a:ext cx="238706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en-US" sz="2400" b="1" dirty="0" smtClean="0">
                <a:solidFill>
                  <a:srgbClr val="16165D"/>
                </a:solidFill>
                <a:latin typeface="Helvetica"/>
                <a:ea typeface="ＭＳ Ｐゴシック" pitchFamily="-110" charset="-128"/>
                <a:cs typeface="Helvetica"/>
              </a:rPr>
              <a:t>ERAP </a:t>
            </a:r>
            <a:r>
              <a:rPr lang="fr-CA" altLang="en-US" sz="2400" b="1" dirty="0" err="1" smtClean="0">
                <a:solidFill>
                  <a:srgbClr val="16165D"/>
                </a:solidFill>
                <a:latin typeface="Helvetica"/>
                <a:ea typeface="ＭＳ Ｐゴシック" pitchFamily="-110" charset="-128"/>
                <a:cs typeface="Helvetica"/>
              </a:rPr>
              <a:t>required</a:t>
            </a:r>
            <a:endParaRPr lang="en-CA" altLang="en-US" sz="2400" b="1" dirty="0">
              <a:solidFill>
                <a:srgbClr val="16165D"/>
              </a:solidFill>
              <a:latin typeface="Helvetica"/>
              <a:ea typeface="ＭＳ Ｐゴシック" pitchFamily="-110" charset="-128"/>
              <a:cs typeface="Helvetica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5378890" y="4716296"/>
            <a:ext cx="2577278" cy="29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6165D"/>
                </a:solidFill>
                <a:latin typeface="Helvetica"/>
                <a:ea typeface="ＭＳ Ｐゴシック" pitchFamily="-110" charset="-128"/>
                <a:cs typeface="Helvetic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6165D"/>
                </a:solidFill>
                <a:latin typeface="Helvetica" pitchFamily="-110" charset="0"/>
                <a:ea typeface="ＭＳ Ｐゴシック" pitchFamily="-110" charset="-128"/>
                <a:cs typeface="Helvetic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6165D"/>
                </a:solidFill>
                <a:latin typeface="Helvetica" pitchFamily="-110" charset="0"/>
                <a:ea typeface="ＭＳ Ｐゴシック" pitchFamily="-110" charset="-128"/>
                <a:cs typeface="Helvetic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6165D"/>
                </a:solidFill>
                <a:latin typeface="Helvetica" pitchFamily="-110" charset="0"/>
                <a:ea typeface="ＭＳ Ｐゴシック" pitchFamily="-110" charset="-128"/>
                <a:cs typeface="Helvetic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6165D"/>
                </a:solidFill>
                <a:latin typeface="Helvetica" pitchFamily="-110" charset="0"/>
                <a:ea typeface="ＭＳ Ｐゴシック" pitchFamily="-110" charset="-128"/>
                <a:cs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CA" sz="1200" kern="0" dirty="0" smtClean="0">
                <a:solidFill>
                  <a:schemeClr val="bg1"/>
                </a:solidFill>
              </a:rPr>
              <a:t>Photo </a:t>
            </a:r>
            <a:r>
              <a:rPr lang="fr-CA" sz="1200" kern="0" dirty="0" err="1" smtClean="0">
                <a:solidFill>
                  <a:schemeClr val="bg1"/>
                </a:solidFill>
              </a:rPr>
              <a:t>courtesy</a:t>
            </a:r>
            <a:r>
              <a:rPr lang="fr-CA" sz="1200" kern="0" dirty="0" smtClean="0">
                <a:solidFill>
                  <a:schemeClr val="bg1"/>
                </a:solidFill>
              </a:rPr>
              <a:t> of </a:t>
            </a:r>
            <a:r>
              <a:rPr lang="fr-CA" sz="1200" kern="0" dirty="0" err="1" smtClean="0">
                <a:solidFill>
                  <a:schemeClr val="bg1"/>
                </a:solidFill>
              </a:rPr>
              <a:t>Nutrien</a:t>
            </a:r>
            <a:endParaRPr lang="en-CA" sz="1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</a:rPr>
              <a:t>ERAP Online Services (EOS)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3568" y="1556791"/>
            <a:ext cx="7774632" cy="46916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Launched January 28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application process for submitting or updating an ERAP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Canada will no longer accept PDF Forms, emails or telephone calls to change or submit an ERAP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 via your online banking login or GCKey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Once connected, you can: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or edit contacts and delegated ERAP writers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Create, view or edit an ERAP application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a copy of your approval document</a:t>
            </a: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787011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</a:rPr>
              <a:t>ERAP Online Services (EOS)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84" y="1484784"/>
            <a:ext cx="7704348" cy="51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090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</a:rPr>
              <a:t>ERAP Online Services (EOS)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1478244"/>
            <a:ext cx="7491064" cy="53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98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</a:rPr>
              <a:t>ERAP Online Services (EOS)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27" y="1628800"/>
            <a:ext cx="763920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8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</a:rPr>
              <a:t>ERAP Online Services (EOS)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1227" y="1628800"/>
            <a:ext cx="7639205" cy="4896544"/>
          </a:xfrm>
          <a:prstGeom prst="rect">
            <a:avLst/>
          </a:prstGeom>
          <a:effectLst/>
        </p:spPr>
      </p:pic>
      <p:sp>
        <p:nvSpPr>
          <p:cNvPr id="7" name="Content Placeholder 7">
            <a:hlinkClick r:id="rId7"/>
          </p:cNvPr>
          <p:cNvSpPr txBox="1">
            <a:spLocks/>
          </p:cNvSpPr>
          <p:nvPr/>
        </p:nvSpPr>
        <p:spPr bwMode="auto">
          <a:xfrm>
            <a:off x="539552" y="3284984"/>
            <a:ext cx="7772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Helvetica" pitchFamily="-110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algn="ctr"/>
            <a:r>
              <a:rPr lang="en-US" sz="2600" b="1" kern="0" dirty="0" smtClean="0">
                <a:solidFill>
                  <a:srgbClr val="FF0000"/>
                </a:solidFill>
              </a:rPr>
              <a:t>Is there a guide to help you apply for approval of an ERAP using EOS?</a:t>
            </a:r>
            <a:endParaRPr lang="en-US" sz="26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65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</a:rPr>
              <a:t>ERAP Online Services (EOS)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27" y="1628800"/>
            <a:ext cx="7639205" cy="4896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365132">
            <a:off x="2416031" y="2451704"/>
            <a:ext cx="49055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en-US" dirty="0"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27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</a:rPr>
              <a:t>When to Update Your Application in EOS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238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If you have an approved ERAP, you will need to reapply online using EOS: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any of the information in section 7.3 of the TDG Regulations changes during your approval period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least 20 business days before your ERAP expires, if you still require your ERAP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January 2021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(within 2 years of the release of EOS),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even if your approval period extends beyond that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775550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</a:rPr>
              <a:t>Third Party Agreements for ERAPs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2386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are using third parties for response, agreements must be included with your ERAP application as per the TDG Regulations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party responder agreement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an agreement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between the ERAP holder and a third party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(ER contractor or mutual aid partner) listed in the ERAP that will provide technical or emergency response advice and/or provide resources to respond to a release or anticipated release on the ERAP holder’s behalf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262105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79512" y="1412776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5536" y="836514"/>
            <a:ext cx="87484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</a:rPr>
              <a:t>Important Definitions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2386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 emergency response contractor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manages a response network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includes emergency response sub-contractors and/or mutual aid partners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emergency response sub-contractor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an ER contractor that is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 of a response network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an ERAP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aid partners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are, for example, organizations that share and exchange resources with each other to facilitate the response at the site of a release or anticipated release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10574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</a:rPr>
              <a:t>What an Agreement Looks Like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521024"/>
            <a:ext cx="7772400" cy="5184576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agreement should describe the nature of the services provided, be a signed document and should include, for example: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person providing the services or support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person receiving the services or support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date the agreement is signed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date the agreement expires, if applicable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dangerous goods, modes of transport and means of containment that apply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geographical areas covered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conditions of the agreement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ERAP reference number, if available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phone numbers to initiate the services or support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487008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182880" y="923544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Why update schedule I?</a:t>
            </a:r>
            <a:endParaRPr lang="en-US" altLang="en-US" cap="none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Text Placeholder 4"/>
          <p:cNvSpPr>
            <a:spLocks noGrp="1"/>
          </p:cNvSpPr>
          <p:nvPr>
            <p:ph type="body" idx="1"/>
          </p:nvPr>
        </p:nvSpPr>
        <p:spPr>
          <a:xfrm>
            <a:off x="365760" y="1828800"/>
            <a:ext cx="7772400" cy="3505200"/>
          </a:xfrm>
        </p:spPr>
        <p:txBody>
          <a:bodyPr anchor="t"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Last full review done in 1995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Schedule I may not reflect today’s TDG landscape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New 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UN numbers </a:t>
            </a: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added to Schedule I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Inconsistencies in requirements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Emergency response network and training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New shipping trends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</a:pPr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B5F5-27A4-4ECF-AB80-F5058579F8B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</a:rPr>
              <a:t>Agreements Signatures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595783"/>
            <a:ext cx="7772400" cy="50768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ERAP holder may have one or many agreements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third party responders listed in the ERAP must be part of an agreement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contractor agreement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signed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ERAP applicant and one or many emergency response contractors depending on the nature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aid agreement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be, at minimum, signed by the person offering the mutual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642472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</a:rPr>
              <a:t>Agreement Types and Options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238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an agreement can be a document signed by the applicant and: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single response contractor per response location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single response contractor for multiple response locations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several response contractors for multiple response locations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primary response contractor and the response sub-contractors for multiple locations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primary response contractor that is signing on behalf of response sub-contractors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These sub-contractors must be listed in the agreement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This agreement must refer to one or many agreements signed between the primary contractor and the sub-contractors, which must be included in your ERAP application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101705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613" y="836613"/>
            <a:ext cx="8510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200" b="1" dirty="0" smtClean="0">
                <a:solidFill>
                  <a:srgbClr val="16165D"/>
                </a:solidFill>
              </a:rPr>
              <a:t>Agreement Purpose and Updates</a:t>
            </a:r>
            <a:endParaRPr lang="en-CA" altLang="en-US" sz="3200" b="1" dirty="0">
              <a:solidFill>
                <a:srgbClr val="16165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2386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review of the ERAP application, signed agreements serve as evidence that there are measures in place to respond to a release or anticipated release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agreements must remain valid throughout the approval period of the ERAP and reflect the actual resources that can be provided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conditions of the agreement change, the ERAP holder must update their ERAP application in EOS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Unless a change has been made, Transport Canada will consider these documents as applicable until the next renewal period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736111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844675"/>
            <a:ext cx="83820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endParaRPr lang="en-CA" altLang="fr-FR" sz="3200" smtClean="0">
              <a:latin typeface="+mj-lt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endParaRPr lang="en-CA" altLang="fr-FR" sz="3200" smtClean="0">
              <a:latin typeface="+mj-lt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endParaRPr lang="en-CA" altLang="fr-FR" sz="3200" smtClean="0">
              <a:latin typeface="+mj-lt"/>
            </a:endParaRPr>
          </a:p>
        </p:txBody>
      </p:sp>
      <p:sp>
        <p:nvSpPr>
          <p:cNvPr id="57348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8613" y="835025"/>
            <a:ext cx="92837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CA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TDG Safety Awareness Program</a:t>
            </a:r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2400" y="1411288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fr-CA" sz="2215"/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539750" y="1660525"/>
            <a:ext cx="50053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buSzPct val="80000"/>
              <a:tabLst>
                <a:tab pos="511175" algn="l"/>
              </a:tabLst>
              <a:defRPr/>
            </a:pPr>
            <a:r>
              <a:rPr lang="en-CA" altLang="en-US" b="1" kern="0" cap="all" dirty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t>TDG SAFETY AWARENESS KITS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72225" y="2924175"/>
            <a:ext cx="2184400" cy="2825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088" name="Slide Number Placeholder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621536" y="6384924"/>
            <a:ext cx="1922463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6073E6-EBEB-4AB7-979D-A0D8DF3BF78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dirty="0" smtClean="0"/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6388" y="2122488"/>
            <a:ext cx="8456612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334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Char char="•"/>
              <a:tabLst/>
              <a:defRPr/>
            </a:pPr>
            <a:r>
              <a:rPr kumimoji="0" lang="en-US" alt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Aimed </a:t>
            </a:r>
            <a:r>
              <a:rPr kumimoji="0" lang="en-US" alt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four specific audiences: </a:t>
            </a:r>
            <a:r>
              <a:rPr kumimoji="0" lang="en-US" alt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First Responders, Communities/Municipalities</a:t>
            </a:r>
            <a:r>
              <a:rPr kumimoji="0" lang="en-US" alt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kumimoji="0" lang="en-US" alt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Industry </a:t>
            </a:r>
            <a:r>
              <a:rPr kumimoji="0" lang="en-US" alt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the </a:t>
            </a:r>
            <a:r>
              <a:rPr kumimoji="0" lang="en-US" alt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General Public.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Char char="•"/>
              <a:tabLst/>
              <a:defRPr/>
            </a:pPr>
            <a:r>
              <a:rPr kumimoji="0" lang="en-US" alt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Kits include information on:</a:t>
            </a:r>
          </a:p>
          <a:p>
            <a:pPr marL="8191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Emergency preparedness and </a:t>
            </a: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response;</a:t>
            </a: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191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Protective 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Direction </a:t>
            </a: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No. 36;</a:t>
            </a: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191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Safety Advisories (e.g</a:t>
            </a: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., 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lithium batteries</a:t>
            </a: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);</a:t>
            </a: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191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Bulletins;</a:t>
            </a: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191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CANUTEC;</a:t>
            </a:r>
          </a:p>
          <a:p>
            <a:pPr marL="8191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much more!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Char char="•"/>
              <a:tabLst/>
              <a:defRPr/>
            </a:pPr>
            <a:r>
              <a:rPr kumimoji="0" lang="en-US" alt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Updated regularly and available online at:</a:t>
            </a:r>
            <a:endParaRPr kumimoji="0" lang="en-CA" altLang="fr-FR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61963" lvl="1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ct val="80000"/>
              <a:buNone/>
              <a:defRPr/>
            </a:pPr>
            <a:r>
              <a:rPr lang="en-CA" altLang="fr-FR" sz="2000" u="sng" kern="0" dirty="0" smtClean="0">
                <a:solidFill>
                  <a:srgbClr val="0070C0"/>
                </a:solidFill>
              </a:rPr>
              <a:t>http://www.tc.gc.ca/eng/tdg/awareness-materials-and-faq-1159.html.</a:t>
            </a:r>
            <a:r>
              <a:rPr lang="en-CA" altLang="fr-FR" kern="0" dirty="0" smtClean="0">
                <a:solidFill>
                  <a:prstClr val="black"/>
                </a:solidFill>
                <a:hlinkClick r:id="rId12"/>
              </a:rPr>
              <a:t> </a:t>
            </a:r>
            <a:endParaRPr kumimoji="0" lang="en-CA" altLang="fr-FR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506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844675"/>
            <a:ext cx="83820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CA" altLang="fr-FR" sz="3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CA" altLang="fr-FR" sz="3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CA" altLang="fr-FR" sz="3200">
              <a:latin typeface="Times New Roman" panose="02020603050405020304" pitchFamily="18" charset="0"/>
            </a:endParaRPr>
          </a:p>
        </p:txBody>
      </p:sp>
      <p:sp>
        <p:nvSpPr>
          <p:cNvPr id="5939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6230" y="1812926"/>
            <a:ext cx="561181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3340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chemeClr val="tx1"/>
              </a:buClr>
              <a:defRPr/>
            </a:pPr>
            <a:endParaRPr lang="en-US" altLang="fr-FR" sz="2400" dirty="0" smtClean="0"/>
          </a:p>
          <a:p>
            <a:pPr>
              <a:spcBef>
                <a:spcPts val="1200"/>
              </a:spcBef>
              <a:buClr>
                <a:schemeClr val="tx1"/>
              </a:buClr>
              <a:defRPr/>
            </a:pPr>
            <a:r>
              <a:rPr lang="en-US" altLang="fr-FR" sz="2200" dirty="0" smtClean="0"/>
              <a:t>Available upon request and distributed electronically free of charge to more than 9,000 </a:t>
            </a:r>
            <a:r>
              <a:rPr lang="en-US" altLang="fr-FR" sz="2200" dirty="0"/>
              <a:t>subscribers </a:t>
            </a:r>
            <a:r>
              <a:rPr lang="en-US" altLang="fr-FR" sz="2200" dirty="0" smtClean="0"/>
              <a:t>in Canada and abroad.</a:t>
            </a:r>
          </a:p>
          <a:p>
            <a:pPr>
              <a:spcBef>
                <a:spcPts val="2400"/>
              </a:spcBef>
              <a:buClr>
                <a:schemeClr val="tx1"/>
              </a:buClr>
              <a:defRPr/>
            </a:pPr>
            <a:r>
              <a:rPr lang="en-US" altLang="fr-FR" sz="2200" dirty="0" smtClean="0"/>
              <a:t>Provides useful information on the safe transportation of dangerous goods.</a:t>
            </a:r>
          </a:p>
        </p:txBody>
      </p:sp>
      <p:sp>
        <p:nvSpPr>
          <p:cNvPr id="59396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8613" y="836613"/>
            <a:ext cx="8131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CA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TDG Safety Awareness Program</a:t>
            </a: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2400" y="1411288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fr-CA" sz="2215"/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>
          <a:xfrm>
            <a:off x="544513" y="1628775"/>
            <a:ext cx="30384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buSzPct val="80000"/>
              <a:tabLst>
                <a:tab pos="511175" algn="l"/>
              </a:tabLst>
              <a:defRPr/>
            </a:pPr>
            <a:r>
              <a:rPr lang="en-CA" altLang="en-US" b="1" kern="0" cap="all" dirty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t>TDG NEWSLETTER</a:t>
            </a:r>
          </a:p>
        </p:txBody>
      </p:sp>
      <p:sp>
        <p:nvSpPr>
          <p:cNvPr id="59399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8613" y="5516562"/>
            <a:ext cx="8297862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334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ts val="2400"/>
              </a:spcBef>
              <a:buClr>
                <a:schemeClr val="tx1"/>
              </a:buClr>
              <a:defRPr/>
            </a:pPr>
            <a:r>
              <a:rPr lang="en-US" altLang="fr-FR" sz="2200" dirty="0" smtClean="0"/>
              <a:t>Subscribe now at: </a:t>
            </a:r>
            <a:r>
              <a:rPr lang="en-US" altLang="fr-FR" sz="2200" u="sng" dirty="0" smtClean="0">
                <a:solidFill>
                  <a:srgbClr val="0070C0"/>
                </a:solidFill>
              </a:rPr>
              <a:t>http://www.tc.gc.ca/eng/tdg/newsletter-menu-268.htm.</a:t>
            </a:r>
            <a:endParaRPr lang="en-CA" altLang="fr-FR" sz="2200" u="sng" dirty="0" smtClean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80000"/>
              <a:buFontTx/>
              <a:buNone/>
              <a:defRPr/>
            </a:pPr>
            <a:endParaRPr lang="en-CA" altLang="fr-FR" sz="2200" dirty="0" smtClean="0"/>
          </a:p>
        </p:txBody>
      </p:sp>
      <p:sp>
        <p:nvSpPr>
          <p:cNvPr id="48136" name="Slide Number Placeholder 1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837363" y="6202363"/>
            <a:ext cx="19224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4A4F43-301F-435E-A70F-9211402F799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1550" y="1985963"/>
            <a:ext cx="2708275" cy="349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4043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7025" y="835025"/>
            <a:ext cx="8229600" cy="576263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TDG Contacts</a:t>
            </a:r>
            <a:endParaRPr lang="en-CA" altLang="en-US" sz="3200" b="1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4147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2400" y="1411288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48" name="Text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92" y="1614471"/>
            <a:ext cx="8640763" cy="1554272"/>
          </a:xfrm>
          <a:prstGeom prst="rect">
            <a:avLst/>
          </a:prstGeom>
          <a:noFill/>
          <a:ln w="28575">
            <a:solidFill>
              <a:srgbClr val="0070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CA" altLang="en-US" sz="1800" b="1" dirty="0">
                <a:solidFill>
                  <a:srgbClr val="000000"/>
                </a:solidFill>
              </a:rPr>
              <a:t>For </a:t>
            </a:r>
            <a:r>
              <a:rPr lang="en-US" altLang="en-US" sz="1800" b="1" dirty="0">
                <a:solidFill>
                  <a:srgbClr val="000000"/>
                </a:solidFill>
              </a:rPr>
              <a:t>general</a:t>
            </a:r>
            <a:r>
              <a:rPr lang="fr-CA" altLang="en-US" sz="1800" b="1" dirty="0">
                <a:solidFill>
                  <a:srgbClr val="000000"/>
                </a:solidFill>
              </a:rPr>
              <a:t> TDG information: </a:t>
            </a:r>
            <a:r>
              <a:rPr lang="fr-CA" altLang="en-US" sz="1800" b="1" u="sng" dirty="0">
                <a:solidFill>
                  <a:srgbClr val="0070C0"/>
                </a:solidFill>
              </a:rPr>
              <a:t>TDG-TMD@tc.gc.ca</a:t>
            </a:r>
            <a:r>
              <a:rPr lang="fr-CA" altLang="en-US" sz="1800" b="1" dirty="0">
                <a:solidFill>
                  <a:srgbClr val="000000"/>
                </a:solidFill>
              </a:rPr>
              <a:t> </a:t>
            </a:r>
            <a:r>
              <a:rPr lang="fr-CA" altLang="en-US" sz="1800" b="1" dirty="0" smtClean="0">
                <a:solidFill>
                  <a:srgbClr val="000000"/>
                </a:solidFill>
              </a:rPr>
              <a:t> </a:t>
            </a:r>
            <a:endParaRPr lang="fr-CA" altLang="en-US" sz="18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Safety Awareness Team</a:t>
            </a:r>
            <a:r>
              <a:rPr lang="fr-CA" altLang="en-US" sz="1800" b="1" dirty="0" smtClean="0">
                <a:solidFill>
                  <a:srgbClr val="000000"/>
                </a:solidFill>
              </a:rPr>
              <a:t>: 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fr-CA" altLang="en-US" sz="1800" b="1" u="sng" dirty="0" smtClean="0">
                <a:solidFill>
                  <a:srgbClr val="0070C0"/>
                </a:solidFill>
              </a:rPr>
              <a:t>TC.TDGSafetyAwareness-SensibilisationalasecuriteduTMD.TC@tc.gc.ca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800" b="1" dirty="0" smtClean="0"/>
              <a:t>Response Operations Team: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1800" b="1" u="sng" dirty="0" smtClean="0">
                <a:solidFill>
                  <a:srgbClr val="0070C0"/>
                </a:solidFill>
              </a:rPr>
              <a:t>TC.ChiefResponseOperations-ChefOperationsDeReponse.TC@tc.gc.ca</a:t>
            </a:r>
            <a:endParaRPr lang="fr-CA" altLang="en-US" sz="1800" b="1" u="sng" dirty="0">
              <a:solidFill>
                <a:srgbClr val="0070C0"/>
              </a:solidFill>
            </a:endParaRPr>
          </a:p>
        </p:txBody>
      </p:sp>
      <p:sp>
        <p:nvSpPr>
          <p:cNvPr id="134149" name="Text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3510" y="5129723"/>
            <a:ext cx="8642350" cy="1200329"/>
          </a:xfrm>
          <a:prstGeom prst="rect">
            <a:avLst/>
          </a:prstGeom>
          <a:noFill/>
          <a:ln w="28575">
            <a:solidFill>
              <a:srgbClr val="0070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1800" b="1" dirty="0" err="1">
                <a:solidFill>
                  <a:srgbClr val="000000"/>
                </a:solidFill>
              </a:rPr>
              <a:t>Websites</a:t>
            </a:r>
            <a:r>
              <a:rPr lang="fr-CA" altLang="en-US" sz="1800" b="1" dirty="0">
                <a:solidFill>
                  <a:srgbClr val="000000"/>
                </a:solidFill>
              </a:rPr>
              <a:t>:</a:t>
            </a:r>
            <a:r>
              <a:rPr lang="fr-CA" altLang="en-US" sz="2400" b="1" dirty="0">
                <a:solidFill>
                  <a:srgbClr val="000000"/>
                </a:solidFill>
              </a:rPr>
              <a:t> </a:t>
            </a:r>
            <a:r>
              <a:rPr lang="fr-CA" altLang="en-US" sz="2400" b="1" u="sng" dirty="0" smtClean="0">
                <a:solidFill>
                  <a:srgbClr val="0070C0"/>
                </a:solidFill>
              </a:rPr>
              <a:t>www.tc.gc.ca/tdg</a:t>
            </a:r>
            <a:r>
              <a:rPr lang="fr-CA" altLang="en-US" sz="2400" b="1" dirty="0" smtClean="0">
                <a:solidFill>
                  <a:srgbClr val="002060"/>
                </a:solidFill>
              </a:rPr>
              <a:t> </a:t>
            </a:r>
            <a:endParaRPr lang="fr-CA" altLang="en-US" sz="2400" b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 smtClean="0">
                <a:solidFill>
                  <a:srgbClr val="0070C0"/>
                </a:solidFill>
              </a:rPr>
              <a:t>	   </a:t>
            </a:r>
            <a:r>
              <a:rPr lang="fr-CA" altLang="en-US" sz="2400" b="1" u="sng" dirty="0" smtClean="0">
                <a:solidFill>
                  <a:srgbClr val="0070C0"/>
                </a:solidFill>
              </a:rPr>
              <a:t>www.tc.gc.ca/canutec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dirty="0" smtClean="0">
                <a:solidFill>
                  <a:srgbClr val="0070C0"/>
                </a:solidFill>
              </a:rPr>
              <a:t>	   </a:t>
            </a:r>
            <a:r>
              <a:rPr lang="fr-CA" altLang="en-US" sz="2400" b="1" u="sng" dirty="0" smtClean="0">
                <a:solidFill>
                  <a:srgbClr val="0070C0"/>
                </a:solidFill>
              </a:rPr>
              <a:t>http</a:t>
            </a:r>
            <a:r>
              <a:rPr lang="fr-CA" altLang="en-US" sz="2400" b="1" u="sng" dirty="0">
                <a:solidFill>
                  <a:srgbClr val="0070C0"/>
                </a:solidFill>
              </a:rPr>
              <a:t>://www.tc.gc.ca/eng/tdg/erap-menu-72.htm</a:t>
            </a:r>
          </a:p>
        </p:txBody>
      </p:sp>
      <p:sp>
        <p:nvSpPr>
          <p:cNvPr id="134150" name="Text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92" y="3402875"/>
            <a:ext cx="8640763" cy="1569660"/>
          </a:xfrm>
          <a:prstGeom prst="rect">
            <a:avLst/>
          </a:prstGeom>
          <a:noFill/>
          <a:ln w="28575">
            <a:solidFill>
              <a:srgbClr val="0070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85800" indent="-3937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000000"/>
                </a:solidFill>
              </a:rPr>
              <a:t>For emergencies (24 </a:t>
            </a:r>
            <a:r>
              <a:rPr lang="fr-CA" altLang="en-US" sz="2400" b="1" dirty="0" err="1">
                <a:solidFill>
                  <a:srgbClr val="000000"/>
                </a:solidFill>
              </a:rPr>
              <a:t>hours</a:t>
            </a:r>
            <a:r>
              <a:rPr lang="fr-CA" altLang="en-US" sz="2400" b="1" dirty="0">
                <a:solidFill>
                  <a:srgbClr val="000000"/>
                </a:solidFill>
              </a:rPr>
              <a:t> a </a:t>
            </a:r>
            <a:r>
              <a:rPr lang="fr-CA" altLang="en-US" sz="2400" b="1" dirty="0" err="1">
                <a:solidFill>
                  <a:srgbClr val="000000"/>
                </a:solidFill>
              </a:rPr>
              <a:t>day</a:t>
            </a:r>
            <a:r>
              <a:rPr lang="fr-CA" altLang="en-US" sz="2400" b="1" dirty="0">
                <a:solidFill>
                  <a:srgbClr val="000000"/>
                </a:solidFill>
              </a:rPr>
              <a:t>, 7 </a:t>
            </a:r>
            <a:r>
              <a:rPr lang="fr-CA" altLang="en-US" sz="2400" b="1" dirty="0" err="1">
                <a:solidFill>
                  <a:srgbClr val="000000"/>
                </a:solidFill>
              </a:rPr>
              <a:t>days</a:t>
            </a:r>
            <a:r>
              <a:rPr lang="fr-CA" altLang="en-US" sz="2400" b="1" dirty="0">
                <a:solidFill>
                  <a:srgbClr val="000000"/>
                </a:solidFill>
              </a:rPr>
              <a:t> a </a:t>
            </a:r>
            <a:r>
              <a:rPr lang="fr-CA" altLang="en-US" sz="2400" b="1" dirty="0" err="1">
                <a:solidFill>
                  <a:srgbClr val="000000"/>
                </a:solidFill>
              </a:rPr>
              <a:t>week</a:t>
            </a:r>
            <a:r>
              <a:rPr lang="fr-CA" altLang="en-US" sz="2400" b="1" dirty="0">
                <a:solidFill>
                  <a:srgbClr val="000000"/>
                </a:solidFill>
              </a:rPr>
              <a:t>) dial: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CA" altLang="en-US" b="1" dirty="0">
                <a:solidFill>
                  <a:srgbClr val="FF0000"/>
                </a:solidFill>
              </a:rPr>
              <a:t>1-888-CANUTEC</a:t>
            </a:r>
            <a:r>
              <a:rPr lang="fr-CA" altLang="en-US" b="1" dirty="0">
                <a:solidFill>
                  <a:srgbClr val="000000"/>
                </a:solidFill>
              </a:rPr>
              <a:t>, 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CA" altLang="en-US" b="1" dirty="0">
                <a:solidFill>
                  <a:srgbClr val="FF0000"/>
                </a:solidFill>
              </a:rPr>
              <a:t>(613) 996-6666 </a:t>
            </a:r>
            <a:r>
              <a:rPr lang="fr-CA" altLang="en-US" b="1" dirty="0">
                <a:solidFill>
                  <a:srgbClr val="000000"/>
                </a:solidFill>
              </a:rPr>
              <a:t>or 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CA" altLang="en-US" b="1" dirty="0">
                <a:solidFill>
                  <a:srgbClr val="FF0000"/>
                </a:solidFill>
              </a:rPr>
              <a:t>*666 </a:t>
            </a:r>
            <a:r>
              <a:rPr lang="fr-CA" altLang="en-US" b="1" dirty="0">
                <a:solidFill>
                  <a:srgbClr val="000000"/>
                </a:solidFill>
              </a:rPr>
              <a:t>on a mobile phone (in Canada </a:t>
            </a:r>
            <a:r>
              <a:rPr lang="fr-CA" altLang="en-US" b="1" dirty="0" err="1">
                <a:solidFill>
                  <a:srgbClr val="000000"/>
                </a:solidFill>
              </a:rPr>
              <a:t>only</a:t>
            </a:r>
            <a:r>
              <a:rPr lang="fr-CA" altLang="en-US" b="1" dirty="0" smtClean="0">
                <a:solidFill>
                  <a:srgbClr val="000000"/>
                </a:solidFill>
              </a:rPr>
              <a:t>).</a:t>
            </a:r>
            <a:endParaRPr lang="fr-CA" altLang="en-US" b="1" dirty="0">
              <a:solidFill>
                <a:srgbClr val="000000"/>
              </a:solidFill>
            </a:endParaRPr>
          </a:p>
        </p:txBody>
      </p:sp>
      <p:sp>
        <p:nvSpPr>
          <p:cNvPr id="134151" name="Rectangle 6"/>
          <p:cNvSpPr txBox="1">
            <a:spLocks noChangeArrowheads="1"/>
          </p:cNvSpPr>
          <p:nvPr/>
        </p:nvSpPr>
        <p:spPr bwMode="auto">
          <a:xfrm>
            <a:off x="6899457" y="6351509"/>
            <a:ext cx="20034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400" dirty="0" smtClean="0">
                <a:solidFill>
                  <a:srgbClr val="000000"/>
                </a:solidFill>
              </a:rPr>
              <a:t>35</a:t>
            </a:r>
            <a:endParaRPr lang="en-US" altLang="fr-FR" sz="1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27024" y="839988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cap="all" dirty="0"/>
              <a:t>TDG Contacts</a:t>
            </a:r>
            <a:endParaRPr lang="en-CA" altLang="en-US" sz="3200" b="1" cap="all" dirty="0"/>
          </a:p>
        </p:txBody>
      </p:sp>
      <p:sp>
        <p:nvSpPr>
          <p:cNvPr id="50179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79512" y="14162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1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34163" y="6165850"/>
            <a:ext cx="19224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36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539750" y="1844675"/>
          <a:ext cx="8016874" cy="3922508"/>
        </p:xfrm>
        <a:graphic>
          <a:graphicData uri="http://schemas.openxmlformats.org/drawingml/2006/table">
            <a:tbl>
              <a:tblPr/>
              <a:tblGrid>
                <a:gridCol w="1935106"/>
                <a:gridCol w="2226102"/>
                <a:gridCol w="3855666"/>
              </a:tblGrid>
              <a:tr h="883949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TDG Regional Offices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0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Region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Telephone Number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Email address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4640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Atlantic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1-866-814-1477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sng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TDG-TMDAtlantic@tc.gc.ca</a:t>
                      </a:r>
                      <a:endParaRPr lang="en-US" sz="1600" b="0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71995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0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Quebec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  1-514-633-3400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TMD-TDG.Quebec@tc.gc.ca</a:t>
                      </a:r>
                    </a:p>
                  </a:txBody>
                  <a:tcPr marL="71995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0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Ontario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1-416-973-1868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TDG-TMDOntario@tc.gc.ca</a:t>
                      </a:r>
                    </a:p>
                  </a:txBody>
                  <a:tcPr marL="71995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0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93663" indent="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Prairie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&amp;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Northern         Region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1-888-463-0521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TDG-TMDPNR@tc.gc.ca</a:t>
                      </a:r>
                    </a:p>
                  </a:txBody>
                  <a:tcPr marL="71995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0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Pacific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1-604-666-2955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sng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TDGPacific-TMDPacifique@tc.gc.ca</a:t>
                      </a:r>
                    </a:p>
                  </a:txBody>
                  <a:tcPr marL="71995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6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99792" y="2636912"/>
            <a:ext cx="4176463" cy="144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4500" b="1" dirty="0" smtClean="0">
                <a:solidFill>
                  <a:srgbClr val="16165D"/>
                </a:solidFill>
              </a:rPr>
              <a:t>Questions?</a:t>
            </a:r>
            <a:endParaRPr lang="en-CA" altLang="en-US" sz="4500" b="1" dirty="0">
              <a:solidFill>
                <a:srgbClr val="16165D"/>
              </a:solidFill>
            </a:endParaRP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732240" y="6093296"/>
            <a:ext cx="1922462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311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7731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773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Helvetica" pitchFamily="34" charset="0"/>
                <a:cs typeface="Arial" panose="020B0604020202020204" pitchFamily="34" charset="0"/>
              </a:defRPr>
            </a:lvl3pPr>
            <a:lvl4pPr marL="1600200" indent="-228600" defTabSz="773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773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773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CB6A-5D42-4F61-8E66-0BF7D3C389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561981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182880" y="923544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do we want?</a:t>
            </a:r>
            <a:endParaRPr lang="en-US" altLang="en-US" cap="none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Text Placeholder 4"/>
          <p:cNvSpPr>
            <a:spLocks noGrp="1"/>
          </p:cNvSpPr>
          <p:nvPr>
            <p:ph type="body" idx="1"/>
          </p:nvPr>
        </p:nvSpPr>
        <p:spPr>
          <a:xfrm>
            <a:off x="365760" y="1828800"/>
            <a:ext cx="7772400" cy="3505200"/>
          </a:xfrm>
        </p:spPr>
        <p:txBody>
          <a:bodyPr anchor="t"/>
          <a:lstStyle/>
          <a:p>
            <a:pPr eaLnBrk="1" hangingPunct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Re-evaluate what is a higher-risk DG: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Which DGs 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should require an ERAP?</a:t>
            </a:r>
            <a:endParaRPr lang="en-US" altLang="en-US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At what 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threshold?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Which MOCs / modes?</a:t>
            </a:r>
            <a:endParaRPr lang="en-US" altLang="en-US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Desired outcomes: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Objective </a:t>
            </a: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and systematic tool that applies to all 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classes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Solid </a:t>
            </a: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rationale for why a 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DG requires </a:t>
            </a: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an 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ERAP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Data </a:t>
            </a: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driven 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decision/policy making</a:t>
            </a:r>
            <a:endParaRPr lang="en-US" altLang="en-US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Increased </a:t>
            </a: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transparency 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for </a:t>
            </a: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stakeholders and the 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public</a:t>
            </a:r>
          </a:p>
          <a:p>
            <a:pPr lvl="1" eaLnBrk="1" hangingPunct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B5F5-27A4-4ECF-AB80-F5058579F8B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2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182880" y="923544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Review started with class 3</a:t>
            </a:r>
            <a:endParaRPr lang="en-US" altLang="en-US" cap="none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Text Placeholder 4"/>
          <p:cNvSpPr>
            <a:spLocks noGrp="1"/>
          </p:cNvSpPr>
          <p:nvPr>
            <p:ph type="body" idx="1"/>
          </p:nvPr>
        </p:nvSpPr>
        <p:spPr>
          <a:xfrm>
            <a:off x="365760" y="1828800"/>
            <a:ext cx="7918648" cy="3505200"/>
          </a:xfrm>
        </p:spPr>
        <p:txBody>
          <a:bodyPr anchor="t"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Significant increase in flammable liquid transportation by rail around 2012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In 2013-2014: Major incidents showed requirements for ERAPs were outdated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First Responders not equipped to deal with large scale incidents in transport with Class 3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Protective Direction 33 required ERAPs for some Class 3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Emergency Response Task Force (ERTF) Subgroup 3 charged with evaluating ERAP requirements for other flammable liquids 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B5F5-27A4-4ECF-AB80-F5058579F8B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6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182880" y="923544"/>
            <a:ext cx="8422704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Development of algorithm</a:t>
            </a:r>
            <a:endParaRPr lang="en-US" altLang="en-US" cap="none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Text Placeholder 4"/>
          <p:cNvSpPr>
            <a:spLocks noGrp="1"/>
          </p:cNvSpPr>
          <p:nvPr>
            <p:ph type="body" idx="1"/>
          </p:nvPr>
        </p:nvSpPr>
        <p:spPr>
          <a:xfrm>
            <a:off x="365760" y="1828800"/>
            <a:ext cx="8239824" cy="3040360"/>
          </a:xfrm>
        </p:spPr>
        <p:txBody>
          <a:bodyPr anchor="t"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July 2015: </a:t>
            </a: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Risk 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Assessment on Class 3 without subclasses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Risk Assessment expanded internally to Class 3 with subclasses 4.3, 6.1 or 8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Algorithm:</a:t>
            </a:r>
          </a:p>
          <a:p>
            <a:pPr defTabSz="457200" eaLnBrk="1" hangingPunct="1"/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Risk     =      Likelihood                 x                  Severity</a:t>
            </a:r>
          </a:p>
          <a:p>
            <a:pPr defTabSz="457200" eaLnBrk="1" hangingPunct="1"/>
            <a:endParaRPr lang="en-US" altLang="en-US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defTabSz="457200" eaLnBrk="1" hangingPunct="1"/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	</a:t>
            </a:r>
          </a:p>
          <a:p>
            <a:pPr defTabSz="457200" eaLnBrk="1" hangingPunct="1"/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			   	Volumes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71800" y="3645024"/>
            <a:ext cx="0" cy="72008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 rot="5400000">
            <a:off x="6264188" y="2096852"/>
            <a:ext cx="504056" cy="3744416"/>
          </a:xfrm>
          <a:prstGeom prst="leftBrac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04248" y="4725144"/>
            <a:ext cx="720080" cy="536848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355976" y="4725144"/>
            <a:ext cx="720080" cy="536848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  <a:scene3d>
            <a:camera prst="orthographicFront">
              <a:rot lat="0" lon="108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79912" y="5319319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Toxicity</a:t>
            </a:r>
          </a:p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Water-reactivity</a:t>
            </a:r>
          </a:p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Flammability</a:t>
            </a:r>
          </a:p>
          <a:p>
            <a:r>
              <a:rPr lang="en-US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Corrosivity</a:t>
            </a:r>
            <a:endParaRPr lang="en-US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CA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Etc. 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5319319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Damage assessment</a:t>
            </a:r>
          </a:p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Equipment</a:t>
            </a:r>
          </a:p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Knowledge/Training</a:t>
            </a:r>
          </a:p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MOCs</a:t>
            </a:r>
          </a:p>
          <a:p>
            <a:r>
              <a:rPr lang="fr-CA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Etc.</a:t>
            </a:r>
            <a:endParaRPr lang="en-US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992" y="433231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latin typeface="Helvetica" panose="020B0604020202020204" pitchFamily="34" charset="0"/>
              </a:rPr>
              <a:t>Hazards + Complexity of response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B5F5-27A4-4ECF-AB80-F5058579F8B6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868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  <p:bldP spid="7" grpId="0" animBg="1"/>
      <p:bldP spid="13" grpId="0"/>
      <p:bldP spid="1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182880" y="923544"/>
            <a:ext cx="8350696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Are we on the right track?</a:t>
            </a:r>
            <a:endParaRPr lang="en-US" altLang="en-US" cap="none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Text Placeholder 4"/>
          <p:cNvSpPr>
            <a:spLocks noGrp="1"/>
          </p:cNvSpPr>
          <p:nvPr>
            <p:ph type="body" idx="1"/>
          </p:nvPr>
        </p:nvSpPr>
        <p:spPr>
          <a:xfrm>
            <a:off x="365760" y="1828800"/>
            <a:ext cx="8062664" cy="3505200"/>
          </a:xfrm>
        </p:spPr>
        <p:txBody>
          <a:bodyPr anchor="t"/>
          <a:lstStyle/>
          <a:p>
            <a:pPr marL="342900" indent="-342900" defTabSz="4572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Is each criterion weighted correctly?</a:t>
            </a:r>
            <a:endParaRPr lang="en-US" altLang="en-US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Can the method be applied to all classes?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Do we have all of the expertise in house? </a:t>
            </a:r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Classes 2, 3, 4, 5, 6.1 and 8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Classes </a:t>
            </a: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1, 6.2 and 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7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Is a flow chart more appropriate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? Or other model?</a:t>
            </a:r>
            <a:endParaRPr lang="en-US" altLang="en-US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B5F5-27A4-4ECF-AB80-F5058579F8B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182880" y="923544"/>
            <a:ext cx="8350696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about thresholds?</a:t>
            </a:r>
            <a:endParaRPr lang="en-US" altLang="en-US" cap="none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Text Placeholder 4"/>
          <p:cNvSpPr>
            <a:spLocks noGrp="1"/>
          </p:cNvSpPr>
          <p:nvPr>
            <p:ph type="body" idx="1"/>
          </p:nvPr>
        </p:nvSpPr>
        <p:spPr>
          <a:xfrm>
            <a:off x="365760" y="1828800"/>
            <a:ext cx="8062664" cy="2032248"/>
          </a:xfrm>
        </p:spPr>
        <p:txBody>
          <a:bodyPr anchor="t"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Algorithm focused on rail (tank cars)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What models could be used?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Could we use isolation distances from Emergency Response Guidebook (ERG)?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Could we use modelling software (PEAC, ALOHA, etc.)?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B5F5-27A4-4ECF-AB80-F5058579F8B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57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83e54be-814c-4dac-8a38-0b247b453231"/>
  <p:tag name="ANNOTATION_TYPE_1" val="2"/>
  <p:tag name="ANNOTATION_START_1" val="8.4"/>
  <p:tag name="ANNOTATION_END_1" val="8.4"/>
  <p:tag name="ANNOTATION_TOP_1" val="-36.4"/>
  <p:tag name="ANNOTATION_LEFT_1" val="-36.5"/>
  <p:tag name="ANNOTATION_WIDTH_1" val="648.9"/>
  <p:tag name="ANNOTATION_HEIGHT_1" val="504.7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855309"/>
  <p:tag name="ANNOTATION_FILL_ALPHA_1" val="50"/>
  <p:tag name="ANNOTATION_BORDER_WIDTH_1" val="2"/>
  <p:tag name="ANNOTATION_TYPE_2" val="2"/>
  <p:tag name="ANNOTATION_START_2" val="8.4"/>
  <p:tag name="ANNOTATION_END_2" val="11.0"/>
  <p:tag name="ANNOTATION_TOP_2" val="144.7"/>
  <p:tag name="ANNOTATION_LEFT_2" val="56.9"/>
  <p:tag name="ANNOTATION_WIDTH_2" val="396.6"/>
  <p:tag name="ANNOTATION_HEIGHT_2" val="69.1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855309"/>
  <p:tag name="ANNOTATION_FILL_ALPHA_2" val="50"/>
  <p:tag name="ANNOTATION_BORDER_WIDTH_2" val="2"/>
  <p:tag name="ANNOTATION_TYPE_3" val="2"/>
  <p:tag name="ANNOTATION_START_3" val="11.0"/>
  <p:tag name="ANNOTATION_END_3" val="11.0"/>
  <p:tag name="ANNOTATION_TOP_3" val="-36.4"/>
  <p:tag name="ANNOTATION_LEFT_3" val="-36.5"/>
  <p:tag name="ANNOTATION_WIDTH_3" val="648.9"/>
  <p:tag name="ANNOTATION_HEIGHT_3" val="504.7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855309"/>
  <p:tag name="ANNOTATION_FILL_ALPHA_3" val="50"/>
  <p:tag name="ANNOTATION_BORDER_WIDTH_3" val="2"/>
  <p:tag name="ANNOTATION_TYPE_4" val="2"/>
  <p:tag name="ANNOTATION_START_4" val="11.0"/>
  <p:tag name="ANNOTATION_END_4" val="13.7"/>
  <p:tag name="ANNOTATION_TOP_4" val="216.0"/>
  <p:tag name="ANNOTATION_LEFT_4" val="59.1"/>
  <p:tag name="ANNOTATION_WIDTH_4" val="266.9"/>
  <p:tag name="ANNOTATION_HEIGHT_4" val="34.2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855309"/>
  <p:tag name="ANNOTATION_FILL_ALPHA_4" val="50"/>
  <p:tag name="ANNOTATION_BORDER_WIDTH_4" val="2"/>
  <p:tag name="ANNOTATION_TYPE_5" val="2"/>
  <p:tag name="ANNOTATION_START_5" val="13.7"/>
  <p:tag name="ANNOTATION_END_5" val="13.7"/>
  <p:tag name="ANNOTATION_TOP_5" val="-36.4"/>
  <p:tag name="ANNOTATION_LEFT_5" val="-36.5"/>
  <p:tag name="ANNOTATION_WIDTH_5" val="648.9"/>
  <p:tag name="ANNOTATION_HEIGHT_5" val="504.7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855309"/>
  <p:tag name="ANNOTATION_FILL_ALPHA_5" val="50"/>
  <p:tag name="ANNOTATION_BORDER_WIDTH_5" val="2"/>
  <p:tag name="ANNOTATION_TYPE_6" val="2"/>
  <p:tag name="ANNOTATION_START_6" val="13.7"/>
  <p:tag name="ANNOTATION_TOP_6" val="247.3"/>
  <p:tag name="ANNOTATION_LEFT_6" val="54.7"/>
  <p:tag name="ANNOTATION_WIDTH_6" val="287.3"/>
  <p:tag name="ANNOTATION_HEIGHT_6" val="32.0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855309"/>
  <p:tag name="ANNOTATION_FILL_ALPHA_6" val="50"/>
  <p:tag name="ANNOTATION_BORDER_WIDTH_6" val="2"/>
  <p:tag name="ANNOTATION_COUNT" val="6"/>
  <p:tag name="ARTICULATE_SLIDE_PAUSE" val="1"/>
  <p:tag name="ARTICULATE_NAV_LEVEL" val="1"/>
  <p:tag name="ARTICULATE_PLAYLIST_ID" val="-1"/>
  <p:tag name="ARTICULATE_LOCK_SLIDE" val="0"/>
  <p:tag name="AUDIO_IMPORT" val="G:\ASDB_INSP\TRAINING COURSES\E-Learning\Files for Pre-Course\Module 1 Files - TDG Regulations Overview\TDG Regulations Overview - Slide 5.wav"/>
  <p:tag name="AUDIO_ID" val="265"/>
  <p:tag name="ELAPSEDTIME" val="15.857"/>
  <p:tag name="ARTICULATE_SLIDE_NAV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83e54be-814c-4dac-8a38-0b247b453231"/>
  <p:tag name="ANNOTATION_TYPE_1" val="2"/>
  <p:tag name="ANNOTATION_START_1" val="8.4"/>
  <p:tag name="ANNOTATION_END_1" val="8.4"/>
  <p:tag name="ANNOTATION_TOP_1" val="-36.4"/>
  <p:tag name="ANNOTATION_LEFT_1" val="-36.5"/>
  <p:tag name="ANNOTATION_WIDTH_1" val="648.9"/>
  <p:tag name="ANNOTATION_HEIGHT_1" val="504.7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855309"/>
  <p:tag name="ANNOTATION_FILL_ALPHA_1" val="50"/>
  <p:tag name="ANNOTATION_BORDER_WIDTH_1" val="2"/>
  <p:tag name="ANNOTATION_TYPE_2" val="2"/>
  <p:tag name="ANNOTATION_START_2" val="8.4"/>
  <p:tag name="ANNOTATION_END_2" val="11.0"/>
  <p:tag name="ANNOTATION_TOP_2" val="144.7"/>
  <p:tag name="ANNOTATION_LEFT_2" val="56.9"/>
  <p:tag name="ANNOTATION_WIDTH_2" val="396.6"/>
  <p:tag name="ANNOTATION_HEIGHT_2" val="69.1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855309"/>
  <p:tag name="ANNOTATION_FILL_ALPHA_2" val="50"/>
  <p:tag name="ANNOTATION_BORDER_WIDTH_2" val="2"/>
  <p:tag name="ANNOTATION_TYPE_3" val="2"/>
  <p:tag name="ANNOTATION_START_3" val="11.0"/>
  <p:tag name="ANNOTATION_END_3" val="11.0"/>
  <p:tag name="ANNOTATION_TOP_3" val="-36.4"/>
  <p:tag name="ANNOTATION_LEFT_3" val="-36.5"/>
  <p:tag name="ANNOTATION_WIDTH_3" val="648.9"/>
  <p:tag name="ANNOTATION_HEIGHT_3" val="504.7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855309"/>
  <p:tag name="ANNOTATION_FILL_ALPHA_3" val="50"/>
  <p:tag name="ANNOTATION_BORDER_WIDTH_3" val="2"/>
  <p:tag name="ANNOTATION_TYPE_4" val="2"/>
  <p:tag name="ANNOTATION_START_4" val="11.0"/>
  <p:tag name="ANNOTATION_END_4" val="13.7"/>
  <p:tag name="ANNOTATION_TOP_4" val="216.0"/>
  <p:tag name="ANNOTATION_LEFT_4" val="59.1"/>
  <p:tag name="ANNOTATION_WIDTH_4" val="266.9"/>
  <p:tag name="ANNOTATION_HEIGHT_4" val="34.2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855309"/>
  <p:tag name="ANNOTATION_FILL_ALPHA_4" val="50"/>
  <p:tag name="ANNOTATION_BORDER_WIDTH_4" val="2"/>
  <p:tag name="ANNOTATION_TYPE_5" val="2"/>
  <p:tag name="ANNOTATION_START_5" val="13.7"/>
  <p:tag name="ANNOTATION_END_5" val="13.7"/>
  <p:tag name="ANNOTATION_TOP_5" val="-36.4"/>
  <p:tag name="ANNOTATION_LEFT_5" val="-36.5"/>
  <p:tag name="ANNOTATION_WIDTH_5" val="648.9"/>
  <p:tag name="ANNOTATION_HEIGHT_5" val="504.7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855309"/>
  <p:tag name="ANNOTATION_FILL_ALPHA_5" val="50"/>
  <p:tag name="ANNOTATION_BORDER_WIDTH_5" val="2"/>
  <p:tag name="ANNOTATION_TYPE_6" val="2"/>
  <p:tag name="ANNOTATION_START_6" val="13.7"/>
  <p:tag name="ANNOTATION_TOP_6" val="247.3"/>
  <p:tag name="ANNOTATION_LEFT_6" val="54.7"/>
  <p:tag name="ANNOTATION_WIDTH_6" val="287.3"/>
  <p:tag name="ANNOTATION_HEIGHT_6" val="32.0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855309"/>
  <p:tag name="ANNOTATION_FILL_ALPHA_6" val="50"/>
  <p:tag name="ANNOTATION_BORDER_WIDTH_6" val="2"/>
  <p:tag name="ANNOTATION_COUNT" val="6"/>
  <p:tag name="ARTICULATE_SLIDE_PAUSE" val="1"/>
  <p:tag name="ARTICULATE_NAV_LEVEL" val="1"/>
  <p:tag name="ARTICULATE_PLAYLIST_ID" val="-1"/>
  <p:tag name="ARTICULATE_LOCK_SLIDE" val="0"/>
  <p:tag name="AUDIO_IMPORT" val="G:\ASDB_INSP\TRAINING COURSES\E-Learning\Files for Pre-Course\Module 1 Files - TDG Regulations Overview\TDG Regulations Overview - Slide 5.wav"/>
  <p:tag name="AUDIO_ID" val="265"/>
  <p:tag name="ELAPSEDTIME" val="15.857"/>
  <p:tag name="ARTICULATE_SLIDE_NAV" val="5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2862</Words>
  <Application>Microsoft Office PowerPoint</Application>
  <PresentationFormat>On-screen Show (4:3)</PresentationFormat>
  <Paragraphs>448</Paragraphs>
  <Slides>47</Slides>
  <Notes>46</Notes>
  <HiddenSlides>16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ＭＳ Ｐゴシック</vt:lpstr>
      <vt:lpstr>Arial</vt:lpstr>
      <vt:lpstr>Calibri</vt:lpstr>
      <vt:lpstr>Helvetica</vt:lpstr>
      <vt:lpstr>Times New Roman</vt:lpstr>
      <vt:lpstr>Wingdings</vt:lpstr>
      <vt:lpstr>ヒラギノ角ゴ Pro W3</vt:lpstr>
      <vt:lpstr>Default Design</vt:lpstr>
      <vt:lpstr>PowerPoint Presentation</vt:lpstr>
      <vt:lpstr>Eraps overview</vt:lpstr>
      <vt:lpstr>Examples</vt:lpstr>
      <vt:lpstr>Why update schedule I?</vt:lpstr>
      <vt:lpstr>What do we want?</vt:lpstr>
      <vt:lpstr>Review started with class 3</vt:lpstr>
      <vt:lpstr>Development of algorithm</vt:lpstr>
      <vt:lpstr>Are we on the right track?</vt:lpstr>
      <vt:lpstr>What about thresholds?</vt:lpstr>
      <vt:lpstr>Moving forward</vt:lpstr>
      <vt:lpstr>ERAP Program Update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TDG Contacts</vt:lpstr>
      <vt:lpstr>PowerPoint Presentation</vt:lpstr>
      <vt:lpstr>PowerPoint Presentation</vt:lpstr>
    </vt:vector>
  </TitlesOfParts>
  <Manager/>
  <Company>Transport Canada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 Presentation</dc:title>
  <dc:subject/>
  <dc:creator>Claude Hudon</dc:creator>
  <cp:keywords/>
  <dc:description/>
  <cp:lastModifiedBy>Lavoie, Monique</cp:lastModifiedBy>
  <cp:revision>145</cp:revision>
  <cp:lastPrinted>2019-02-01T16:30:08Z</cp:lastPrinted>
  <dcterms:created xsi:type="dcterms:W3CDTF">2018-04-30T15:27:41Z</dcterms:created>
  <dcterms:modified xsi:type="dcterms:W3CDTF">2019-11-06T18:29:01Z</dcterms:modified>
  <cp:category/>
</cp:coreProperties>
</file>