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9" r:id="rId5"/>
    <p:sldId id="336" r:id="rId6"/>
    <p:sldId id="338" r:id="rId7"/>
    <p:sldId id="339" r:id="rId8"/>
    <p:sldId id="34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22911C-3871-E4FC-8D83-EC5DE630163E}" name="Jessica Simon" initials="JS" userId="S::jessica.simon@orica.com::9a93ff8f-35e9-4a4f-a2cd-205db86060fd" providerId="AD"/>
  <p188:author id="{C39D6242-17A7-2030-1665-59570A7B4FF1}" name="Lisa Nitschke" initials="LN" userId="S::lisa.nitschke@orica.com::2093f17c-dff2-4b0e-8cba-48d6faf1b03c" providerId="AD"/>
  <p188:author id="{B7AEB19C-F983-8C0A-752C-20A688D9E6DB}" name="Dawn Goosen" initials="DG" userId="S::dawn.goosen@orica.com::b7ba4d5a-9bbb-4669-8f0f-f384cb0dff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5423D8-16A1-4FAF-8ACE-46C48F47F210}" v="1" dt="2023-05-09T16:49:25.3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18" autoAdjust="0"/>
  </p:normalViewPr>
  <p:slideViewPr>
    <p:cSldViewPr snapToGrid="0">
      <p:cViewPr varScale="1">
        <p:scale>
          <a:sx n="63" d="100"/>
          <a:sy n="63" d="100"/>
        </p:scale>
        <p:origin x="13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E3600-36F6-4106-90F3-16482C6FC7EF}" type="datetimeFigureOut">
              <a:rPr lang="en-CA" smtClean="0"/>
              <a:t>2023-07-17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C60DF-1621-4AC1-BA96-46E7A9C3BD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9633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2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0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9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5EB2BC-51BA-48C8-A1E8-E6D4CEE6230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8150" y="1803400"/>
            <a:ext cx="7560000" cy="41758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2F2C21-7135-4C23-8414-E263368205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9524" y="600656"/>
            <a:ext cx="6840000" cy="77107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slide title</a:t>
            </a:r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21E44F-F977-4D24-8318-B3593D099D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38150" y="402726"/>
            <a:ext cx="6840000" cy="154800"/>
          </a:xfrm>
        </p:spPr>
        <p:txBody>
          <a:bodyPr/>
          <a:lstStyle/>
          <a:p>
            <a:r>
              <a:rPr lang="en-AU" dirty="0"/>
              <a:t>Edit Footer to add presentation title to all pages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DF057E-9382-4EFC-AE29-0DEFAA3EB6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B2F404-894A-4B1F-B0F7-BEBB14876E8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52458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5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3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2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3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0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3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E38B-0472-45D9-B221-A37B7209C5FC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E1666A-AABC-41DE-A58D-439A3470E9AC}"/>
              </a:ext>
            </a:extLst>
          </p:cNvPr>
          <p:cNvSpPr/>
          <p:nvPr userDrawn="1"/>
        </p:nvSpPr>
        <p:spPr>
          <a:xfrm>
            <a:off x="4208945" y="6608802"/>
            <a:ext cx="726109" cy="17299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SIPCMContentMarking" descr="{&quot;HashCode&quot;:-378235680,&quot;Placement&quot;:&quot;Footer&quot;,&quot;Top&quot;:520.3781,&quot;Left&quot;:331.413,&quot;SlideWidth&quot;:720,&quot;SlideHeight&quot;:540}">
            <a:extLst>
              <a:ext uri="{FF2B5EF4-FFF2-40B4-BE49-F238E27FC236}">
                <a16:creationId xmlns:a16="http://schemas.microsoft.com/office/drawing/2014/main" id="{C8A69E1C-77C8-CFB6-7A2C-C4A60F09633A}"/>
              </a:ext>
            </a:extLst>
          </p:cNvPr>
          <p:cNvSpPr txBox="1"/>
          <p:nvPr userDrawn="1"/>
        </p:nvSpPr>
        <p:spPr>
          <a:xfrm>
            <a:off x="4208945" y="6608802"/>
            <a:ext cx="726109" cy="2491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CA" sz="1000">
                <a:solidFill>
                  <a:srgbClr val="000000"/>
                </a:solidFill>
                <a:latin typeface="Arial" panose="020B0604020202020204" pitchFamily="34" charset="0"/>
              </a:rPr>
              <a:t>General</a:t>
            </a:r>
          </a:p>
        </p:txBody>
      </p:sp>
    </p:spTree>
    <p:extLst>
      <p:ext uri="{BB962C8B-B14F-4D97-AF65-F5344CB8AC3E}">
        <p14:creationId xmlns:p14="http://schemas.microsoft.com/office/powerpoint/2010/main" val="166425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31D600E-05E4-48E2-AA39-40E78C4BF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558" y="543987"/>
            <a:ext cx="7001305" cy="771078"/>
          </a:xfrm>
        </p:spPr>
        <p:txBody>
          <a:bodyPr>
            <a:normAutofit/>
          </a:bodyPr>
          <a:lstStyle/>
          <a:p>
            <a:pPr algn="l"/>
            <a:r>
              <a:rPr lang="en-AU" sz="3200" b="1" spc="-100" dirty="0">
                <a:solidFill>
                  <a:srgbClr val="4F81BD"/>
                </a:solidFill>
                <a:latin typeface="+mn-lt"/>
              </a:rPr>
              <a:t>UN0332 to UN3375 classification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A067BA-F516-4E01-8997-E8CEA383B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B2F404-894A-4B1F-B0F7-BEBB14876E8D}" type="slidenum">
              <a:rPr lang="en-AU" smtClean="0"/>
              <a:pPr/>
              <a:t>1</a:t>
            </a:fld>
            <a:endParaRPr lang="en-AU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0A083BAD-4BFA-D6D4-EEEC-85445121721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8151" y="1219200"/>
            <a:ext cx="8020049" cy="5038144"/>
          </a:xfrm>
        </p:spPr>
        <p:txBody>
          <a:bodyPr>
            <a:normAutofit fontScale="70000" lnSpcReduction="20000"/>
          </a:bodyPr>
          <a:lstStyle/>
          <a:p>
            <a:pPr marL="0" indent="0">
              <a:buFont typeface="Arial" pitchFamily="34" charset="0"/>
              <a:buNone/>
            </a:pPr>
            <a:r>
              <a:rPr lang="en-AU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 marL="0" indent="0">
              <a:buFont typeface="Arial" pitchFamily="34" charset="0"/>
              <a:buNone/>
            </a:pPr>
            <a:endParaRPr lang="en-AU" sz="2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600" dirty="0">
                <a:latin typeface="Arial" panose="020B0604020202020204" pitchFamily="34" charset="0"/>
                <a:cs typeface="Arial" panose="020B0604020202020204" pitchFamily="34" charset="0"/>
              </a:rPr>
              <a:t>All unsensitized bulk ANE’s are considered as a class 1.5D product. </a:t>
            </a:r>
          </a:p>
          <a:p>
            <a:pPr marL="0" indent="0">
              <a:buFont typeface="Arial" pitchFamily="34" charset="0"/>
              <a:buNone/>
            </a:pPr>
            <a:endParaRPr lang="en-A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Current TDG regulations will not allow for the transport of UN3375 materials in Canada. </a:t>
            </a:r>
          </a:p>
          <a:p>
            <a:endParaRPr lang="en-C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600" dirty="0">
                <a:latin typeface="Arial" panose="020B0604020202020204" pitchFamily="34" charset="0"/>
                <a:cs typeface="Arial" panose="020B0604020202020204" pitchFamily="34" charset="0"/>
              </a:rPr>
              <a:t>CEAEC invested significant time and resources in the transitioning of  UN0332 ANE’s to UN3375 ANE’s for transport.</a:t>
            </a:r>
          </a:p>
          <a:p>
            <a:pPr marL="0" indent="0">
              <a:buNone/>
            </a:pPr>
            <a:endParaRPr lang="en-AU" sz="2600" b="1" u="sng" dirty="0"/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potential benefits CEAEC was proposing included: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Ability to transport larger loads.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Reduction in travel frequency.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Increase in storage flexibility, (75% NEEQ).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Reduction in greenhouse gases.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Economic / international competitiveness.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Alignment with the US and UN Model Regulations.</a:t>
            </a:r>
          </a:p>
          <a:p>
            <a:pPr lvl="1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6000" lvl="1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5088A87-FB03-62A8-654D-286924622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967" y="383360"/>
            <a:ext cx="848131" cy="893976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262F3BB0-18DA-43E6-E0DF-52E7B147E01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600491" y="433525"/>
            <a:ext cx="920202" cy="861591"/>
            <a:chOff x="7600491" y="413860"/>
            <a:chExt cx="920202" cy="86159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8D76242-0B36-8EF8-9F86-D8E5F1B75008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00491" y="413860"/>
              <a:ext cx="920202" cy="861591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34E91BF-0C4F-BD7B-C194-984ACFED92B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867650" y="836295"/>
              <a:ext cx="403493" cy="1143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893796A-CB73-5127-AE0D-7DB02B690657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832759" y="770334"/>
              <a:ext cx="49630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000" b="1" dirty="0">
                  <a:solidFill>
                    <a:schemeClr val="tx2"/>
                  </a:solidFill>
                </a:rPr>
                <a:t>3375</a:t>
              </a:r>
              <a:endParaRPr lang="en-US" sz="1000" b="1" dirty="0">
                <a:solidFill>
                  <a:schemeClr val="tx2"/>
                </a:solidFill>
              </a:endParaRP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2E12DA3-2E3B-21A2-DB81-A048BBAAB9DA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7263355" y="836880"/>
            <a:ext cx="399742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2">
            <a:extLst>
              <a:ext uri="{FF2B5EF4-FFF2-40B4-BE49-F238E27FC236}">
                <a16:creationId xmlns:a16="http://schemas.microsoft.com/office/drawing/2014/main" id="{0DCF946B-E235-011E-497E-5210D9E34B7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65"/>
            <a:ext cx="3962400" cy="65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425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31D600E-05E4-48E2-AA39-40E78C4BF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558" y="543987"/>
            <a:ext cx="7001305" cy="771078"/>
          </a:xfrm>
        </p:spPr>
        <p:txBody>
          <a:bodyPr>
            <a:normAutofit/>
          </a:bodyPr>
          <a:lstStyle/>
          <a:p>
            <a:pPr algn="l"/>
            <a:r>
              <a:rPr lang="en-AU" sz="3200" b="1" spc="-100" dirty="0">
                <a:solidFill>
                  <a:srgbClr val="4F81BD"/>
                </a:solidFill>
                <a:latin typeface="+mn-lt"/>
              </a:rPr>
              <a:t>Transport Canada Position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A067BA-F516-4E01-8997-E8CEA383B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B2F404-894A-4B1F-B0F7-BEBB14876E8D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0A083BAD-4BFA-D6D4-EEEC-85445121721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7558" y="1521483"/>
            <a:ext cx="6447714" cy="503814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C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Formal Equivalency Certificate application submitted mid-December 2021 by CEAEC for the reclassification of ANE’s from UN0332 to UN3375.</a:t>
            </a:r>
          </a:p>
          <a:p>
            <a:pPr marL="0" indent="0" algn="ctr">
              <a:buNone/>
            </a:pP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sz="20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 approval / issuance, (SH 13715), October 28, 2022 so ANE’s can be transported as UN3375 in Canada (with conditions)</a:t>
            </a:r>
          </a:p>
          <a:p>
            <a:pPr marL="0" indent="0" algn="ctr">
              <a:buNone/>
            </a:pP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AU" sz="1900" b="1" u="sng" dirty="0">
                <a:latin typeface="Arial" panose="020B0604020202020204" pitchFamily="34" charset="0"/>
                <a:cs typeface="Arial" panose="020B0604020202020204" pitchFamily="34" charset="0"/>
              </a:rPr>
              <a:t>EC Details</a:t>
            </a:r>
          </a:p>
          <a:p>
            <a:pPr marL="0" indent="0">
              <a:buFont typeface="Arial" pitchFamily="34" charset="0"/>
              <a:buNone/>
            </a:pPr>
            <a:endParaRPr lang="en-AU" sz="19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Issued to CEAEC for the use of the member companies (similar to the former SP process).</a:t>
            </a:r>
          </a:p>
          <a:p>
            <a:pPr marL="0" indent="0">
              <a:lnSpc>
                <a:spcPct val="107000"/>
              </a:lnSpc>
              <a:buNone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lnSpc>
                <a:spcPct val="107000"/>
              </a:lnSpc>
              <a:buFont typeface="Arial" pitchFamily="34" charset="0"/>
              <a:buChar char="•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Applies to specific ERD vetted / approved products that meet Special Provision 309 of the UN model recommendations.</a:t>
            </a:r>
          </a:p>
          <a:p>
            <a:pPr marL="0" lvl="1" indent="0">
              <a:lnSpc>
                <a:spcPct val="107000"/>
              </a:lnSpc>
              <a:buNone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lnSpc>
                <a:spcPct val="107000"/>
              </a:lnSpc>
              <a:buFont typeface="Arial" pitchFamily="34" charset="0"/>
              <a:buChar char="•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Road transport only (Tankers, UN Portables and IBC’s).</a:t>
            </a:r>
          </a:p>
          <a:p>
            <a:pPr marL="342900" lvl="1" indent="-342900">
              <a:lnSpc>
                <a:spcPct val="107000"/>
              </a:lnSpc>
              <a:buFont typeface="Arial" pitchFamily="34" charset="0"/>
              <a:buChar char="•"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buNone/>
            </a:pP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A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6000" lvl="1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5088A87-FB03-62A8-654D-286924622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967" y="383360"/>
            <a:ext cx="848131" cy="893976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262F3BB0-18DA-43E6-E0DF-52E7B147E01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600491" y="433525"/>
            <a:ext cx="920202" cy="861591"/>
            <a:chOff x="7600491" y="413860"/>
            <a:chExt cx="920202" cy="86159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8D76242-0B36-8EF8-9F86-D8E5F1B75008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00491" y="413860"/>
              <a:ext cx="920202" cy="861591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34E91BF-0C4F-BD7B-C194-984ACFED92B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867650" y="836295"/>
              <a:ext cx="403493" cy="1143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893796A-CB73-5127-AE0D-7DB02B690657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832759" y="770334"/>
              <a:ext cx="49630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000" b="1" dirty="0">
                  <a:solidFill>
                    <a:schemeClr val="tx2"/>
                  </a:solidFill>
                </a:rPr>
                <a:t>3375</a:t>
              </a:r>
              <a:endParaRPr lang="en-US" sz="1000" b="1" dirty="0">
                <a:solidFill>
                  <a:schemeClr val="tx2"/>
                </a:solidFill>
              </a:endParaRP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2E12DA3-2E3B-21A2-DB81-A048BBAAB9DA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7263355" y="836880"/>
            <a:ext cx="399742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2">
            <a:extLst>
              <a:ext uri="{FF2B5EF4-FFF2-40B4-BE49-F238E27FC236}">
                <a16:creationId xmlns:a16="http://schemas.microsoft.com/office/drawing/2014/main" id="{0DCF946B-E235-011E-497E-5210D9E34B7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65"/>
            <a:ext cx="3962400" cy="65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325344B-7279-27A6-591F-DA89EC2E54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9112" y="2344005"/>
            <a:ext cx="1971964" cy="247450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120789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31D600E-05E4-48E2-AA39-40E78C4BF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558" y="543987"/>
            <a:ext cx="7001305" cy="771078"/>
          </a:xfrm>
        </p:spPr>
        <p:txBody>
          <a:bodyPr>
            <a:normAutofit/>
          </a:bodyPr>
          <a:lstStyle/>
          <a:p>
            <a:pPr algn="l"/>
            <a:r>
              <a:rPr lang="en-AU" sz="3200" b="1" spc="-100" dirty="0">
                <a:solidFill>
                  <a:srgbClr val="4F81BD"/>
                </a:solidFill>
                <a:latin typeface="+mn-lt"/>
              </a:rPr>
              <a:t>ERD Position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A067BA-F516-4E01-8997-E8CEA383B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B2F404-894A-4B1F-B0F7-BEBB14876E8D}" type="slidenum">
              <a:rPr lang="en-AU" smtClean="0"/>
              <a:pPr/>
              <a:t>3</a:t>
            </a:fld>
            <a:endParaRPr lang="en-AU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0A083BAD-4BFA-D6D4-EEEC-85445121721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8151" y="1219200"/>
            <a:ext cx="8020049" cy="50381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sz="1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CA" sz="2100" b="1" i="1" dirty="0">
                <a:latin typeface="Arial" panose="020B0604020202020204" pitchFamily="34" charset="0"/>
                <a:cs typeface="Arial" panose="020B0604020202020204" pitchFamily="34" charset="0"/>
              </a:rPr>
              <a:t>ANE’s will continue to be considered a 1.5D explosive for storage in Canada.</a:t>
            </a:r>
            <a:endParaRPr lang="en-AU" sz="19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CA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CA" sz="1900" dirty="0">
                <a:latin typeface="Arial" panose="020B0604020202020204" pitchFamily="34" charset="0"/>
                <a:cs typeface="Arial" panose="020B0604020202020204" pitchFamily="34" charset="0"/>
              </a:rPr>
              <a:t>UN3375 will be considered as a Type E.1 / PE-1 explosives.</a:t>
            </a:r>
          </a:p>
          <a:p>
            <a:pPr marL="0" indent="0">
              <a:lnSpc>
                <a:spcPct val="107000"/>
              </a:lnSpc>
              <a:buNone/>
            </a:pPr>
            <a:endParaRPr lang="en-CA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Application for UN3375 classification to be conducted via the government  eLMS portal.</a:t>
            </a:r>
          </a:p>
          <a:p>
            <a:pPr marL="0" indent="0">
              <a:lnSpc>
                <a:spcPct val="107000"/>
              </a:lnSpc>
              <a:buNone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Upcoming amendment to the Federal Explosives Regulations, (ER-2013) will include.</a:t>
            </a:r>
          </a:p>
          <a:p>
            <a:pPr lvl="1">
              <a:lnSpc>
                <a:spcPct val="107000"/>
              </a:lnSpc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The addition of UN3375 to part  6.</a:t>
            </a:r>
          </a:p>
          <a:p>
            <a:pPr lvl="1">
              <a:lnSpc>
                <a:spcPct val="107000"/>
              </a:lnSpc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Allowance of two drawn vehicles. </a:t>
            </a:r>
          </a:p>
          <a:p>
            <a:pPr lvl="1">
              <a:lnSpc>
                <a:spcPct val="107000"/>
              </a:lnSpc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Addition of electronic monitoring. </a:t>
            </a:r>
          </a:p>
          <a:p>
            <a:pPr marL="0" indent="0">
              <a:lnSpc>
                <a:spcPct val="107000"/>
              </a:lnSpc>
              <a:buNone/>
            </a:pP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A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6000" lvl="1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5088A87-FB03-62A8-654D-286924622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967" y="383360"/>
            <a:ext cx="848131" cy="893976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262F3BB0-18DA-43E6-E0DF-52E7B147E01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600491" y="433525"/>
            <a:ext cx="920202" cy="861591"/>
            <a:chOff x="7600491" y="413860"/>
            <a:chExt cx="920202" cy="86159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8D76242-0B36-8EF8-9F86-D8E5F1B75008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00491" y="413860"/>
              <a:ext cx="920202" cy="861591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34E91BF-0C4F-BD7B-C194-984ACFED92B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867650" y="836295"/>
              <a:ext cx="403493" cy="1143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893796A-CB73-5127-AE0D-7DB02B690657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832759" y="770334"/>
              <a:ext cx="49630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000" b="1" dirty="0">
                  <a:solidFill>
                    <a:schemeClr val="tx2"/>
                  </a:solidFill>
                </a:rPr>
                <a:t>3375</a:t>
              </a:r>
              <a:endParaRPr lang="en-US" sz="1000" b="1" dirty="0">
                <a:solidFill>
                  <a:schemeClr val="tx2"/>
                </a:solidFill>
              </a:endParaRP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2E12DA3-2E3B-21A2-DB81-A048BBAAB9DA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7263355" y="836880"/>
            <a:ext cx="399742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2">
            <a:extLst>
              <a:ext uri="{FF2B5EF4-FFF2-40B4-BE49-F238E27FC236}">
                <a16:creationId xmlns:a16="http://schemas.microsoft.com/office/drawing/2014/main" id="{0DCF946B-E235-011E-497E-5210D9E34B7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65"/>
            <a:ext cx="3962400" cy="65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912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31D600E-05E4-48E2-AA39-40E78C4BF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558" y="543987"/>
            <a:ext cx="7001305" cy="771078"/>
          </a:xfrm>
        </p:spPr>
        <p:txBody>
          <a:bodyPr>
            <a:normAutofit/>
          </a:bodyPr>
          <a:lstStyle/>
          <a:p>
            <a:pPr algn="l"/>
            <a:r>
              <a:rPr lang="en-AU" sz="3200" b="1" spc="-100" dirty="0">
                <a:solidFill>
                  <a:srgbClr val="4F81BD"/>
                </a:solidFill>
                <a:latin typeface="+mn-lt"/>
              </a:rPr>
              <a:t>Results of the initiative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A067BA-F516-4E01-8997-E8CEA383B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B2F404-894A-4B1F-B0F7-BEBB14876E8D}" type="slidenum">
              <a:rPr lang="en-AU" smtClean="0"/>
              <a:pPr/>
              <a:t>4</a:t>
            </a:fld>
            <a:endParaRPr lang="en-AU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0A083BAD-4BFA-D6D4-EEEC-85445121721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8151" y="1219200"/>
            <a:ext cx="8020049" cy="5038144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buNone/>
            </a:pPr>
            <a:endParaRPr lang="en-AU" sz="19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en-CA" sz="1900" dirty="0">
                <a:latin typeface="Arial" panose="020B0604020202020204" pitchFamily="34" charset="0"/>
                <a:cs typeface="Arial" panose="020B0604020202020204" pitchFamily="34" charset="0"/>
              </a:rPr>
              <a:t>While CEAEC was not 100% successful in our initiative to reclassify UN0332 to UN3375, the following changes were agreed by all parties:</a:t>
            </a:r>
          </a:p>
          <a:p>
            <a:pPr>
              <a:lnSpc>
                <a:spcPct val="107000"/>
              </a:lnSpc>
            </a:pPr>
            <a:endParaRPr lang="en-CA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CA" sz="19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can now transport more than 20,000Kg of ANE in Canada in single tank and B-train configurations.</a:t>
            </a:r>
          </a:p>
          <a:p>
            <a:pPr marL="0" indent="0">
              <a:lnSpc>
                <a:spcPct val="107000"/>
              </a:lnSpc>
              <a:buNone/>
            </a:pPr>
            <a:endParaRPr lang="en-CA" sz="1900" b="1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9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 surveillance will allow for single driver / long duration transport (to be defined).</a:t>
            </a:r>
          </a:p>
          <a:p>
            <a:pPr marL="0" indent="0">
              <a:lnSpc>
                <a:spcPct val="107000"/>
              </a:lnSpc>
              <a:buNone/>
            </a:pPr>
            <a:endParaRPr lang="en-US" sz="1900" b="1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9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use of QRAs for the vetting of locations for unattended parking (to be defined).</a:t>
            </a:r>
          </a:p>
          <a:p>
            <a:pPr marL="0" indent="0">
              <a:lnSpc>
                <a:spcPct val="107000"/>
              </a:lnSpc>
              <a:buNone/>
            </a:pPr>
            <a:endParaRPr lang="en-US" sz="1900" b="1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buNone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buNone/>
            </a:pP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A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6000" lvl="1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5088A87-FB03-62A8-654D-286924622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967" y="383360"/>
            <a:ext cx="848131" cy="893976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262F3BB0-18DA-43E6-E0DF-52E7B147E01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600491" y="433525"/>
            <a:ext cx="920202" cy="861591"/>
            <a:chOff x="7600491" y="413860"/>
            <a:chExt cx="920202" cy="86159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8D76242-0B36-8EF8-9F86-D8E5F1B75008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00491" y="413860"/>
              <a:ext cx="920202" cy="861591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34E91BF-0C4F-BD7B-C194-984ACFED92B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867650" y="836295"/>
              <a:ext cx="403493" cy="1143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893796A-CB73-5127-AE0D-7DB02B690657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832759" y="770334"/>
              <a:ext cx="49630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000" b="1" dirty="0">
                  <a:solidFill>
                    <a:schemeClr val="tx2"/>
                  </a:solidFill>
                </a:rPr>
                <a:t>3375</a:t>
              </a:r>
              <a:endParaRPr lang="en-US" sz="1000" b="1" dirty="0">
                <a:solidFill>
                  <a:schemeClr val="tx2"/>
                </a:solidFill>
              </a:endParaRP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2E12DA3-2E3B-21A2-DB81-A048BBAAB9DA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7263355" y="836880"/>
            <a:ext cx="399742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2">
            <a:extLst>
              <a:ext uri="{FF2B5EF4-FFF2-40B4-BE49-F238E27FC236}">
                <a16:creationId xmlns:a16="http://schemas.microsoft.com/office/drawing/2014/main" id="{0DCF946B-E235-011E-497E-5210D9E34B7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65"/>
            <a:ext cx="3962400" cy="65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4411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31D600E-05E4-48E2-AA39-40E78C4BF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558" y="543987"/>
            <a:ext cx="7001305" cy="771078"/>
          </a:xfrm>
        </p:spPr>
        <p:txBody>
          <a:bodyPr>
            <a:normAutofit/>
          </a:bodyPr>
          <a:lstStyle/>
          <a:p>
            <a:pPr algn="l"/>
            <a:r>
              <a:rPr lang="en-AU" sz="3200" b="1" spc="-100" dirty="0">
                <a:solidFill>
                  <a:srgbClr val="4F81BD"/>
                </a:solidFill>
                <a:latin typeface="+mn-lt"/>
              </a:rPr>
              <a:t>New Committee Chair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A067BA-F516-4E01-8997-E8CEA383B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B2F404-894A-4B1F-B0F7-BEBB14876E8D}" type="slidenum">
              <a:rPr lang="en-AU" smtClean="0"/>
              <a:pPr/>
              <a:t>5</a:t>
            </a:fld>
            <a:endParaRPr lang="en-AU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0A083BAD-4BFA-D6D4-EEEC-85445121721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7558" y="1500768"/>
            <a:ext cx="8020049" cy="5038144"/>
          </a:xfrm>
        </p:spPr>
        <p:txBody>
          <a:bodyPr>
            <a:normAutofit/>
          </a:bodyPr>
          <a:lstStyle/>
          <a:p>
            <a:pPr marL="0" indent="0">
              <a:buFont typeface="Arial" pitchFamily="34" charset="0"/>
              <a:buNone/>
            </a:pPr>
            <a:endParaRPr lang="en-AU" sz="2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Gary Deboer is assuming Chair of the TM Committee</a:t>
            </a:r>
          </a:p>
          <a:p>
            <a:pPr marL="0" indent="0">
              <a:buFont typeface="Arial" pitchFamily="34" charset="0"/>
              <a:buNone/>
            </a:pP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There is not much activity in this committee at the moment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Any Technology or Manufacturing topics that the membership feel important to address, please reach out to Gary.</a:t>
            </a:r>
          </a:p>
          <a:p>
            <a:pPr marL="0" indent="0">
              <a:buNone/>
            </a:pPr>
            <a:endParaRPr lang="en-AU" sz="2600" b="1" u="sng" dirty="0"/>
          </a:p>
          <a:p>
            <a:pPr marL="216000" lvl="1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2E12DA3-2E3B-21A2-DB81-A048BBAAB9DA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7263355" y="836880"/>
            <a:ext cx="399742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2">
            <a:extLst>
              <a:ext uri="{FF2B5EF4-FFF2-40B4-BE49-F238E27FC236}">
                <a16:creationId xmlns:a16="http://schemas.microsoft.com/office/drawing/2014/main" id="{0DCF946B-E235-011E-497E-5210D9E34B7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65"/>
            <a:ext cx="3962400" cy="65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1198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CC4C65426ABD4F9678144F82B69907" ma:contentTypeVersion="14" ma:contentTypeDescription="Create a new document." ma:contentTypeScope="" ma:versionID="3b3b2e8b6b6f5472435248f2b969cc4c">
  <xsd:schema xmlns:xsd="http://www.w3.org/2001/XMLSchema" xmlns:xs="http://www.w3.org/2001/XMLSchema" xmlns:p="http://schemas.microsoft.com/office/2006/metadata/properties" xmlns:ns3="f45bce25-1451-4d91-82b0-57e6b3e26650" xmlns:ns4="9b5f4f47-b1ef-4563-bc69-369a21e83eb5" targetNamespace="http://schemas.microsoft.com/office/2006/metadata/properties" ma:root="true" ma:fieldsID="2b64d9bdf2b665a269977ce13123dcb8" ns3:_="" ns4:_="">
    <xsd:import namespace="f45bce25-1451-4d91-82b0-57e6b3e26650"/>
    <xsd:import namespace="9b5f4f47-b1ef-4563-bc69-369a21e83eb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5bce25-1451-4d91-82b0-57e6b3e2665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5f4f47-b1ef-4563-bc69-369a21e83e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A58A94-6597-4943-A2CC-75CD3ADB76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A2DC15-7EE2-48F0-AA2A-38DFE9032C1A}">
  <ds:schemaRefs>
    <ds:schemaRef ds:uri="http://schemas.microsoft.com/office/2006/metadata/properties"/>
    <ds:schemaRef ds:uri="http://purl.org/dc/terms/"/>
    <ds:schemaRef ds:uri="http://purl.org/dc/dcmitype/"/>
    <ds:schemaRef ds:uri="http://purl.org/dc/elements/1.1/"/>
    <ds:schemaRef ds:uri="http://www.w3.org/XML/1998/namespace"/>
    <ds:schemaRef ds:uri="f45bce25-1451-4d91-82b0-57e6b3e26650"/>
    <ds:schemaRef ds:uri="http://schemas.microsoft.com/office/2006/documentManagement/types"/>
    <ds:schemaRef ds:uri="9b5f4f47-b1ef-4563-bc69-369a21e83eb5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B8500701-F68B-478E-BB38-65BE1E49C129}">
  <ds:schemaRefs>
    <ds:schemaRef ds:uri="9b5f4f47-b1ef-4563-bc69-369a21e83eb5"/>
    <ds:schemaRef ds:uri="f45bce25-1451-4d91-82b0-57e6b3e2665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f05445fb-6440-4e1b-b12c-9da4c2d3ab0b}" enabled="0" method="" siteId="{f05445fb-6440-4e1b-b12c-9da4c2d3ab0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403</Words>
  <Application>Microsoft Office PowerPoint</Application>
  <PresentationFormat>On-screen Show (4:3)</PresentationFormat>
  <Paragraphs>95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UN0332 to UN3375 classification</vt:lpstr>
      <vt:lpstr>Transport Canada Position</vt:lpstr>
      <vt:lpstr>ERD Position</vt:lpstr>
      <vt:lpstr>Results of the initiative</vt:lpstr>
      <vt:lpstr>New Committee Chair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Galt</dc:creator>
  <cp:lastModifiedBy>Matthew Lapierre</cp:lastModifiedBy>
  <cp:revision>5</cp:revision>
  <dcterms:created xsi:type="dcterms:W3CDTF">2013-10-09T11:47:44Z</dcterms:created>
  <dcterms:modified xsi:type="dcterms:W3CDTF">2023-07-17T21:51:20Z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77742a09-bfb0-4510-9e26-b9837db26482_Enabled">
    <vt:lpwstr>true</vt:lpwstr>
  </property>
  <property fmtid="{D5CDD505-2E9C-101B-9397-08002B2CF9AE}" pid="4" name="MSIP_Label_77742a09-bfb0-4510-9e26-b9837db26482_SetDate">
    <vt:lpwstr>2022-11-01T19:17:59Z</vt:lpwstr>
  </property>
  <property fmtid="{D5CDD505-2E9C-101B-9397-08002B2CF9AE}" pid="5" name="MSIP_Label_77742a09-bfb0-4510-9e26-b9837db26482_Method">
    <vt:lpwstr>Privileged</vt:lpwstr>
  </property>
  <property fmtid="{D5CDD505-2E9C-101B-9397-08002B2CF9AE}" pid="6" name="MSIP_Label_77742a09-bfb0-4510-9e26-b9837db26482_Name">
    <vt:lpwstr>General</vt:lpwstr>
  </property>
  <property fmtid="{D5CDD505-2E9C-101B-9397-08002B2CF9AE}" pid="7" name="MSIP_Label_77742a09-bfb0-4510-9e26-b9837db26482_SiteId">
    <vt:lpwstr>a21a716e-fb9a-45c0-b997-e26360b0a3a1</vt:lpwstr>
  </property>
  <property fmtid="{D5CDD505-2E9C-101B-9397-08002B2CF9AE}" pid="8" name="MSIP_Label_77742a09-bfb0-4510-9e26-b9837db26482_ActionId">
    <vt:lpwstr>4f3b5b62-26c8-4d8f-94b9-bb5315043176</vt:lpwstr>
  </property>
  <property fmtid="{D5CDD505-2E9C-101B-9397-08002B2CF9AE}" pid="9" name="MSIP_Label_77742a09-bfb0-4510-9e26-b9837db26482_ContentBits">
    <vt:lpwstr>2</vt:lpwstr>
  </property>
  <property fmtid="{D5CDD505-2E9C-101B-9397-08002B2CF9AE}" pid="10" name="ContentTypeId">
    <vt:lpwstr>0x01010054CC4C65426ABD4F9678144F82B69907</vt:lpwstr>
  </property>
</Properties>
</file>