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3"/>
  </p:notesMasterIdLst>
  <p:sldIdLst>
    <p:sldId id="256" r:id="rId2"/>
    <p:sldId id="258" r:id="rId3"/>
    <p:sldId id="259" r:id="rId4"/>
    <p:sldId id="263" r:id="rId5"/>
    <p:sldId id="275" r:id="rId6"/>
    <p:sldId id="274" r:id="rId7"/>
    <p:sldId id="273" r:id="rId8"/>
    <p:sldId id="270" r:id="rId9"/>
    <p:sldId id="272" r:id="rId10"/>
    <p:sldId id="271" r:id="rId11"/>
    <p:sldId id="269" r:id="rId12"/>
    <p:sldId id="284" r:id="rId13"/>
    <p:sldId id="283" r:id="rId14"/>
    <p:sldId id="280" r:id="rId15"/>
    <p:sldId id="281" r:id="rId16"/>
    <p:sldId id="282" r:id="rId17"/>
    <p:sldId id="264" r:id="rId18"/>
    <p:sldId id="266" r:id="rId19"/>
    <p:sldId id="267" r:id="rId20"/>
    <p:sldId id="268" r:id="rId21"/>
    <p:sldId id="286" r:id="rId22"/>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ヒラギノ角ゴ Pro W3" pitchFamily="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ヒラギノ角ゴ Pro W3" pitchFamily="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ヒラギノ角ゴ Pro W3" pitchFamily="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ヒラギノ角ゴ Pro W3" pitchFamily="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ヒラギノ角ゴ Pro W3" pitchFamily="4"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4"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4"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4"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6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9" autoAdjust="0"/>
  </p:normalViewPr>
  <p:slideViewPr>
    <p:cSldViewPr snapToGrid="0">
      <p:cViewPr varScale="1">
        <p:scale>
          <a:sx n="60" d="100"/>
          <a:sy n="60" d="100"/>
        </p:scale>
        <p:origin x="1020" y="78"/>
      </p:cViewPr>
      <p:guideLst>
        <p:guide orient="horz" pos="2160"/>
        <p:guide pos="2880"/>
      </p:guideLst>
    </p:cSldViewPr>
  </p:slideViewPr>
  <p:notesTextViewPr>
    <p:cViewPr>
      <p:scale>
        <a:sx n="1" d="1"/>
        <a:sy n="1" d="1"/>
      </p:scale>
      <p:origin x="0" y="0"/>
    </p:cViewPr>
  </p:notesTextViewPr>
  <p:notesViewPr>
    <p:cSldViewPr snapToGrid="0">
      <p:cViewPr varScale="1">
        <p:scale>
          <a:sx n="85" d="100"/>
          <a:sy n="85" d="100"/>
        </p:scale>
        <p:origin x="231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REPORTABLE INCIDENTS OF BULK EXPLOSIVES (</a:t>
            </a:r>
            <a:r>
              <a:rPr lang="en-US" dirty="0" smtClean="0"/>
              <a:t>UN0332 IN LARGE</a:t>
            </a:r>
            <a:r>
              <a:rPr lang="en-US" baseline="0" dirty="0" smtClean="0"/>
              <a:t> MOC</a:t>
            </a:r>
            <a:r>
              <a:rPr lang="en-US" dirty="0" smtClean="0"/>
              <a:t>)</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REPORTABLE INCIDENTS OF BULK EXPLOSIVES (UN0332)</c:v>
                </c:pt>
              </c:strCache>
            </c:strRef>
          </c:tx>
          <c:spPr>
            <a:solidFill>
              <a:schemeClr val="accent1"/>
            </a:solidFill>
            <a:ln>
              <a:noFill/>
            </a:ln>
            <a:effectLst/>
          </c:spPr>
          <c:invertIfNegative val="0"/>
          <c:cat>
            <c:strRef>
              <c:f>Sheet1!$A$2:$A$7</c:f>
              <c:strCache>
                <c:ptCount val="6"/>
                <c:pt idx="0">
                  <c:v>2012</c:v>
                </c:pt>
                <c:pt idx="1">
                  <c:v>2013</c:v>
                </c:pt>
                <c:pt idx="2">
                  <c:v>2014</c:v>
                </c:pt>
                <c:pt idx="3">
                  <c:v>2015</c:v>
                </c:pt>
                <c:pt idx="4">
                  <c:v>2016</c:v>
                </c:pt>
                <c:pt idx="5">
                  <c:v>2017
(Jan-May)</c:v>
                </c:pt>
              </c:strCache>
            </c:strRef>
          </c:cat>
          <c:val>
            <c:numRef>
              <c:f>Sheet1!$B$2:$B$7</c:f>
              <c:numCache>
                <c:formatCode>General</c:formatCode>
                <c:ptCount val="6"/>
                <c:pt idx="0">
                  <c:v>7</c:v>
                </c:pt>
                <c:pt idx="1">
                  <c:v>2</c:v>
                </c:pt>
                <c:pt idx="2">
                  <c:v>1</c:v>
                </c:pt>
                <c:pt idx="3">
                  <c:v>4</c:v>
                </c:pt>
                <c:pt idx="4">
                  <c:v>1</c:v>
                </c:pt>
                <c:pt idx="5">
                  <c:v>2</c:v>
                </c:pt>
              </c:numCache>
            </c:numRef>
          </c:val>
        </c:ser>
        <c:dLbls>
          <c:showLegendKey val="0"/>
          <c:showVal val="0"/>
          <c:showCatName val="0"/>
          <c:showSerName val="0"/>
          <c:showPercent val="0"/>
          <c:showBubbleSize val="0"/>
        </c:dLbls>
        <c:gapWidth val="219"/>
        <c:overlap val="-27"/>
        <c:axId val="236853800"/>
        <c:axId val="236854192"/>
      </c:barChart>
      <c:catAx>
        <c:axId val="236853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6854192"/>
        <c:crosses val="autoZero"/>
        <c:auto val="1"/>
        <c:lblAlgn val="ctr"/>
        <c:lblOffset val="100"/>
        <c:noMultiLvlLbl val="0"/>
      </c:catAx>
      <c:valAx>
        <c:axId val="236854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6853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DBAAB5-FAEC-40FB-83CA-95B65A22033E}" type="doc">
      <dgm:prSet loTypeId="urn:microsoft.com/office/officeart/2005/8/layout/chevron1" loCatId="process" qsTypeId="urn:microsoft.com/office/officeart/2005/8/quickstyle/simple1" qsCatId="simple" csTypeId="urn:microsoft.com/office/officeart/2005/8/colors/colorful1#7" csCatId="colorful" phldr="1"/>
      <dgm:spPr/>
    </dgm:pt>
    <dgm:pt modelId="{418D3A72-A428-4E51-BA06-73EEF880FD3D}">
      <dgm:prSet phldrT="[Text]"/>
      <dgm:spPr>
        <a:solidFill>
          <a:srgbClr val="C00000"/>
        </a:solidFill>
      </dgm:spPr>
      <dgm:t>
        <a:bodyPr/>
        <a:lstStyle/>
        <a:p>
          <a:r>
            <a:rPr lang="en-US" b="1" dirty="0" smtClean="0">
              <a:latin typeface="Helvetica" pitchFamily="34" charset="0"/>
            </a:rPr>
            <a:t>Consultation</a:t>
          </a:r>
          <a:endParaRPr lang="en-US" b="1" dirty="0">
            <a:latin typeface="Helvetica" pitchFamily="34" charset="0"/>
          </a:endParaRPr>
        </a:p>
      </dgm:t>
    </dgm:pt>
    <dgm:pt modelId="{D77EB6C8-3285-4BA4-9E6E-93A933E8839C}" type="parTrans" cxnId="{810DDDDC-15EE-425C-A034-7A44C9E8ECE6}">
      <dgm:prSet/>
      <dgm:spPr/>
      <dgm:t>
        <a:bodyPr/>
        <a:lstStyle/>
        <a:p>
          <a:endParaRPr lang="en-US"/>
        </a:p>
      </dgm:t>
    </dgm:pt>
    <dgm:pt modelId="{E51BBFF6-EDF1-4621-A0BF-361B8A9BB19E}" type="sibTrans" cxnId="{810DDDDC-15EE-425C-A034-7A44C9E8ECE6}">
      <dgm:prSet/>
      <dgm:spPr/>
      <dgm:t>
        <a:bodyPr/>
        <a:lstStyle/>
        <a:p>
          <a:endParaRPr lang="en-US"/>
        </a:p>
      </dgm:t>
    </dgm:pt>
    <dgm:pt modelId="{E4692E59-AFA8-4BFD-A58F-73F2C0F8F3B9}">
      <dgm:prSet phldrT="[Text]"/>
      <dgm:spPr>
        <a:solidFill>
          <a:srgbClr val="83BC5C"/>
        </a:solidFill>
      </dgm:spPr>
      <dgm:t>
        <a:bodyPr/>
        <a:lstStyle/>
        <a:p>
          <a:r>
            <a:rPr lang="en-US" b="1" dirty="0" smtClean="0">
              <a:latin typeface="Helvetica" pitchFamily="34" charset="0"/>
            </a:rPr>
            <a:t>Development</a:t>
          </a:r>
          <a:endParaRPr lang="en-US" b="1" dirty="0">
            <a:latin typeface="Helvetica" pitchFamily="34" charset="0"/>
          </a:endParaRPr>
        </a:p>
      </dgm:t>
    </dgm:pt>
    <dgm:pt modelId="{F06EB6B0-C29D-437E-8AFA-937316681F47}" type="parTrans" cxnId="{8835FFCB-9B86-4032-98ED-C2CCCBF8C83B}">
      <dgm:prSet/>
      <dgm:spPr/>
      <dgm:t>
        <a:bodyPr/>
        <a:lstStyle/>
        <a:p>
          <a:endParaRPr lang="en-US"/>
        </a:p>
      </dgm:t>
    </dgm:pt>
    <dgm:pt modelId="{4F11AAE7-6CA3-4F6E-8EB2-3AFCB1C0BB88}" type="sibTrans" cxnId="{8835FFCB-9B86-4032-98ED-C2CCCBF8C83B}">
      <dgm:prSet/>
      <dgm:spPr/>
      <dgm:t>
        <a:bodyPr/>
        <a:lstStyle/>
        <a:p>
          <a:endParaRPr lang="en-US"/>
        </a:p>
      </dgm:t>
    </dgm:pt>
    <dgm:pt modelId="{C65F05F0-191E-40FB-89AB-3B52D712596E}">
      <dgm:prSet phldrT="[Text]"/>
      <dgm:spPr>
        <a:solidFill>
          <a:srgbClr val="AE78D6"/>
        </a:solidFill>
      </dgm:spPr>
      <dgm:t>
        <a:bodyPr/>
        <a:lstStyle/>
        <a:p>
          <a:r>
            <a:rPr lang="en-US" b="1" dirty="0" smtClean="0">
              <a:latin typeface="Helvetica" pitchFamily="34" charset="0"/>
            </a:rPr>
            <a:t>CGI – Consultation</a:t>
          </a:r>
          <a:endParaRPr lang="en-US" b="1" dirty="0">
            <a:latin typeface="Helvetica" pitchFamily="34" charset="0"/>
          </a:endParaRPr>
        </a:p>
      </dgm:t>
    </dgm:pt>
    <dgm:pt modelId="{5CC9ADBB-464B-4D90-960A-BCF2216F1CD5}" type="parTrans" cxnId="{8EA028BE-852C-464A-90AC-9C7D9AFD56AD}">
      <dgm:prSet/>
      <dgm:spPr/>
      <dgm:t>
        <a:bodyPr/>
        <a:lstStyle/>
        <a:p>
          <a:endParaRPr lang="en-US"/>
        </a:p>
      </dgm:t>
    </dgm:pt>
    <dgm:pt modelId="{F931B0F8-823B-4F42-9CB5-FA77D9248D1B}" type="sibTrans" cxnId="{8EA028BE-852C-464A-90AC-9C7D9AFD56AD}">
      <dgm:prSet/>
      <dgm:spPr/>
      <dgm:t>
        <a:bodyPr/>
        <a:lstStyle/>
        <a:p>
          <a:endParaRPr lang="en-US"/>
        </a:p>
      </dgm:t>
    </dgm:pt>
    <dgm:pt modelId="{78907D1B-437C-4B77-A042-1D7BA5FD61A1}">
      <dgm:prSet phldrT="[Text]"/>
      <dgm:spPr>
        <a:solidFill>
          <a:srgbClr val="00B0F0"/>
        </a:solidFill>
      </dgm:spPr>
      <dgm:t>
        <a:bodyPr/>
        <a:lstStyle/>
        <a:p>
          <a:r>
            <a:rPr lang="en-US" b="1" dirty="0" smtClean="0">
              <a:latin typeface="Helvetica" pitchFamily="34" charset="0"/>
            </a:rPr>
            <a:t>Revision</a:t>
          </a:r>
          <a:endParaRPr lang="en-US" b="1" dirty="0">
            <a:latin typeface="Helvetica" pitchFamily="34" charset="0"/>
          </a:endParaRPr>
        </a:p>
      </dgm:t>
    </dgm:pt>
    <dgm:pt modelId="{9ECF7F4F-F69A-498C-B35F-E822EB5F2A62}" type="parTrans" cxnId="{39F2D474-3FAA-42AE-835F-56076174AC67}">
      <dgm:prSet/>
      <dgm:spPr/>
      <dgm:t>
        <a:bodyPr/>
        <a:lstStyle/>
        <a:p>
          <a:endParaRPr lang="en-US"/>
        </a:p>
      </dgm:t>
    </dgm:pt>
    <dgm:pt modelId="{D6A47423-4022-4776-8A5E-54EDC94FB223}" type="sibTrans" cxnId="{39F2D474-3FAA-42AE-835F-56076174AC67}">
      <dgm:prSet/>
      <dgm:spPr/>
      <dgm:t>
        <a:bodyPr/>
        <a:lstStyle/>
        <a:p>
          <a:endParaRPr lang="en-US"/>
        </a:p>
      </dgm:t>
    </dgm:pt>
    <dgm:pt modelId="{6F0A969C-58D5-4B0B-9D44-F42BA7646940}">
      <dgm:prSet phldrT="[Text]"/>
      <dgm:spPr>
        <a:solidFill>
          <a:schemeClr val="accent2"/>
        </a:solidFill>
      </dgm:spPr>
      <dgm:t>
        <a:bodyPr/>
        <a:lstStyle/>
        <a:p>
          <a:r>
            <a:rPr lang="en-US" b="1" dirty="0" smtClean="0">
              <a:latin typeface="Helvetica" pitchFamily="34" charset="0"/>
            </a:rPr>
            <a:t>CGII - Final</a:t>
          </a:r>
          <a:endParaRPr lang="en-US" b="1" dirty="0">
            <a:latin typeface="Helvetica" pitchFamily="34" charset="0"/>
          </a:endParaRPr>
        </a:p>
      </dgm:t>
    </dgm:pt>
    <dgm:pt modelId="{26424A6A-CE78-4598-AE25-EEFD3F9536F8}" type="parTrans" cxnId="{70281DB2-1FA9-49BB-B942-0D6498F065D7}">
      <dgm:prSet/>
      <dgm:spPr/>
      <dgm:t>
        <a:bodyPr/>
        <a:lstStyle/>
        <a:p>
          <a:endParaRPr lang="en-US"/>
        </a:p>
      </dgm:t>
    </dgm:pt>
    <dgm:pt modelId="{AA4B3C07-CD71-4BD3-B754-97A7EF954785}" type="sibTrans" cxnId="{70281DB2-1FA9-49BB-B942-0D6498F065D7}">
      <dgm:prSet/>
      <dgm:spPr/>
      <dgm:t>
        <a:bodyPr/>
        <a:lstStyle/>
        <a:p>
          <a:endParaRPr lang="en-US"/>
        </a:p>
      </dgm:t>
    </dgm:pt>
    <dgm:pt modelId="{03E6E3D2-6482-4BAD-A488-053EBE49E166}" type="pres">
      <dgm:prSet presAssocID="{9ADBAAB5-FAEC-40FB-83CA-95B65A22033E}" presName="Name0" presStyleCnt="0">
        <dgm:presLayoutVars>
          <dgm:dir/>
          <dgm:animLvl val="lvl"/>
          <dgm:resizeHandles val="exact"/>
        </dgm:presLayoutVars>
      </dgm:prSet>
      <dgm:spPr/>
    </dgm:pt>
    <dgm:pt modelId="{49EDD38E-B7A0-40AC-99CA-590E1EB1AFFE}" type="pres">
      <dgm:prSet presAssocID="{418D3A72-A428-4E51-BA06-73EEF880FD3D}" presName="parTxOnly" presStyleLbl="node1" presStyleIdx="0" presStyleCnt="5">
        <dgm:presLayoutVars>
          <dgm:chMax val="0"/>
          <dgm:chPref val="0"/>
          <dgm:bulletEnabled val="1"/>
        </dgm:presLayoutVars>
      </dgm:prSet>
      <dgm:spPr/>
      <dgm:t>
        <a:bodyPr/>
        <a:lstStyle/>
        <a:p>
          <a:endParaRPr lang="en-US"/>
        </a:p>
      </dgm:t>
    </dgm:pt>
    <dgm:pt modelId="{34A489B8-8EDF-4F08-8803-2BADDECB8DCC}" type="pres">
      <dgm:prSet presAssocID="{E51BBFF6-EDF1-4621-A0BF-361B8A9BB19E}" presName="parTxOnlySpace" presStyleCnt="0"/>
      <dgm:spPr/>
    </dgm:pt>
    <dgm:pt modelId="{C5D7C927-DAD7-4868-B37B-B5EDD3A7681E}" type="pres">
      <dgm:prSet presAssocID="{E4692E59-AFA8-4BFD-A58F-73F2C0F8F3B9}" presName="parTxOnly" presStyleLbl="node1" presStyleIdx="1" presStyleCnt="5" custScaleY="107146" custLinFactNeighborX="-2869" custLinFactNeighborY="3355">
        <dgm:presLayoutVars>
          <dgm:chMax val="0"/>
          <dgm:chPref val="0"/>
          <dgm:bulletEnabled val="1"/>
        </dgm:presLayoutVars>
      </dgm:prSet>
      <dgm:spPr/>
      <dgm:t>
        <a:bodyPr/>
        <a:lstStyle/>
        <a:p>
          <a:endParaRPr lang="en-US"/>
        </a:p>
      </dgm:t>
    </dgm:pt>
    <dgm:pt modelId="{A3318921-7E03-48BA-B72A-A75A661C6B66}" type="pres">
      <dgm:prSet presAssocID="{4F11AAE7-6CA3-4F6E-8EB2-3AFCB1C0BB88}" presName="parTxOnlySpace" presStyleCnt="0"/>
      <dgm:spPr/>
    </dgm:pt>
    <dgm:pt modelId="{78A8EF09-3089-4818-A8F4-B80F6D27DC04}" type="pres">
      <dgm:prSet presAssocID="{C65F05F0-191E-40FB-89AB-3B52D712596E}" presName="parTxOnly" presStyleLbl="node1" presStyleIdx="2" presStyleCnt="5">
        <dgm:presLayoutVars>
          <dgm:chMax val="0"/>
          <dgm:chPref val="0"/>
          <dgm:bulletEnabled val="1"/>
        </dgm:presLayoutVars>
      </dgm:prSet>
      <dgm:spPr/>
      <dgm:t>
        <a:bodyPr/>
        <a:lstStyle/>
        <a:p>
          <a:endParaRPr lang="en-US"/>
        </a:p>
      </dgm:t>
    </dgm:pt>
    <dgm:pt modelId="{B6007ED4-8FEB-4568-BFB8-8196AF58628A}" type="pres">
      <dgm:prSet presAssocID="{F931B0F8-823B-4F42-9CB5-FA77D9248D1B}" presName="parTxOnlySpace" presStyleCnt="0"/>
      <dgm:spPr/>
    </dgm:pt>
    <dgm:pt modelId="{5FF3710D-DBCE-42AF-B0F3-9EFB1A1014BD}" type="pres">
      <dgm:prSet presAssocID="{78907D1B-437C-4B77-A042-1D7BA5FD61A1}" presName="parTxOnly" presStyleLbl="node1" presStyleIdx="3" presStyleCnt="5">
        <dgm:presLayoutVars>
          <dgm:chMax val="0"/>
          <dgm:chPref val="0"/>
          <dgm:bulletEnabled val="1"/>
        </dgm:presLayoutVars>
      </dgm:prSet>
      <dgm:spPr/>
      <dgm:t>
        <a:bodyPr/>
        <a:lstStyle/>
        <a:p>
          <a:endParaRPr lang="en-US"/>
        </a:p>
      </dgm:t>
    </dgm:pt>
    <dgm:pt modelId="{B1A025C3-6CBC-4DA9-A57F-86418571BCB5}" type="pres">
      <dgm:prSet presAssocID="{D6A47423-4022-4776-8A5E-54EDC94FB223}" presName="parTxOnlySpace" presStyleCnt="0"/>
      <dgm:spPr/>
    </dgm:pt>
    <dgm:pt modelId="{3196834E-4138-4AC8-8D8A-8F322DC07ED1}" type="pres">
      <dgm:prSet presAssocID="{6F0A969C-58D5-4B0B-9D44-F42BA7646940}" presName="parTxOnly" presStyleLbl="node1" presStyleIdx="4" presStyleCnt="5">
        <dgm:presLayoutVars>
          <dgm:chMax val="0"/>
          <dgm:chPref val="0"/>
          <dgm:bulletEnabled val="1"/>
        </dgm:presLayoutVars>
      </dgm:prSet>
      <dgm:spPr/>
      <dgm:t>
        <a:bodyPr/>
        <a:lstStyle/>
        <a:p>
          <a:endParaRPr lang="en-US"/>
        </a:p>
      </dgm:t>
    </dgm:pt>
  </dgm:ptLst>
  <dgm:cxnLst>
    <dgm:cxn modelId="{B42A7951-3912-4F7D-986E-0E6880FB1D2D}" type="presOf" srcId="{C65F05F0-191E-40FB-89AB-3B52D712596E}" destId="{78A8EF09-3089-4818-A8F4-B80F6D27DC04}" srcOrd="0" destOrd="0" presId="urn:microsoft.com/office/officeart/2005/8/layout/chevron1"/>
    <dgm:cxn modelId="{A90351B1-2DF3-4E44-93BA-28EC217BC07E}" type="presOf" srcId="{6F0A969C-58D5-4B0B-9D44-F42BA7646940}" destId="{3196834E-4138-4AC8-8D8A-8F322DC07ED1}" srcOrd="0" destOrd="0" presId="urn:microsoft.com/office/officeart/2005/8/layout/chevron1"/>
    <dgm:cxn modelId="{39F2D474-3FAA-42AE-835F-56076174AC67}" srcId="{9ADBAAB5-FAEC-40FB-83CA-95B65A22033E}" destId="{78907D1B-437C-4B77-A042-1D7BA5FD61A1}" srcOrd="3" destOrd="0" parTransId="{9ECF7F4F-F69A-498C-B35F-E822EB5F2A62}" sibTransId="{D6A47423-4022-4776-8A5E-54EDC94FB223}"/>
    <dgm:cxn modelId="{8EA028BE-852C-464A-90AC-9C7D9AFD56AD}" srcId="{9ADBAAB5-FAEC-40FB-83CA-95B65A22033E}" destId="{C65F05F0-191E-40FB-89AB-3B52D712596E}" srcOrd="2" destOrd="0" parTransId="{5CC9ADBB-464B-4D90-960A-BCF2216F1CD5}" sibTransId="{F931B0F8-823B-4F42-9CB5-FA77D9248D1B}"/>
    <dgm:cxn modelId="{8835FFCB-9B86-4032-98ED-C2CCCBF8C83B}" srcId="{9ADBAAB5-FAEC-40FB-83CA-95B65A22033E}" destId="{E4692E59-AFA8-4BFD-A58F-73F2C0F8F3B9}" srcOrd="1" destOrd="0" parTransId="{F06EB6B0-C29D-437E-8AFA-937316681F47}" sibTransId="{4F11AAE7-6CA3-4F6E-8EB2-3AFCB1C0BB88}"/>
    <dgm:cxn modelId="{D4EBE402-3DB6-49E5-8199-48052DFE4983}" type="presOf" srcId="{78907D1B-437C-4B77-A042-1D7BA5FD61A1}" destId="{5FF3710D-DBCE-42AF-B0F3-9EFB1A1014BD}" srcOrd="0" destOrd="0" presId="urn:microsoft.com/office/officeart/2005/8/layout/chevron1"/>
    <dgm:cxn modelId="{4B481D8A-4506-4987-841F-26E7CA3783C9}" type="presOf" srcId="{9ADBAAB5-FAEC-40FB-83CA-95B65A22033E}" destId="{03E6E3D2-6482-4BAD-A488-053EBE49E166}" srcOrd="0" destOrd="0" presId="urn:microsoft.com/office/officeart/2005/8/layout/chevron1"/>
    <dgm:cxn modelId="{42E63DD6-2C26-4A2B-92F4-20592CA82ECC}" type="presOf" srcId="{418D3A72-A428-4E51-BA06-73EEF880FD3D}" destId="{49EDD38E-B7A0-40AC-99CA-590E1EB1AFFE}" srcOrd="0" destOrd="0" presId="urn:microsoft.com/office/officeart/2005/8/layout/chevron1"/>
    <dgm:cxn modelId="{810DDDDC-15EE-425C-A034-7A44C9E8ECE6}" srcId="{9ADBAAB5-FAEC-40FB-83CA-95B65A22033E}" destId="{418D3A72-A428-4E51-BA06-73EEF880FD3D}" srcOrd="0" destOrd="0" parTransId="{D77EB6C8-3285-4BA4-9E6E-93A933E8839C}" sibTransId="{E51BBFF6-EDF1-4621-A0BF-361B8A9BB19E}"/>
    <dgm:cxn modelId="{CA19FC09-D9EB-45E4-86E6-38381CC1D8ED}" type="presOf" srcId="{E4692E59-AFA8-4BFD-A58F-73F2C0F8F3B9}" destId="{C5D7C927-DAD7-4868-B37B-B5EDD3A7681E}" srcOrd="0" destOrd="0" presId="urn:microsoft.com/office/officeart/2005/8/layout/chevron1"/>
    <dgm:cxn modelId="{70281DB2-1FA9-49BB-B942-0D6498F065D7}" srcId="{9ADBAAB5-FAEC-40FB-83CA-95B65A22033E}" destId="{6F0A969C-58D5-4B0B-9D44-F42BA7646940}" srcOrd="4" destOrd="0" parTransId="{26424A6A-CE78-4598-AE25-EEFD3F9536F8}" sibTransId="{AA4B3C07-CD71-4BD3-B754-97A7EF954785}"/>
    <dgm:cxn modelId="{D027254C-D7EA-47B0-857B-D01490B03B89}" type="presParOf" srcId="{03E6E3D2-6482-4BAD-A488-053EBE49E166}" destId="{49EDD38E-B7A0-40AC-99CA-590E1EB1AFFE}" srcOrd="0" destOrd="0" presId="urn:microsoft.com/office/officeart/2005/8/layout/chevron1"/>
    <dgm:cxn modelId="{87DF36F0-13A9-4CA0-BBDC-BD2F05281A34}" type="presParOf" srcId="{03E6E3D2-6482-4BAD-A488-053EBE49E166}" destId="{34A489B8-8EDF-4F08-8803-2BADDECB8DCC}" srcOrd="1" destOrd="0" presId="urn:microsoft.com/office/officeart/2005/8/layout/chevron1"/>
    <dgm:cxn modelId="{39C60E98-9F85-4A3F-A699-79D1C4481F5A}" type="presParOf" srcId="{03E6E3D2-6482-4BAD-A488-053EBE49E166}" destId="{C5D7C927-DAD7-4868-B37B-B5EDD3A7681E}" srcOrd="2" destOrd="0" presId="urn:microsoft.com/office/officeart/2005/8/layout/chevron1"/>
    <dgm:cxn modelId="{2AF43C9E-B12B-4AFA-8C30-5CA044FBCB5E}" type="presParOf" srcId="{03E6E3D2-6482-4BAD-A488-053EBE49E166}" destId="{A3318921-7E03-48BA-B72A-A75A661C6B66}" srcOrd="3" destOrd="0" presId="urn:microsoft.com/office/officeart/2005/8/layout/chevron1"/>
    <dgm:cxn modelId="{1A43AFBE-80AF-4498-BC71-E55DBBACA9AE}" type="presParOf" srcId="{03E6E3D2-6482-4BAD-A488-053EBE49E166}" destId="{78A8EF09-3089-4818-A8F4-B80F6D27DC04}" srcOrd="4" destOrd="0" presId="urn:microsoft.com/office/officeart/2005/8/layout/chevron1"/>
    <dgm:cxn modelId="{0D93E455-C353-4BFB-BBF0-75AD358DD212}" type="presParOf" srcId="{03E6E3D2-6482-4BAD-A488-053EBE49E166}" destId="{B6007ED4-8FEB-4568-BFB8-8196AF58628A}" srcOrd="5" destOrd="0" presId="urn:microsoft.com/office/officeart/2005/8/layout/chevron1"/>
    <dgm:cxn modelId="{23B11D8E-7FBB-4581-9FBF-529394B432F3}" type="presParOf" srcId="{03E6E3D2-6482-4BAD-A488-053EBE49E166}" destId="{5FF3710D-DBCE-42AF-B0F3-9EFB1A1014BD}" srcOrd="6" destOrd="0" presId="urn:microsoft.com/office/officeart/2005/8/layout/chevron1"/>
    <dgm:cxn modelId="{82B076E5-1FA4-4CCB-8836-D284138CEC67}" type="presParOf" srcId="{03E6E3D2-6482-4BAD-A488-053EBE49E166}" destId="{B1A025C3-6CBC-4DA9-A57F-86418571BCB5}" srcOrd="7" destOrd="0" presId="urn:microsoft.com/office/officeart/2005/8/layout/chevron1"/>
    <dgm:cxn modelId="{6BA9C7EE-98FC-4E6A-8BF7-28D26FDD1F5E}" type="presParOf" srcId="{03E6E3D2-6482-4BAD-A488-053EBE49E166}" destId="{3196834E-4138-4AC8-8D8A-8F322DC07ED1}" srcOrd="8"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636590-A9E5-44DD-80F0-716EB8899F69}" type="doc">
      <dgm:prSet loTypeId="urn:microsoft.com/office/officeart/2005/8/layout/chevron1" loCatId="process" qsTypeId="urn:microsoft.com/office/officeart/2005/8/quickstyle/simple1" qsCatId="simple" csTypeId="urn:microsoft.com/office/officeart/2005/8/colors/accent1_2" csCatId="accent1" phldr="1"/>
      <dgm:spPr/>
    </dgm:pt>
    <dgm:pt modelId="{6B33F181-7F2F-41C1-9022-CE6626D2CA21}">
      <dgm:prSet phldrT="[Text]"/>
      <dgm:spPr>
        <a:solidFill>
          <a:srgbClr val="C0504D"/>
        </a:solidFill>
      </dgm:spPr>
      <dgm:t>
        <a:bodyPr/>
        <a:lstStyle/>
        <a:p>
          <a:r>
            <a:rPr lang="fr-CA" dirty="0" smtClean="0"/>
            <a:t>Consultation – Phase 1</a:t>
          </a:r>
          <a:endParaRPr lang="en-CA" dirty="0"/>
        </a:p>
      </dgm:t>
    </dgm:pt>
    <dgm:pt modelId="{A9E36C27-10AF-4D01-B0EA-D81D83ED6B2C}" type="parTrans" cxnId="{7D43CF61-4D9A-4EB9-83B6-54C1B120147A}">
      <dgm:prSet/>
      <dgm:spPr/>
      <dgm:t>
        <a:bodyPr/>
        <a:lstStyle/>
        <a:p>
          <a:endParaRPr lang="en-CA"/>
        </a:p>
      </dgm:t>
    </dgm:pt>
    <dgm:pt modelId="{60841FEE-2E09-4A9D-8667-38BF8A7D5A23}" type="sibTrans" cxnId="{7D43CF61-4D9A-4EB9-83B6-54C1B120147A}">
      <dgm:prSet/>
      <dgm:spPr/>
      <dgm:t>
        <a:bodyPr/>
        <a:lstStyle/>
        <a:p>
          <a:endParaRPr lang="en-CA"/>
        </a:p>
      </dgm:t>
    </dgm:pt>
    <dgm:pt modelId="{70A90F4D-31BF-4E61-874F-EB6ADD8E9723}">
      <dgm:prSet phldrT="[Text]"/>
      <dgm:spPr>
        <a:solidFill>
          <a:srgbClr val="D7D7D7"/>
        </a:solidFill>
      </dgm:spPr>
      <dgm:t>
        <a:bodyPr/>
        <a:lstStyle/>
        <a:p>
          <a:r>
            <a:rPr lang="fr-CA" dirty="0" err="1" smtClean="0"/>
            <a:t>Revision</a:t>
          </a:r>
          <a:endParaRPr lang="en-CA" dirty="0"/>
        </a:p>
      </dgm:t>
    </dgm:pt>
    <dgm:pt modelId="{B995BCF7-A219-42EA-B6E2-5BE972A2ED3E}" type="parTrans" cxnId="{24BE8C81-2CDB-4654-8160-31485033D7D7}">
      <dgm:prSet/>
      <dgm:spPr/>
      <dgm:t>
        <a:bodyPr/>
        <a:lstStyle/>
        <a:p>
          <a:endParaRPr lang="en-CA"/>
        </a:p>
      </dgm:t>
    </dgm:pt>
    <dgm:pt modelId="{F9961BC5-A761-4A0C-8BC0-2BD8EBBC0902}" type="sibTrans" cxnId="{24BE8C81-2CDB-4654-8160-31485033D7D7}">
      <dgm:prSet/>
      <dgm:spPr/>
      <dgm:t>
        <a:bodyPr/>
        <a:lstStyle/>
        <a:p>
          <a:endParaRPr lang="en-CA"/>
        </a:p>
      </dgm:t>
    </dgm:pt>
    <dgm:pt modelId="{AC6294D8-4BBC-4165-B820-12001BAA70C3}">
      <dgm:prSet phldrT="[Text]"/>
      <dgm:spPr>
        <a:solidFill>
          <a:srgbClr val="D9D9D9"/>
        </a:solidFill>
      </dgm:spPr>
      <dgm:t>
        <a:bodyPr/>
        <a:lstStyle/>
        <a:p>
          <a:r>
            <a:rPr lang="fr-CA" dirty="0" smtClean="0"/>
            <a:t>CGII - Final</a:t>
          </a:r>
          <a:endParaRPr lang="en-CA" dirty="0"/>
        </a:p>
      </dgm:t>
    </dgm:pt>
    <dgm:pt modelId="{AFF5EA8D-904C-4963-8463-A4F234AF20FF}" type="parTrans" cxnId="{B42973B8-6277-41EB-9FDF-5AE3FEBDEF20}">
      <dgm:prSet/>
      <dgm:spPr/>
      <dgm:t>
        <a:bodyPr/>
        <a:lstStyle/>
        <a:p>
          <a:endParaRPr lang="en-CA"/>
        </a:p>
      </dgm:t>
    </dgm:pt>
    <dgm:pt modelId="{A33DDEAE-D39F-41D5-A64B-71B236D9DFBD}" type="sibTrans" cxnId="{B42973B8-6277-41EB-9FDF-5AE3FEBDEF20}">
      <dgm:prSet/>
      <dgm:spPr/>
      <dgm:t>
        <a:bodyPr/>
        <a:lstStyle/>
        <a:p>
          <a:endParaRPr lang="en-CA"/>
        </a:p>
      </dgm:t>
    </dgm:pt>
    <dgm:pt modelId="{5F01A633-9D1C-45A6-B52A-29A197256835}">
      <dgm:prSet/>
      <dgm:spPr>
        <a:solidFill>
          <a:srgbClr val="953735"/>
        </a:solidFill>
      </dgm:spPr>
      <dgm:t>
        <a:bodyPr/>
        <a:lstStyle/>
        <a:p>
          <a:r>
            <a:rPr lang="fr-CA" dirty="0" smtClean="0"/>
            <a:t>Consultation – Phase 2</a:t>
          </a:r>
          <a:endParaRPr lang="en-CA" dirty="0"/>
        </a:p>
      </dgm:t>
    </dgm:pt>
    <dgm:pt modelId="{B62FFCA3-1CE1-49F5-9F1B-FAEDECF3E277}" type="parTrans" cxnId="{D9A2831A-9114-49EB-AF37-7EA709684AED}">
      <dgm:prSet/>
      <dgm:spPr/>
      <dgm:t>
        <a:bodyPr/>
        <a:lstStyle/>
        <a:p>
          <a:endParaRPr lang="en-CA"/>
        </a:p>
      </dgm:t>
    </dgm:pt>
    <dgm:pt modelId="{64B85891-9A25-420A-90CF-BC632F31819F}" type="sibTrans" cxnId="{D9A2831A-9114-49EB-AF37-7EA709684AED}">
      <dgm:prSet/>
      <dgm:spPr/>
      <dgm:t>
        <a:bodyPr/>
        <a:lstStyle/>
        <a:p>
          <a:endParaRPr lang="en-CA"/>
        </a:p>
      </dgm:t>
    </dgm:pt>
    <dgm:pt modelId="{71073433-9ECB-4715-A827-C9CA84B7D373}">
      <dgm:prSet/>
      <dgm:spPr>
        <a:solidFill>
          <a:srgbClr val="D9D9D9"/>
        </a:solidFill>
      </dgm:spPr>
      <dgm:t>
        <a:bodyPr/>
        <a:lstStyle/>
        <a:p>
          <a:r>
            <a:rPr lang="fr-CA" dirty="0" smtClean="0"/>
            <a:t>CGI - Consultation</a:t>
          </a:r>
          <a:endParaRPr lang="en-CA" dirty="0"/>
        </a:p>
      </dgm:t>
    </dgm:pt>
    <dgm:pt modelId="{55AD014D-F826-4E84-B989-2CB2CA34E1A3}" type="parTrans" cxnId="{8553CF2D-41E6-4480-B987-D6AD5FF4FA24}">
      <dgm:prSet/>
      <dgm:spPr/>
      <dgm:t>
        <a:bodyPr/>
        <a:lstStyle/>
        <a:p>
          <a:endParaRPr lang="en-CA"/>
        </a:p>
      </dgm:t>
    </dgm:pt>
    <dgm:pt modelId="{73B8A8BF-178D-4E9B-ADBE-879D62D23DE6}" type="sibTrans" cxnId="{8553CF2D-41E6-4480-B987-D6AD5FF4FA24}">
      <dgm:prSet/>
      <dgm:spPr/>
      <dgm:t>
        <a:bodyPr/>
        <a:lstStyle/>
        <a:p>
          <a:endParaRPr lang="en-CA"/>
        </a:p>
      </dgm:t>
    </dgm:pt>
    <dgm:pt modelId="{C3F15B7A-E18B-4D0E-9FFA-B3E6DEAF6ECA}">
      <dgm:prSet/>
      <dgm:spPr>
        <a:solidFill>
          <a:srgbClr val="D7D7D7"/>
        </a:solidFill>
      </dgm:spPr>
      <dgm:t>
        <a:bodyPr/>
        <a:lstStyle/>
        <a:p>
          <a:r>
            <a:rPr lang="fr-CA" dirty="0" err="1" smtClean="0"/>
            <a:t>Development</a:t>
          </a:r>
          <a:endParaRPr lang="en-CA" dirty="0"/>
        </a:p>
      </dgm:t>
    </dgm:pt>
    <dgm:pt modelId="{FDB1BE75-5D8C-4F25-8B9D-4628BD9764E6}" type="parTrans" cxnId="{5C329723-7A40-410D-92DF-CE281EBC3AE6}">
      <dgm:prSet/>
      <dgm:spPr/>
      <dgm:t>
        <a:bodyPr/>
        <a:lstStyle/>
        <a:p>
          <a:endParaRPr lang="en-CA"/>
        </a:p>
      </dgm:t>
    </dgm:pt>
    <dgm:pt modelId="{4D349EB8-D2BD-4AB4-9C10-F348C8384E35}" type="sibTrans" cxnId="{5C329723-7A40-410D-92DF-CE281EBC3AE6}">
      <dgm:prSet/>
      <dgm:spPr/>
      <dgm:t>
        <a:bodyPr/>
        <a:lstStyle/>
        <a:p>
          <a:endParaRPr lang="en-CA"/>
        </a:p>
      </dgm:t>
    </dgm:pt>
    <dgm:pt modelId="{7C4A454D-8F72-409E-9116-D6EA6883ECF0}" type="pres">
      <dgm:prSet presAssocID="{27636590-A9E5-44DD-80F0-716EB8899F69}" presName="Name0" presStyleCnt="0">
        <dgm:presLayoutVars>
          <dgm:dir/>
          <dgm:animLvl val="lvl"/>
          <dgm:resizeHandles val="exact"/>
        </dgm:presLayoutVars>
      </dgm:prSet>
      <dgm:spPr/>
    </dgm:pt>
    <dgm:pt modelId="{7C2E6EC9-432A-42ED-AA57-F1E55C4705B0}" type="pres">
      <dgm:prSet presAssocID="{6B33F181-7F2F-41C1-9022-CE6626D2CA21}" presName="parTxOnly" presStyleLbl="node1" presStyleIdx="0" presStyleCnt="6">
        <dgm:presLayoutVars>
          <dgm:chMax val="0"/>
          <dgm:chPref val="0"/>
          <dgm:bulletEnabled val="1"/>
        </dgm:presLayoutVars>
      </dgm:prSet>
      <dgm:spPr/>
      <dgm:t>
        <a:bodyPr/>
        <a:lstStyle/>
        <a:p>
          <a:endParaRPr lang="en-CA"/>
        </a:p>
      </dgm:t>
    </dgm:pt>
    <dgm:pt modelId="{2EF58ECA-9F3B-4B38-A1F6-7DBA69B135E4}" type="pres">
      <dgm:prSet presAssocID="{60841FEE-2E09-4A9D-8667-38BF8A7D5A23}" presName="parTxOnlySpace" presStyleCnt="0"/>
      <dgm:spPr/>
    </dgm:pt>
    <dgm:pt modelId="{50B4F3F2-D88D-4AA9-8D14-6C26E52A2A5B}" type="pres">
      <dgm:prSet presAssocID="{5F01A633-9D1C-45A6-B52A-29A197256835}" presName="parTxOnly" presStyleLbl="node1" presStyleIdx="1" presStyleCnt="6">
        <dgm:presLayoutVars>
          <dgm:chMax val="0"/>
          <dgm:chPref val="0"/>
          <dgm:bulletEnabled val="1"/>
        </dgm:presLayoutVars>
      </dgm:prSet>
      <dgm:spPr/>
      <dgm:t>
        <a:bodyPr/>
        <a:lstStyle/>
        <a:p>
          <a:endParaRPr lang="en-CA"/>
        </a:p>
      </dgm:t>
    </dgm:pt>
    <dgm:pt modelId="{BD6005C7-4967-4987-B532-8C3F29AB077D}" type="pres">
      <dgm:prSet presAssocID="{64B85891-9A25-420A-90CF-BC632F31819F}" presName="parTxOnlySpace" presStyleCnt="0"/>
      <dgm:spPr/>
    </dgm:pt>
    <dgm:pt modelId="{4AEE9FBE-6526-4718-9712-301226208077}" type="pres">
      <dgm:prSet presAssocID="{C3F15B7A-E18B-4D0E-9FFA-B3E6DEAF6ECA}" presName="parTxOnly" presStyleLbl="node1" presStyleIdx="2" presStyleCnt="6">
        <dgm:presLayoutVars>
          <dgm:chMax val="0"/>
          <dgm:chPref val="0"/>
          <dgm:bulletEnabled val="1"/>
        </dgm:presLayoutVars>
      </dgm:prSet>
      <dgm:spPr/>
      <dgm:t>
        <a:bodyPr/>
        <a:lstStyle/>
        <a:p>
          <a:endParaRPr lang="en-CA"/>
        </a:p>
      </dgm:t>
    </dgm:pt>
    <dgm:pt modelId="{50F7462E-2D68-43FD-864D-4BC77E08BA4B}" type="pres">
      <dgm:prSet presAssocID="{4D349EB8-D2BD-4AB4-9C10-F348C8384E35}" presName="parTxOnlySpace" presStyleCnt="0"/>
      <dgm:spPr/>
    </dgm:pt>
    <dgm:pt modelId="{3B9AAA2E-0073-4199-B81C-46152053C854}" type="pres">
      <dgm:prSet presAssocID="{71073433-9ECB-4715-A827-C9CA84B7D373}" presName="parTxOnly" presStyleLbl="node1" presStyleIdx="3" presStyleCnt="6">
        <dgm:presLayoutVars>
          <dgm:chMax val="0"/>
          <dgm:chPref val="0"/>
          <dgm:bulletEnabled val="1"/>
        </dgm:presLayoutVars>
      </dgm:prSet>
      <dgm:spPr/>
      <dgm:t>
        <a:bodyPr/>
        <a:lstStyle/>
        <a:p>
          <a:endParaRPr lang="en-CA"/>
        </a:p>
      </dgm:t>
    </dgm:pt>
    <dgm:pt modelId="{F1E27A9E-3907-46B2-8436-B00E7A774785}" type="pres">
      <dgm:prSet presAssocID="{73B8A8BF-178D-4E9B-ADBE-879D62D23DE6}" presName="parTxOnlySpace" presStyleCnt="0"/>
      <dgm:spPr/>
    </dgm:pt>
    <dgm:pt modelId="{91B21C03-A7C8-409D-8D90-E1417F367724}" type="pres">
      <dgm:prSet presAssocID="{70A90F4D-31BF-4E61-874F-EB6ADD8E9723}" presName="parTxOnly" presStyleLbl="node1" presStyleIdx="4" presStyleCnt="6">
        <dgm:presLayoutVars>
          <dgm:chMax val="0"/>
          <dgm:chPref val="0"/>
          <dgm:bulletEnabled val="1"/>
        </dgm:presLayoutVars>
      </dgm:prSet>
      <dgm:spPr/>
      <dgm:t>
        <a:bodyPr/>
        <a:lstStyle/>
        <a:p>
          <a:endParaRPr lang="en-CA"/>
        </a:p>
      </dgm:t>
    </dgm:pt>
    <dgm:pt modelId="{9E768DB7-FE17-4331-80F7-520F3CBD5B0D}" type="pres">
      <dgm:prSet presAssocID="{F9961BC5-A761-4A0C-8BC0-2BD8EBBC0902}" presName="parTxOnlySpace" presStyleCnt="0"/>
      <dgm:spPr/>
    </dgm:pt>
    <dgm:pt modelId="{27715A2A-B1C2-4BE1-A47F-50F18301AD09}" type="pres">
      <dgm:prSet presAssocID="{AC6294D8-4BBC-4165-B820-12001BAA70C3}" presName="parTxOnly" presStyleLbl="node1" presStyleIdx="5" presStyleCnt="6">
        <dgm:presLayoutVars>
          <dgm:chMax val="0"/>
          <dgm:chPref val="0"/>
          <dgm:bulletEnabled val="1"/>
        </dgm:presLayoutVars>
      </dgm:prSet>
      <dgm:spPr/>
      <dgm:t>
        <a:bodyPr/>
        <a:lstStyle/>
        <a:p>
          <a:endParaRPr lang="en-CA"/>
        </a:p>
      </dgm:t>
    </dgm:pt>
  </dgm:ptLst>
  <dgm:cxnLst>
    <dgm:cxn modelId="{85DC1713-DECB-426C-9222-B49C365B6C93}" type="presOf" srcId="{27636590-A9E5-44DD-80F0-716EB8899F69}" destId="{7C4A454D-8F72-409E-9116-D6EA6883ECF0}" srcOrd="0" destOrd="0" presId="urn:microsoft.com/office/officeart/2005/8/layout/chevron1"/>
    <dgm:cxn modelId="{31F05CDF-B387-4702-8AF8-35CCD67809E3}" type="presOf" srcId="{C3F15B7A-E18B-4D0E-9FFA-B3E6DEAF6ECA}" destId="{4AEE9FBE-6526-4718-9712-301226208077}" srcOrd="0" destOrd="0" presId="urn:microsoft.com/office/officeart/2005/8/layout/chevron1"/>
    <dgm:cxn modelId="{B297657F-51EA-43E0-A4C4-27D6DE200862}" type="presOf" srcId="{5F01A633-9D1C-45A6-B52A-29A197256835}" destId="{50B4F3F2-D88D-4AA9-8D14-6C26E52A2A5B}" srcOrd="0" destOrd="0" presId="urn:microsoft.com/office/officeart/2005/8/layout/chevron1"/>
    <dgm:cxn modelId="{D9A2831A-9114-49EB-AF37-7EA709684AED}" srcId="{27636590-A9E5-44DD-80F0-716EB8899F69}" destId="{5F01A633-9D1C-45A6-B52A-29A197256835}" srcOrd="1" destOrd="0" parTransId="{B62FFCA3-1CE1-49F5-9F1B-FAEDECF3E277}" sibTransId="{64B85891-9A25-420A-90CF-BC632F31819F}"/>
    <dgm:cxn modelId="{B42973B8-6277-41EB-9FDF-5AE3FEBDEF20}" srcId="{27636590-A9E5-44DD-80F0-716EB8899F69}" destId="{AC6294D8-4BBC-4165-B820-12001BAA70C3}" srcOrd="5" destOrd="0" parTransId="{AFF5EA8D-904C-4963-8463-A4F234AF20FF}" sibTransId="{A33DDEAE-D39F-41D5-A64B-71B236D9DFBD}"/>
    <dgm:cxn modelId="{5C329723-7A40-410D-92DF-CE281EBC3AE6}" srcId="{27636590-A9E5-44DD-80F0-716EB8899F69}" destId="{C3F15B7A-E18B-4D0E-9FFA-B3E6DEAF6ECA}" srcOrd="2" destOrd="0" parTransId="{FDB1BE75-5D8C-4F25-8B9D-4628BD9764E6}" sibTransId="{4D349EB8-D2BD-4AB4-9C10-F348C8384E35}"/>
    <dgm:cxn modelId="{8553CF2D-41E6-4480-B987-D6AD5FF4FA24}" srcId="{27636590-A9E5-44DD-80F0-716EB8899F69}" destId="{71073433-9ECB-4715-A827-C9CA84B7D373}" srcOrd="3" destOrd="0" parTransId="{55AD014D-F826-4E84-B989-2CB2CA34E1A3}" sibTransId="{73B8A8BF-178D-4E9B-ADBE-879D62D23DE6}"/>
    <dgm:cxn modelId="{24BE8C81-2CDB-4654-8160-31485033D7D7}" srcId="{27636590-A9E5-44DD-80F0-716EB8899F69}" destId="{70A90F4D-31BF-4E61-874F-EB6ADD8E9723}" srcOrd="4" destOrd="0" parTransId="{B995BCF7-A219-42EA-B6E2-5BE972A2ED3E}" sibTransId="{F9961BC5-A761-4A0C-8BC0-2BD8EBBC0902}"/>
    <dgm:cxn modelId="{7D43CF61-4D9A-4EB9-83B6-54C1B120147A}" srcId="{27636590-A9E5-44DD-80F0-716EB8899F69}" destId="{6B33F181-7F2F-41C1-9022-CE6626D2CA21}" srcOrd="0" destOrd="0" parTransId="{A9E36C27-10AF-4D01-B0EA-D81D83ED6B2C}" sibTransId="{60841FEE-2E09-4A9D-8667-38BF8A7D5A23}"/>
    <dgm:cxn modelId="{885F61C6-A5E8-4D1E-99C5-037DC8805DA5}" type="presOf" srcId="{6B33F181-7F2F-41C1-9022-CE6626D2CA21}" destId="{7C2E6EC9-432A-42ED-AA57-F1E55C4705B0}" srcOrd="0" destOrd="0" presId="urn:microsoft.com/office/officeart/2005/8/layout/chevron1"/>
    <dgm:cxn modelId="{46317A53-8DA9-473E-AB9F-44F44A1331DD}" type="presOf" srcId="{AC6294D8-4BBC-4165-B820-12001BAA70C3}" destId="{27715A2A-B1C2-4BE1-A47F-50F18301AD09}" srcOrd="0" destOrd="0" presId="urn:microsoft.com/office/officeart/2005/8/layout/chevron1"/>
    <dgm:cxn modelId="{17ABEC07-09B3-4071-AE51-C9FCE9744F52}" type="presOf" srcId="{71073433-9ECB-4715-A827-C9CA84B7D373}" destId="{3B9AAA2E-0073-4199-B81C-46152053C854}" srcOrd="0" destOrd="0" presId="urn:microsoft.com/office/officeart/2005/8/layout/chevron1"/>
    <dgm:cxn modelId="{20026B1B-1CB8-4B09-AD7F-A6FA35B58F5C}" type="presOf" srcId="{70A90F4D-31BF-4E61-874F-EB6ADD8E9723}" destId="{91B21C03-A7C8-409D-8D90-E1417F367724}" srcOrd="0" destOrd="0" presId="urn:microsoft.com/office/officeart/2005/8/layout/chevron1"/>
    <dgm:cxn modelId="{4F0AD900-36D6-4A7D-BB7C-89A0C4C42603}" type="presParOf" srcId="{7C4A454D-8F72-409E-9116-D6EA6883ECF0}" destId="{7C2E6EC9-432A-42ED-AA57-F1E55C4705B0}" srcOrd="0" destOrd="0" presId="urn:microsoft.com/office/officeart/2005/8/layout/chevron1"/>
    <dgm:cxn modelId="{6DAEA091-742A-45F1-AFB7-4CA187EE7BBA}" type="presParOf" srcId="{7C4A454D-8F72-409E-9116-D6EA6883ECF0}" destId="{2EF58ECA-9F3B-4B38-A1F6-7DBA69B135E4}" srcOrd="1" destOrd="0" presId="urn:microsoft.com/office/officeart/2005/8/layout/chevron1"/>
    <dgm:cxn modelId="{788241D8-769A-453B-BD9A-FF447181CBC7}" type="presParOf" srcId="{7C4A454D-8F72-409E-9116-D6EA6883ECF0}" destId="{50B4F3F2-D88D-4AA9-8D14-6C26E52A2A5B}" srcOrd="2" destOrd="0" presId="urn:microsoft.com/office/officeart/2005/8/layout/chevron1"/>
    <dgm:cxn modelId="{AEE58A1B-04CD-4622-807C-88C49939B7D2}" type="presParOf" srcId="{7C4A454D-8F72-409E-9116-D6EA6883ECF0}" destId="{BD6005C7-4967-4987-B532-8C3F29AB077D}" srcOrd="3" destOrd="0" presId="urn:microsoft.com/office/officeart/2005/8/layout/chevron1"/>
    <dgm:cxn modelId="{82D8715A-204A-444E-88DE-665645CF8951}" type="presParOf" srcId="{7C4A454D-8F72-409E-9116-D6EA6883ECF0}" destId="{4AEE9FBE-6526-4718-9712-301226208077}" srcOrd="4" destOrd="0" presId="urn:microsoft.com/office/officeart/2005/8/layout/chevron1"/>
    <dgm:cxn modelId="{9F49161A-FCBE-42BB-B2AD-8FDCC14F1624}" type="presParOf" srcId="{7C4A454D-8F72-409E-9116-D6EA6883ECF0}" destId="{50F7462E-2D68-43FD-864D-4BC77E08BA4B}" srcOrd="5" destOrd="0" presId="urn:microsoft.com/office/officeart/2005/8/layout/chevron1"/>
    <dgm:cxn modelId="{08BF36AA-8539-4FC3-93ED-663863C9741D}" type="presParOf" srcId="{7C4A454D-8F72-409E-9116-D6EA6883ECF0}" destId="{3B9AAA2E-0073-4199-B81C-46152053C854}" srcOrd="6" destOrd="0" presId="urn:microsoft.com/office/officeart/2005/8/layout/chevron1"/>
    <dgm:cxn modelId="{1B89B794-1504-44B0-AD23-2484C4EED1FC}" type="presParOf" srcId="{7C4A454D-8F72-409E-9116-D6EA6883ECF0}" destId="{F1E27A9E-3907-46B2-8436-B00E7A774785}" srcOrd="7" destOrd="0" presId="urn:microsoft.com/office/officeart/2005/8/layout/chevron1"/>
    <dgm:cxn modelId="{859B780E-2DD3-4624-AD8F-EB679FCD69AD}" type="presParOf" srcId="{7C4A454D-8F72-409E-9116-D6EA6883ECF0}" destId="{91B21C03-A7C8-409D-8D90-E1417F367724}" srcOrd="8" destOrd="0" presId="urn:microsoft.com/office/officeart/2005/8/layout/chevron1"/>
    <dgm:cxn modelId="{44447DAF-21ED-4C2F-BD01-D706CFBE99B8}" type="presParOf" srcId="{7C4A454D-8F72-409E-9116-D6EA6883ECF0}" destId="{9E768DB7-FE17-4331-80F7-520F3CBD5B0D}" srcOrd="9" destOrd="0" presId="urn:microsoft.com/office/officeart/2005/8/layout/chevron1"/>
    <dgm:cxn modelId="{F8B988C4-2F27-499A-B4D4-98266C1A3474}" type="presParOf" srcId="{7C4A454D-8F72-409E-9116-D6EA6883ECF0}" destId="{27715A2A-B1C2-4BE1-A47F-50F18301AD09}" srcOrd="10"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238" cy="466725"/>
          </a:xfrm>
          <a:prstGeom prst="rect">
            <a:avLst/>
          </a:prstGeom>
        </p:spPr>
        <p:txBody>
          <a:bodyPr vert="horz" lIns="93324" tIns="46662" rIns="93324" bIns="46662"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Espace réservé de la date 2"/>
          <p:cNvSpPr>
            <a:spLocks noGrp="1"/>
          </p:cNvSpPr>
          <p:nvPr>
            <p:ph type="dt" idx="1"/>
          </p:nvPr>
        </p:nvSpPr>
        <p:spPr>
          <a:xfrm>
            <a:off x="3978275" y="0"/>
            <a:ext cx="3043238" cy="466725"/>
          </a:xfrm>
          <a:prstGeom prst="rect">
            <a:avLst/>
          </a:prstGeom>
        </p:spPr>
        <p:txBody>
          <a:bodyPr vert="horz" wrap="square" lIns="93324" tIns="46662" rIns="93324" bIns="46662" numCol="1" anchor="t" anchorCtr="0" compatLnSpc="1">
            <a:prstTxWarp prst="textNoShape">
              <a:avLst/>
            </a:prstTxWarp>
          </a:bodyPr>
          <a:lstStyle>
            <a:lvl1pPr algn="r" eaLnBrk="1" hangingPunct="1">
              <a:defRPr sz="1200"/>
            </a:lvl1pPr>
          </a:lstStyle>
          <a:p>
            <a:pPr>
              <a:defRPr/>
            </a:pPr>
            <a:fld id="{F9BF35F2-08AE-4C72-9C8A-EB4A502F1D11}" type="datetime1">
              <a:rPr lang="en-US" altLang="en-US"/>
              <a:pPr>
                <a:defRPr/>
              </a:pPr>
              <a:t>2017-06-15</a:t>
            </a:fld>
            <a:endParaRPr lang="en-US" altLang="en-US"/>
          </a:p>
        </p:txBody>
      </p:sp>
      <p:sp>
        <p:nvSpPr>
          <p:cNvPr id="4" name="Espace réservé de l'image des diapositives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pPr lvl="0"/>
            <a:endParaRPr lang="en-US" noProof="0" smtClean="0"/>
          </a:p>
        </p:txBody>
      </p:sp>
      <p:sp>
        <p:nvSpPr>
          <p:cNvPr id="5" name="Espace réservé des commentaires 4"/>
          <p:cNvSpPr>
            <a:spLocks noGrp="1"/>
          </p:cNvSpPr>
          <p:nvPr>
            <p:ph type="body" sz="quarter" idx="3"/>
          </p:nvPr>
        </p:nvSpPr>
        <p:spPr>
          <a:xfrm>
            <a:off x="701675" y="4479925"/>
            <a:ext cx="5619750" cy="3665538"/>
          </a:xfrm>
          <a:prstGeom prst="rect">
            <a:avLst/>
          </a:prstGeom>
        </p:spPr>
        <p:txBody>
          <a:bodyPr vert="horz" wrap="square" lIns="93324" tIns="46662" rIns="93324" bIns="46662" numCol="1" anchor="t" anchorCtr="0" compatLnSpc="1">
            <a:prstTxWarp prst="textNoShape">
              <a:avLst/>
            </a:prstTxWarp>
          </a:bodyPr>
          <a:lstStyle/>
          <a:p>
            <a:pPr lvl="0"/>
            <a:r>
              <a:rPr lang="fr-FR" altLang="en-US" noProof="0" smtClean="0"/>
              <a:t>Modifiez les styles du texte du masque</a:t>
            </a:r>
          </a:p>
          <a:p>
            <a:pPr lvl="1"/>
            <a:r>
              <a:rPr lang="fr-FR" altLang="en-US" noProof="0" smtClean="0"/>
              <a:t>Deuxième niveau</a:t>
            </a:r>
          </a:p>
          <a:p>
            <a:pPr lvl="2"/>
            <a:r>
              <a:rPr lang="fr-FR" altLang="en-US" noProof="0" smtClean="0"/>
              <a:t>Troisième niveau</a:t>
            </a:r>
          </a:p>
          <a:p>
            <a:pPr lvl="3"/>
            <a:r>
              <a:rPr lang="fr-FR" altLang="en-US" noProof="0" smtClean="0"/>
              <a:t>Quatrième niveau</a:t>
            </a:r>
          </a:p>
          <a:p>
            <a:pPr lvl="4"/>
            <a:r>
              <a:rPr lang="fr-FR" altLang="en-US" noProof="0" smtClean="0"/>
              <a:t>Cinquième niveau</a:t>
            </a:r>
            <a:endParaRPr lang="en-US" altLang="en-US" noProof="0" smtClean="0"/>
          </a:p>
        </p:txBody>
      </p:sp>
      <p:sp>
        <p:nvSpPr>
          <p:cNvPr id="6" name="Espace réservé du pied de page 5"/>
          <p:cNvSpPr>
            <a:spLocks noGrp="1"/>
          </p:cNvSpPr>
          <p:nvPr>
            <p:ph type="ftr" sz="quarter" idx="4"/>
          </p:nvPr>
        </p:nvSpPr>
        <p:spPr>
          <a:xfrm>
            <a:off x="0" y="8842375"/>
            <a:ext cx="3043238" cy="466725"/>
          </a:xfrm>
          <a:prstGeom prst="rect">
            <a:avLst/>
          </a:prstGeom>
        </p:spPr>
        <p:txBody>
          <a:bodyPr vert="horz" lIns="93324" tIns="46662" rIns="93324" bIns="46662"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7" name="Espace réservé du numéro de diapositive 6"/>
          <p:cNvSpPr>
            <a:spLocks noGrp="1"/>
          </p:cNvSpPr>
          <p:nvPr>
            <p:ph type="sldNum" sz="quarter" idx="5"/>
          </p:nvPr>
        </p:nvSpPr>
        <p:spPr>
          <a:xfrm>
            <a:off x="3978275" y="8842375"/>
            <a:ext cx="3043238" cy="466725"/>
          </a:xfrm>
          <a:prstGeom prst="rect">
            <a:avLst/>
          </a:prstGeom>
        </p:spPr>
        <p:txBody>
          <a:bodyPr vert="horz" wrap="square" lIns="93324" tIns="46662" rIns="93324" bIns="46662" numCol="1" anchor="b" anchorCtr="0" compatLnSpc="1">
            <a:prstTxWarp prst="textNoShape">
              <a:avLst/>
            </a:prstTxWarp>
          </a:bodyPr>
          <a:lstStyle>
            <a:lvl1pPr algn="r" eaLnBrk="1" hangingPunct="1">
              <a:defRPr sz="1200"/>
            </a:lvl1pPr>
          </a:lstStyle>
          <a:p>
            <a:pPr>
              <a:defRPr/>
            </a:pPr>
            <a:fld id="{4B8CB6AC-F9F4-4776-911E-3A65657A0692}" type="slidenum">
              <a:rPr lang="en-US" altLang="en-US"/>
              <a:pPr>
                <a:defRPr/>
              </a:pPr>
              <a:t>‹#›</a:t>
            </a:fld>
            <a:endParaRPr lang="en-US" altLang="en-US"/>
          </a:p>
        </p:txBody>
      </p:sp>
    </p:spTree>
    <p:extLst>
      <p:ext uri="{BB962C8B-B14F-4D97-AF65-F5344CB8AC3E}">
        <p14:creationId xmlns:p14="http://schemas.microsoft.com/office/powerpoint/2010/main" val="526549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4" charset="-128"/>
        <a:cs typeface="ヒラギノ角ゴ Pro W3" pitchFamily="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10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757238" indent="-290513">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AA4BFB71-52B0-41F1-B2B4-504BE6AE00FA}" type="slidenum">
              <a:rPr lang="en-US" altLang="en-US" smtClean="0"/>
              <a:pPr/>
              <a:t>1</a:t>
            </a:fld>
            <a:endParaRPr lang="en-US" altLang="en-US" smtClean="0"/>
          </a:p>
        </p:txBody>
      </p:sp>
    </p:spTree>
    <p:extLst>
      <p:ext uri="{BB962C8B-B14F-4D97-AF65-F5344CB8AC3E}">
        <p14:creationId xmlns:p14="http://schemas.microsoft.com/office/powerpoint/2010/main" val="1989979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554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E0E49CA9-4D3C-4CBF-87F5-627843D10C97}" type="slidenum">
              <a:rPr lang="en-US" altLang="en-US" smtClean="0"/>
              <a:pPr/>
              <a:t>10</a:t>
            </a:fld>
            <a:endParaRPr lang="en-US" altLang="en-US" smtClean="0"/>
          </a:p>
        </p:txBody>
      </p:sp>
    </p:spTree>
    <p:extLst>
      <p:ext uri="{BB962C8B-B14F-4D97-AF65-F5344CB8AC3E}">
        <p14:creationId xmlns:p14="http://schemas.microsoft.com/office/powerpoint/2010/main" val="1467463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7373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64F92940-1984-48EF-B8B2-2B46D2D472D9}" type="slidenum">
              <a:rPr lang="en-US" altLang="en-US" smtClean="0"/>
              <a:pPr/>
              <a:t>11</a:t>
            </a:fld>
            <a:endParaRPr lang="en-US" altLang="en-US" smtClean="0"/>
          </a:p>
        </p:txBody>
      </p:sp>
    </p:spTree>
    <p:extLst>
      <p:ext uri="{BB962C8B-B14F-4D97-AF65-F5344CB8AC3E}">
        <p14:creationId xmlns:p14="http://schemas.microsoft.com/office/powerpoint/2010/main" val="987978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8325C7B4-C98A-4D64-90F9-7BE31CB8739F}" type="slidenum">
              <a:rPr lang="en-US" altLang="en-US" smtClean="0"/>
              <a:pPr/>
              <a:t>12</a:t>
            </a:fld>
            <a:endParaRPr lang="en-US" altLang="en-US" smtClean="0"/>
          </a:p>
        </p:txBody>
      </p:sp>
    </p:spTree>
    <p:extLst>
      <p:ext uri="{BB962C8B-B14F-4D97-AF65-F5344CB8AC3E}">
        <p14:creationId xmlns:p14="http://schemas.microsoft.com/office/powerpoint/2010/main" val="4282223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8325C7B4-C98A-4D64-90F9-7BE31CB8739F}" type="slidenum">
              <a:rPr lang="en-US" altLang="en-US" smtClean="0"/>
              <a:pPr/>
              <a:t>13</a:t>
            </a:fld>
            <a:endParaRPr lang="en-US" altLang="en-US" smtClean="0"/>
          </a:p>
        </p:txBody>
      </p:sp>
    </p:spTree>
    <p:extLst>
      <p:ext uri="{BB962C8B-B14F-4D97-AF65-F5344CB8AC3E}">
        <p14:creationId xmlns:p14="http://schemas.microsoft.com/office/powerpoint/2010/main" val="1312290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8325C7B4-C98A-4D64-90F9-7BE31CB8739F}" type="slidenum">
              <a:rPr lang="en-US" altLang="en-US" smtClean="0"/>
              <a:pPr/>
              <a:t>14</a:t>
            </a:fld>
            <a:endParaRPr lang="en-US" altLang="en-US" smtClean="0"/>
          </a:p>
        </p:txBody>
      </p:sp>
    </p:spTree>
    <p:extLst>
      <p:ext uri="{BB962C8B-B14F-4D97-AF65-F5344CB8AC3E}">
        <p14:creationId xmlns:p14="http://schemas.microsoft.com/office/powerpoint/2010/main" val="134741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8325C7B4-C98A-4D64-90F9-7BE31CB8739F}" type="slidenum">
              <a:rPr lang="en-US" altLang="en-US" smtClean="0"/>
              <a:pPr/>
              <a:t>17</a:t>
            </a:fld>
            <a:endParaRPr lang="en-US" altLang="en-US" smtClean="0"/>
          </a:p>
        </p:txBody>
      </p:sp>
    </p:spTree>
    <p:extLst>
      <p:ext uri="{BB962C8B-B14F-4D97-AF65-F5344CB8AC3E}">
        <p14:creationId xmlns:p14="http://schemas.microsoft.com/office/powerpoint/2010/main" val="709594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xfrm>
            <a:off x="1417638" y="1182688"/>
            <a:ext cx="4187825" cy="31416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commentaires 2"/>
          <p:cNvSpPr>
            <a:spLocks noGrp="1"/>
          </p:cNvSpPr>
          <p:nvPr>
            <p:ph type="body" idx="1"/>
          </p:nvPr>
        </p:nvSpPr>
        <p:spPr bwMode="auto">
          <a:xfrm>
            <a:off x="701675" y="4448175"/>
            <a:ext cx="5619750" cy="47148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sz="900" dirty="0" smtClean="0">
                <a:solidFill>
                  <a:srgbClr val="FF0000"/>
                </a:solidFill>
                <a:latin typeface="Helvetica" pitchFamily="34" charset="0"/>
              </a:rPr>
              <a:t>**Ben, Nora advised that the proposals below are under development and have not been approved by you yet.  I can add them to the slides if you wish.</a:t>
            </a:r>
          </a:p>
          <a:p>
            <a:pPr>
              <a:defRPr/>
            </a:pPr>
            <a:r>
              <a:rPr lang="en-US" altLang="en-US" sz="900" b="1" u="sng" dirty="0" smtClean="0">
                <a:latin typeface="Helvetica" pitchFamily="34" charset="0"/>
              </a:rPr>
              <a:t>Limited Access</a:t>
            </a:r>
            <a:r>
              <a:rPr lang="en-US" altLang="en-US" sz="900" b="1" dirty="0" smtClean="0">
                <a:latin typeface="Helvetica" pitchFamily="34" charset="0"/>
              </a:rPr>
              <a:t>:</a:t>
            </a:r>
          </a:p>
          <a:p>
            <a:pPr>
              <a:defRPr/>
            </a:pPr>
            <a:r>
              <a:rPr lang="en-US" altLang="en-US" sz="900" dirty="0" smtClean="0">
                <a:solidFill>
                  <a:srgbClr val="FF0000"/>
                </a:solidFill>
                <a:latin typeface="Helvetica" pitchFamily="34" charset="0"/>
              </a:rPr>
              <a:t>Proposals </a:t>
            </a:r>
            <a:r>
              <a:rPr lang="en-US" altLang="en-US" sz="900" dirty="0">
                <a:solidFill>
                  <a:srgbClr val="FF0000"/>
                </a:solidFill>
                <a:latin typeface="Helvetica" pitchFamily="34" charset="0"/>
              </a:rPr>
              <a:t>regarding documentation of dangerous </a:t>
            </a:r>
            <a:r>
              <a:rPr lang="en-US" altLang="en-US" sz="900" dirty="0" smtClean="0">
                <a:solidFill>
                  <a:srgbClr val="FF0000"/>
                </a:solidFill>
                <a:latin typeface="Helvetica" pitchFamily="34" charset="0"/>
              </a:rPr>
              <a:t>goods</a:t>
            </a:r>
          </a:p>
          <a:p>
            <a:pPr marL="171450" indent="-171450">
              <a:buFont typeface="Arial" panose="020B0604020202020204" pitchFamily="34" charset="0"/>
              <a:buChar char="•"/>
              <a:defRPr/>
            </a:pPr>
            <a:r>
              <a:rPr lang="en-US" sz="900" dirty="0"/>
              <a:t>TC proposes to require operators to prepare a limited access dangerous goods manifest if they are carrying dangerous goods under the limited access provisions, but a shipping document will not to be required.  </a:t>
            </a:r>
            <a:endParaRPr lang="en-US" altLang="en-US" sz="900" dirty="0">
              <a:latin typeface="Helvetica" pitchFamily="34" charset="0"/>
            </a:endParaRPr>
          </a:p>
          <a:p>
            <a:pPr>
              <a:defRPr/>
            </a:pPr>
            <a:r>
              <a:rPr lang="en-US" altLang="en-US" sz="900" b="1" dirty="0">
                <a:solidFill>
                  <a:srgbClr val="FF0000"/>
                </a:solidFill>
                <a:latin typeface="Helvetica" pitchFamily="34" charset="0"/>
              </a:rPr>
              <a:t>Modified requirements for explosives</a:t>
            </a:r>
          </a:p>
          <a:p>
            <a:pPr marL="171450" indent="-171450">
              <a:buFont typeface="Arial" panose="020B0604020202020204" pitchFamily="34" charset="0"/>
              <a:buChar char="•"/>
              <a:defRPr/>
            </a:pPr>
            <a:r>
              <a:rPr lang="en-CA" sz="900" dirty="0"/>
              <a:t>TC proposes that the transportation by air of explosives forbidden under the ICAO TI be restricted to cargo aircraft (i.e. where only the flight crew and employees accompanying the explosives are on board the aircraft) and to transport to or from limit access locations. TC will also update the list forbidden explosives and provide new quantity limits.</a:t>
            </a:r>
            <a:endParaRPr lang="en-US" sz="900" dirty="0"/>
          </a:p>
          <a:p>
            <a:pPr marL="171450" indent="-171450">
              <a:buFont typeface="Arial" panose="020B0604020202020204" pitchFamily="34" charset="0"/>
              <a:buChar char="•"/>
              <a:defRPr/>
            </a:pPr>
            <a:r>
              <a:rPr lang="en-CA" sz="900" dirty="0" smtClean="0"/>
              <a:t>TC </a:t>
            </a:r>
            <a:r>
              <a:rPr lang="en-CA" sz="900" dirty="0"/>
              <a:t>proposes to keep the provisions for 1.4S explosives, but to limit their applicability to transport to or from limited access locations.  TC is also proposing an updated list of 1.4S explosives, along with updated maximum quantities and packing instructions </a:t>
            </a:r>
            <a:endParaRPr lang="en-US" sz="900" dirty="0"/>
          </a:p>
          <a:p>
            <a:pPr>
              <a:defRPr/>
            </a:pPr>
            <a:r>
              <a:rPr lang="en-US" altLang="en-US" sz="900" b="1" u="sng" dirty="0">
                <a:latin typeface="Helvetica" pitchFamily="34" charset="0"/>
              </a:rPr>
              <a:t>Aerial Work</a:t>
            </a:r>
          </a:p>
          <a:p>
            <a:pPr marL="171450" indent="-171450">
              <a:buFont typeface="Arial" panose="020B0604020202020204" pitchFamily="34" charset="0"/>
              <a:buChar char="•"/>
              <a:defRPr/>
            </a:pPr>
            <a:r>
              <a:rPr lang="en-CA" sz="900" dirty="0"/>
              <a:t>TC proposes that the scope and applicability of provisions for aerial work under the TDGR align as much as possible with the scope of aerial work under the CARs.  Therefore, an aerial work operating certificate (702 certificate) under the Canadian Aviation Regulations will be required to following the aerial work provisions of the TDGR.</a:t>
            </a:r>
            <a:endParaRPr lang="en-US" sz="900" dirty="0"/>
          </a:p>
          <a:p>
            <a:pPr>
              <a:defRPr/>
            </a:pPr>
            <a:r>
              <a:rPr lang="en-US" altLang="en-US" sz="900" b="1" u="sng" dirty="0">
                <a:latin typeface="Helvetica" pitchFamily="34" charset="0"/>
              </a:rPr>
              <a:t>Specific Exemptions Under Consideration</a:t>
            </a:r>
          </a:p>
          <a:p>
            <a:pPr>
              <a:defRPr/>
            </a:pPr>
            <a:r>
              <a:rPr lang="en-US" altLang="en-US" sz="900" b="1" dirty="0">
                <a:solidFill>
                  <a:srgbClr val="FF0000"/>
                </a:solidFill>
                <a:latin typeface="Helvetica" pitchFamily="34" charset="0"/>
              </a:rPr>
              <a:t>Aerial Fire </a:t>
            </a:r>
            <a:r>
              <a:rPr lang="en-US" altLang="en-US" sz="900" b="1" dirty="0" smtClean="0">
                <a:solidFill>
                  <a:srgbClr val="FF0000"/>
                </a:solidFill>
                <a:latin typeface="Helvetica" pitchFamily="34" charset="0"/>
              </a:rPr>
              <a:t>Suppression</a:t>
            </a:r>
          </a:p>
          <a:p>
            <a:pPr marL="171450" indent="-171450">
              <a:buFont typeface="Arial" panose="020B0604020202020204" pitchFamily="34" charset="0"/>
              <a:buChar char="•"/>
              <a:defRPr/>
            </a:pPr>
            <a:r>
              <a:rPr lang="en-CA" sz="900" dirty="0"/>
              <a:t>Proposal: TC proposes to develop an exemption specific to aerial fire suppression for government agencies and those contracted to them </a:t>
            </a:r>
            <a:endParaRPr lang="en-US" sz="900" dirty="0"/>
          </a:p>
          <a:p>
            <a:pPr marL="171450" indent="-171450">
              <a:buFont typeface="Arial" panose="020B0604020202020204" pitchFamily="34" charset="0"/>
              <a:buChar char="•"/>
              <a:defRPr/>
            </a:pPr>
            <a:r>
              <a:rPr lang="en-CA" sz="900" dirty="0"/>
              <a:t>Stakeholders engaged in aerial fire suppression expressed concern about potentially being unable to use the aerial work provisions for the prepositioning of dangerous goods in order to fight fires.</a:t>
            </a:r>
            <a:endParaRPr lang="en-US" sz="900" dirty="0"/>
          </a:p>
          <a:p>
            <a:pPr>
              <a:defRPr/>
            </a:pPr>
            <a:r>
              <a:rPr lang="en-US" altLang="en-US" sz="900" dirty="0" smtClean="0">
                <a:solidFill>
                  <a:srgbClr val="FF0000"/>
                </a:solidFill>
                <a:latin typeface="Helvetica" pitchFamily="34" charset="0"/>
              </a:rPr>
              <a:t>Fuel </a:t>
            </a:r>
            <a:r>
              <a:rPr lang="en-US" altLang="en-US" sz="900" dirty="0">
                <a:solidFill>
                  <a:srgbClr val="FF0000"/>
                </a:solidFill>
                <a:latin typeface="Helvetica" pitchFamily="34" charset="0"/>
              </a:rPr>
              <a:t>Pumps &amp; Spares Kits for Daily Support</a:t>
            </a:r>
          </a:p>
          <a:p>
            <a:pPr eaLnBrk="1" hangingPunct="1">
              <a:spcBef>
                <a:spcPct val="0"/>
              </a:spcBef>
              <a:defRPr/>
            </a:pPr>
            <a:r>
              <a:rPr lang="en-CA" sz="900" dirty="0"/>
              <a:t>Proposal: TC proposes to draft an exemption specific to the operation of the aircraft that exempts fuel pumps so long as they are contained in a marked means of containment that prevents release of the vapour.  TC also proposes that dangerous goods that are part of spares kits for daily support will be exempt from the TDGR, except for some basic requirements (See Annex B), if they remain on board the aircraft until used.</a:t>
            </a:r>
            <a:endParaRPr lang="en-US" sz="900" dirty="0"/>
          </a:p>
          <a:p>
            <a:pPr eaLnBrk="1" hangingPunct="1">
              <a:spcBef>
                <a:spcPct val="0"/>
              </a:spcBef>
              <a:defRPr/>
            </a:pPr>
            <a:endParaRPr lang="en-US" altLang="en-US" dirty="0" smtClean="0">
              <a:ea typeface="ヒラギノ角ゴ Pro W3"/>
              <a:cs typeface="ヒラギノ角ゴ Pro W3"/>
            </a:endParaRPr>
          </a:p>
        </p:txBody>
      </p:sp>
      <p:sp>
        <p:nvSpPr>
          <p:cNvPr id="4710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48027F0A-061C-4326-88DE-DB56F7FF4EB0}" type="slidenum">
              <a:rPr lang="en-US" altLang="en-US" smtClean="0"/>
              <a:pPr/>
              <a:t>18</a:t>
            </a:fld>
            <a:endParaRPr lang="en-US" altLang="en-US" smtClean="0"/>
          </a:p>
        </p:txBody>
      </p:sp>
    </p:spTree>
    <p:extLst>
      <p:ext uri="{BB962C8B-B14F-4D97-AF65-F5344CB8AC3E}">
        <p14:creationId xmlns:p14="http://schemas.microsoft.com/office/powerpoint/2010/main" val="839263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491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82CF8E37-4904-4A66-AC6A-826E697FFCD3}" type="slidenum">
              <a:rPr lang="en-US" altLang="en-US" smtClean="0"/>
              <a:pPr/>
              <a:t>19</a:t>
            </a:fld>
            <a:endParaRPr lang="en-US" altLang="en-US" smtClean="0"/>
          </a:p>
        </p:txBody>
      </p:sp>
    </p:spTree>
    <p:extLst>
      <p:ext uri="{BB962C8B-B14F-4D97-AF65-F5344CB8AC3E}">
        <p14:creationId xmlns:p14="http://schemas.microsoft.com/office/powerpoint/2010/main" val="3323806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smtClean="0"/>
          </a:p>
        </p:txBody>
      </p:sp>
      <p:sp>
        <p:nvSpPr>
          <p:cNvPr id="61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9559C68E-5BCE-46A6-8DAC-3D69C52A3413}" type="slidenum">
              <a:rPr lang="en-US" altLang="en-US" smtClean="0"/>
              <a:pPr/>
              <a:t>20</a:t>
            </a:fld>
            <a:endParaRPr lang="en-US" altLang="en-US" smtClean="0"/>
          </a:p>
        </p:txBody>
      </p:sp>
    </p:spTree>
    <p:extLst>
      <p:ext uri="{BB962C8B-B14F-4D97-AF65-F5344CB8AC3E}">
        <p14:creationId xmlns:p14="http://schemas.microsoft.com/office/powerpoint/2010/main" val="1984115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xfrm>
            <a:off x="1417638" y="1182688"/>
            <a:ext cx="4187825" cy="31416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commentaires 2"/>
          <p:cNvSpPr>
            <a:spLocks noGrp="1"/>
          </p:cNvSpPr>
          <p:nvPr>
            <p:ph type="body" idx="1"/>
          </p:nvPr>
        </p:nvSpPr>
        <p:spPr bwMode="auto">
          <a:xfrm>
            <a:off x="701675" y="4448175"/>
            <a:ext cx="5619750" cy="47148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defRPr/>
            </a:pPr>
            <a:endParaRPr lang="en-US" altLang="en-US" dirty="0" smtClean="0">
              <a:ea typeface="ヒラギノ角ゴ Pro W3"/>
              <a:cs typeface="ヒラギノ角ゴ Pro W3"/>
            </a:endParaRPr>
          </a:p>
        </p:txBody>
      </p:sp>
      <p:sp>
        <p:nvSpPr>
          <p:cNvPr id="4710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48027F0A-061C-4326-88DE-DB56F7FF4EB0}" type="slidenum">
              <a:rPr lang="en-US" altLang="en-US" smtClean="0"/>
              <a:pPr/>
              <a:t>21</a:t>
            </a:fld>
            <a:endParaRPr lang="en-US" altLang="en-US" smtClean="0"/>
          </a:p>
        </p:txBody>
      </p:sp>
    </p:spTree>
    <p:extLst>
      <p:ext uri="{BB962C8B-B14F-4D97-AF65-F5344CB8AC3E}">
        <p14:creationId xmlns:p14="http://schemas.microsoft.com/office/powerpoint/2010/main" val="1335002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BC8C6FB-3BD3-44FE-A675-3CD37603088F}" type="slidenum">
              <a:rPr lang="en-US" smtClean="0"/>
              <a:pPr/>
              <a:t>2</a:t>
            </a:fld>
            <a:endParaRPr lang="en-US" smtClean="0"/>
          </a:p>
        </p:txBody>
      </p:sp>
      <p:sp>
        <p:nvSpPr>
          <p:cNvPr id="30723" name="Rectangle 2"/>
          <p:cNvSpPr>
            <a:spLocks noGrp="1" noRot="1" noChangeAspect="1" noChangeArrowheads="1" noTextEdit="1"/>
          </p:cNvSpPr>
          <p:nvPr>
            <p:ph type="sldImg"/>
          </p:nvPr>
        </p:nvSpPr>
        <p:spPr>
          <a:xfrm>
            <a:off x="1152525" y="690563"/>
            <a:ext cx="4559300" cy="3419475"/>
          </a:xfrm>
          <a:ln/>
        </p:spPr>
      </p:sp>
      <p:sp>
        <p:nvSpPr>
          <p:cNvPr id="30724" name="Rectangle 3"/>
          <p:cNvSpPr>
            <a:spLocks noGrp="1" noChangeArrowheads="1"/>
          </p:cNvSpPr>
          <p:nvPr>
            <p:ph type="body" idx="1"/>
          </p:nvPr>
        </p:nvSpPr>
        <p:spPr>
          <a:xfrm>
            <a:off x="914400" y="4344988"/>
            <a:ext cx="5029200" cy="4114800"/>
          </a:xfrm>
          <a:noFill/>
          <a:ln/>
        </p:spPr>
        <p:txBody>
          <a:bodyPr/>
          <a:lstStyle/>
          <a:p>
            <a:pPr lvl="1">
              <a:lnSpc>
                <a:spcPct val="80000"/>
              </a:lnSpc>
            </a:pPr>
            <a:endParaRPr lang="en-CA" sz="800" smtClean="0">
              <a:cs typeface="Arial" pitchFamily="34" charset="0"/>
            </a:endParaRPr>
          </a:p>
        </p:txBody>
      </p:sp>
    </p:spTree>
    <p:extLst>
      <p:ext uri="{BB962C8B-B14F-4D97-AF65-F5344CB8AC3E}">
        <p14:creationId xmlns:p14="http://schemas.microsoft.com/office/powerpoint/2010/main" val="1811557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dirty="0" smtClean="0"/>
          </a:p>
        </p:txBody>
      </p:sp>
      <p:sp>
        <p:nvSpPr>
          <p:cNvPr id="31748" name="Slide Number Placeholder 3"/>
          <p:cNvSpPr>
            <a:spLocks noGrp="1"/>
          </p:cNvSpPr>
          <p:nvPr>
            <p:ph type="sldNum" sz="quarter" idx="5"/>
          </p:nvPr>
        </p:nvSpPr>
        <p:spPr>
          <a:noFill/>
        </p:spPr>
        <p:txBody>
          <a:bodyPr/>
          <a:lstStyle/>
          <a:p>
            <a:fld id="{4265B7A5-739F-4FA3-A7FD-27669CDC1E6A}" type="slidenum">
              <a:rPr lang="en-US" smtClean="0"/>
              <a:pPr/>
              <a:t>3</a:t>
            </a:fld>
            <a:endParaRPr lang="en-US" smtClean="0"/>
          </a:p>
        </p:txBody>
      </p:sp>
    </p:spTree>
    <p:extLst>
      <p:ext uri="{BB962C8B-B14F-4D97-AF65-F5344CB8AC3E}">
        <p14:creationId xmlns:p14="http://schemas.microsoft.com/office/powerpoint/2010/main" val="3879906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smtClean="0"/>
          </a:p>
        </p:txBody>
      </p:sp>
      <p:sp>
        <p:nvSpPr>
          <p:cNvPr id="7578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A870B599-BFAF-4FA1-AD05-E30B235EA31F}" type="slidenum">
              <a:rPr lang="en-US" altLang="en-US" smtClean="0"/>
              <a:pPr/>
              <a:t>4</a:t>
            </a:fld>
            <a:endParaRPr lang="en-US" altLang="en-US" smtClean="0"/>
          </a:p>
        </p:txBody>
      </p:sp>
    </p:spTree>
    <p:extLst>
      <p:ext uri="{BB962C8B-B14F-4D97-AF65-F5344CB8AC3E}">
        <p14:creationId xmlns:p14="http://schemas.microsoft.com/office/powerpoint/2010/main" val="3186208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B8CB6AC-F9F4-4776-911E-3A65657A0692}" type="slidenum">
              <a:rPr lang="en-US" altLang="en-US" smtClean="0"/>
              <a:pPr>
                <a:defRPr/>
              </a:pPr>
              <a:t>5</a:t>
            </a:fld>
            <a:endParaRPr lang="en-US" altLang="en-US"/>
          </a:p>
        </p:txBody>
      </p:sp>
    </p:spTree>
    <p:extLst>
      <p:ext uri="{BB962C8B-B14F-4D97-AF65-F5344CB8AC3E}">
        <p14:creationId xmlns:p14="http://schemas.microsoft.com/office/powerpoint/2010/main" val="807497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1BA47BB8-905E-4938-B34D-2CAAE73FD8BE}" type="slidenum">
              <a:rPr lang="en-US" altLang="en-US" smtClean="0"/>
              <a:pPr/>
              <a:t>6</a:t>
            </a:fld>
            <a:endParaRPr lang="en-US" altLang="en-US" smtClean="0"/>
          </a:p>
        </p:txBody>
      </p:sp>
    </p:spTree>
    <p:extLst>
      <p:ext uri="{BB962C8B-B14F-4D97-AF65-F5344CB8AC3E}">
        <p14:creationId xmlns:p14="http://schemas.microsoft.com/office/powerpoint/2010/main" val="2468932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73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A6164CE5-7A15-4AF4-B24B-A3B405104A01}" type="slidenum">
              <a:rPr lang="en-US" altLang="en-US" smtClean="0"/>
              <a:pPr/>
              <a:t>7</a:t>
            </a:fld>
            <a:endParaRPr lang="en-US" altLang="en-US" smtClean="0"/>
          </a:p>
        </p:txBody>
      </p:sp>
    </p:spTree>
    <p:extLst>
      <p:ext uri="{BB962C8B-B14F-4D97-AF65-F5344CB8AC3E}">
        <p14:creationId xmlns:p14="http://schemas.microsoft.com/office/powerpoint/2010/main" val="3844912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349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4546F015-FCB6-4565-A17F-B63006D3675E}" type="slidenum">
              <a:rPr lang="en-US" altLang="en-US" smtClean="0"/>
              <a:pPr/>
              <a:t>8</a:t>
            </a:fld>
            <a:endParaRPr lang="en-US" altLang="en-US" smtClean="0"/>
          </a:p>
        </p:txBody>
      </p:sp>
    </p:spTree>
    <p:extLst>
      <p:ext uri="{BB962C8B-B14F-4D97-AF65-F5344CB8AC3E}">
        <p14:creationId xmlns:p14="http://schemas.microsoft.com/office/powerpoint/2010/main" val="3484186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75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pitchFamily="4" charset="-128"/>
              </a:defRPr>
            </a:lvl1pPr>
            <a:lvl2pPr marL="38712775" indent="-38246050">
              <a:defRPr>
                <a:solidFill>
                  <a:schemeClr val="tx1"/>
                </a:solidFill>
                <a:latin typeface="Calibri" panose="020F0502020204030204" pitchFamily="34" charset="0"/>
                <a:ea typeface="ヒラギノ角ゴ Pro W3" pitchFamily="4" charset="-128"/>
              </a:defRPr>
            </a:lvl2pPr>
            <a:lvl3pPr marL="1165225" indent="-231775">
              <a:defRPr>
                <a:solidFill>
                  <a:schemeClr val="tx1"/>
                </a:solidFill>
                <a:latin typeface="Calibri" panose="020F0502020204030204" pitchFamily="34" charset="0"/>
                <a:ea typeface="ヒラギノ角ゴ Pro W3" pitchFamily="4" charset="-128"/>
              </a:defRPr>
            </a:lvl3pPr>
            <a:lvl4pPr marL="1631950" indent="-231775">
              <a:defRPr>
                <a:solidFill>
                  <a:schemeClr val="tx1"/>
                </a:solidFill>
                <a:latin typeface="Calibri" panose="020F0502020204030204" pitchFamily="34" charset="0"/>
                <a:ea typeface="ヒラギノ角ゴ Pro W3" pitchFamily="4" charset="-128"/>
              </a:defRPr>
            </a:lvl4pPr>
            <a:lvl5pPr marL="2098675" indent="-231775">
              <a:defRPr>
                <a:solidFill>
                  <a:schemeClr val="tx1"/>
                </a:solidFill>
                <a:latin typeface="Calibri" panose="020F0502020204030204" pitchFamily="34" charset="0"/>
                <a:ea typeface="ヒラギノ角ゴ Pro W3" pitchFamily="4" charset="-128"/>
              </a:defRPr>
            </a:lvl5pPr>
            <a:lvl6pPr marL="25558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6pPr>
            <a:lvl7pPr marL="30130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7pPr>
            <a:lvl8pPr marL="34702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8pPr>
            <a:lvl9pPr marL="3927475" indent="-231775" eaLnBrk="0" fontAlgn="base" hangingPunct="0">
              <a:spcBef>
                <a:spcPct val="0"/>
              </a:spcBef>
              <a:spcAft>
                <a:spcPct val="0"/>
              </a:spcAft>
              <a:defRPr>
                <a:solidFill>
                  <a:schemeClr val="tx1"/>
                </a:solidFill>
                <a:latin typeface="Calibri" panose="020F0502020204030204" pitchFamily="34" charset="0"/>
                <a:ea typeface="ヒラギノ角ゴ Pro W3" pitchFamily="4" charset="-128"/>
              </a:defRPr>
            </a:lvl9pPr>
          </a:lstStyle>
          <a:p>
            <a:fld id="{BCB35FAE-A105-4243-858A-59506CA1DFA8}" type="slidenum">
              <a:rPr lang="en-US" altLang="en-US" smtClean="0"/>
              <a:pPr/>
              <a:t>9</a:t>
            </a:fld>
            <a:endParaRPr lang="en-US" altLang="en-US" smtClean="0"/>
          </a:p>
        </p:txBody>
      </p:sp>
    </p:spTree>
    <p:extLst>
      <p:ext uri="{BB962C8B-B14F-4D97-AF65-F5344CB8AC3E}">
        <p14:creationId xmlns:p14="http://schemas.microsoft.com/office/powerpoint/2010/main" val="356702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700A1723-DCA9-4AC2-B669-80B9228C4B13}" type="datetime1">
              <a:rPr lang="en-US" altLang="en-US"/>
              <a:pPr>
                <a:defRPr/>
              </a:pPr>
              <a:t>2017-06-15</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02C55E-2589-4A46-BF88-92DD6727866C}" type="slidenum">
              <a:rPr lang="en-US" altLang="en-US"/>
              <a:pPr>
                <a:defRPr/>
              </a:pPr>
              <a:t>‹#›</a:t>
            </a:fld>
            <a:endParaRPr lang="en-US" altLang="en-US"/>
          </a:p>
        </p:txBody>
      </p:sp>
    </p:spTree>
    <p:extLst>
      <p:ext uri="{BB962C8B-B14F-4D97-AF65-F5344CB8AC3E}">
        <p14:creationId xmlns:p14="http://schemas.microsoft.com/office/powerpoint/2010/main" val="1497561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2F287E20-A5D5-414B-BACA-8CE69AB4CE05}" type="datetime1">
              <a:rPr lang="en-US" altLang="en-US"/>
              <a:pPr>
                <a:defRPr/>
              </a:pPr>
              <a:t>2017-06-15</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C5D2D3-77C0-4140-8E64-014B016D4542}" type="slidenum">
              <a:rPr lang="en-US" altLang="en-US"/>
              <a:pPr>
                <a:defRPr/>
              </a:pPr>
              <a:t>‹#›</a:t>
            </a:fld>
            <a:endParaRPr lang="en-US" altLang="en-US"/>
          </a:p>
        </p:txBody>
      </p:sp>
    </p:spTree>
    <p:extLst>
      <p:ext uri="{BB962C8B-B14F-4D97-AF65-F5344CB8AC3E}">
        <p14:creationId xmlns:p14="http://schemas.microsoft.com/office/powerpoint/2010/main" val="274967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24A9592B-47E1-4FA1-9C6E-1110F9E07AA7}" type="datetime1">
              <a:rPr lang="en-US" altLang="en-US"/>
              <a:pPr>
                <a:defRPr/>
              </a:pPr>
              <a:t>2017-06-15</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E4EC8F-B42F-4A29-9357-B4C77AFC5DFC}" type="slidenum">
              <a:rPr lang="en-US" altLang="en-US"/>
              <a:pPr>
                <a:defRPr/>
              </a:pPr>
              <a:t>‹#›</a:t>
            </a:fld>
            <a:endParaRPr lang="en-US" altLang="en-US"/>
          </a:p>
        </p:txBody>
      </p:sp>
    </p:spTree>
    <p:extLst>
      <p:ext uri="{BB962C8B-B14F-4D97-AF65-F5344CB8AC3E}">
        <p14:creationId xmlns:p14="http://schemas.microsoft.com/office/powerpoint/2010/main" val="4063430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C Bullet Slide">
    <p:spTree>
      <p:nvGrpSpPr>
        <p:cNvPr id="1" name=""/>
        <p:cNvGrpSpPr/>
        <p:nvPr/>
      </p:nvGrpSpPr>
      <p:grpSpPr>
        <a:xfrm>
          <a:off x="0" y="0"/>
          <a:ext cx="0" cy="0"/>
          <a:chOff x="0" y="0"/>
          <a:chExt cx="0" cy="0"/>
        </a:xfrm>
      </p:grpSpPr>
      <p:sp>
        <p:nvSpPr>
          <p:cNvPr id="7" name="Text Placeholder 4"/>
          <p:cNvSpPr>
            <a:spLocks noGrp="1"/>
          </p:cNvSpPr>
          <p:nvPr>
            <p:ph type="body" idx="1"/>
          </p:nvPr>
        </p:nvSpPr>
        <p:spPr>
          <a:xfrm>
            <a:off x="685800" y="2362200"/>
            <a:ext cx="7772400" cy="3505200"/>
          </a:xfrm>
        </p:spPr>
        <p:txBody>
          <a:bodyPr/>
          <a:lstStyle>
            <a:lvl1pPr>
              <a:buNone/>
              <a:defRPr sz="2400"/>
            </a:lvl1pPr>
          </a:lstStyle>
          <a:p>
            <a:pPr lvl="0"/>
            <a:r>
              <a:rPr lang="en-US" smtClean="0"/>
              <a:t>Click to edit Master text styles</a:t>
            </a:r>
          </a:p>
        </p:txBody>
      </p:sp>
      <p:sp>
        <p:nvSpPr>
          <p:cNvPr id="8" name="Title 3"/>
          <p:cNvSpPr>
            <a:spLocks noGrp="1"/>
          </p:cNvSpPr>
          <p:nvPr>
            <p:ph type="title"/>
          </p:nvPr>
        </p:nvSpPr>
        <p:spPr>
          <a:xfrm>
            <a:off x="698500" y="1003300"/>
            <a:ext cx="7772400" cy="1143000"/>
          </a:xfrm>
        </p:spPr>
        <p:txBody>
          <a:bodyPr anchor="t"/>
          <a:lstStyle>
            <a:lvl1pPr>
              <a:defRPr baseline="0">
                <a:latin typeface="Arial" pitchFamily="34" charset="0"/>
              </a:defRPr>
            </a:lvl1pPr>
          </a:lstStyle>
          <a:p>
            <a:r>
              <a:rPr lang="en-US" smtClean="0"/>
              <a:t>Click to edit Master title style</a:t>
            </a:r>
            <a:endParaRPr lang="en-US"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2447B5-56F2-42A2-B83C-15F5818268E8}" type="slidenum">
              <a:rPr lang="en-US"/>
              <a:pPr>
                <a:defRPr/>
              </a:pPr>
              <a:t>‹#›</a:t>
            </a:fld>
            <a:endParaRPr lang="en-US"/>
          </a:p>
        </p:txBody>
      </p:sp>
    </p:spTree>
    <p:extLst>
      <p:ext uri="{BB962C8B-B14F-4D97-AF65-F5344CB8AC3E}">
        <p14:creationId xmlns:p14="http://schemas.microsoft.com/office/powerpoint/2010/main" val="504700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Modifiez le style du titre</a:t>
            </a:r>
            <a:endParaRPr lang="en-US" dirty="0"/>
          </a:p>
        </p:txBody>
      </p:sp>
      <p:sp>
        <p:nvSpPr>
          <p:cNvPr id="3" name="Content Placeholder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10AE4A8-38FE-4174-9562-C4B5FEDD2156}" type="datetime1">
              <a:rPr lang="en-US" altLang="en-US"/>
              <a:pPr>
                <a:defRPr/>
              </a:pPr>
              <a:t>2017-06-15</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78DD30-72FC-49A3-A8DA-EE1D10384CAA}" type="slidenum">
              <a:rPr lang="en-US" altLang="en-US"/>
              <a:pPr>
                <a:defRPr/>
              </a:pPr>
              <a:t>‹#›</a:t>
            </a:fld>
            <a:endParaRPr lang="en-US" altLang="en-US"/>
          </a:p>
        </p:txBody>
      </p:sp>
    </p:spTree>
    <p:extLst>
      <p:ext uri="{BB962C8B-B14F-4D97-AF65-F5344CB8AC3E}">
        <p14:creationId xmlns:p14="http://schemas.microsoft.com/office/powerpoint/2010/main" val="226140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493047DC-BFDC-492F-9BC6-AA2B83EC73C4}" type="datetime1">
              <a:rPr lang="en-US" altLang="en-US"/>
              <a:pPr>
                <a:defRPr/>
              </a:pPr>
              <a:t>2017-06-15</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8707D5-BEE4-4601-849B-E533E17EACE4}" type="slidenum">
              <a:rPr lang="en-US" altLang="en-US"/>
              <a:pPr>
                <a:defRPr/>
              </a:pPr>
              <a:t>‹#›</a:t>
            </a:fld>
            <a:endParaRPr lang="en-US" altLang="en-US"/>
          </a:p>
        </p:txBody>
      </p:sp>
    </p:spTree>
    <p:extLst>
      <p:ext uri="{BB962C8B-B14F-4D97-AF65-F5344CB8AC3E}">
        <p14:creationId xmlns:p14="http://schemas.microsoft.com/office/powerpoint/2010/main" val="2866165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191306BA-8F05-4F91-B21F-8270CE50918D}" type="datetime1">
              <a:rPr lang="en-US" altLang="en-US"/>
              <a:pPr>
                <a:defRPr/>
              </a:pPr>
              <a:t>2017-06-15</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3F1B37-7524-4D21-AD07-E7442533E401}" type="slidenum">
              <a:rPr lang="en-US" altLang="en-US"/>
              <a:pPr>
                <a:defRPr/>
              </a:pPr>
              <a:t>‹#›</a:t>
            </a:fld>
            <a:endParaRPr lang="en-US" altLang="en-US"/>
          </a:p>
        </p:txBody>
      </p:sp>
    </p:spTree>
    <p:extLst>
      <p:ext uri="{BB962C8B-B14F-4D97-AF65-F5344CB8AC3E}">
        <p14:creationId xmlns:p14="http://schemas.microsoft.com/office/powerpoint/2010/main" val="2699300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lvl1pPr>
              <a:defRPr/>
            </a:lvl1pPr>
          </a:lstStyle>
          <a:p>
            <a:pPr>
              <a:defRPr/>
            </a:pPr>
            <a:fld id="{8D85C65E-19F5-49E9-A0EA-650905252D9A}" type="datetime1">
              <a:rPr lang="en-US" altLang="en-US"/>
              <a:pPr>
                <a:defRPr/>
              </a:pPr>
              <a:t>2017-06-15</a:t>
            </a:fld>
            <a:endParaRPr lang="en-US" alt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C2C77E9-731A-4EBE-8CAF-E1F07EEEE669}" type="slidenum">
              <a:rPr lang="en-US" altLang="en-US"/>
              <a:pPr>
                <a:defRPr/>
              </a:pPr>
              <a:t>‹#›</a:t>
            </a:fld>
            <a:endParaRPr lang="en-US" altLang="en-US"/>
          </a:p>
        </p:txBody>
      </p:sp>
    </p:spTree>
    <p:extLst>
      <p:ext uri="{BB962C8B-B14F-4D97-AF65-F5344CB8AC3E}">
        <p14:creationId xmlns:p14="http://schemas.microsoft.com/office/powerpoint/2010/main" val="119777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3"/>
          <p:cNvSpPr>
            <a:spLocks noGrp="1"/>
          </p:cNvSpPr>
          <p:nvPr>
            <p:ph type="dt" sz="half" idx="10"/>
          </p:nvPr>
        </p:nvSpPr>
        <p:spPr/>
        <p:txBody>
          <a:bodyPr/>
          <a:lstStyle>
            <a:lvl1pPr>
              <a:defRPr/>
            </a:lvl1pPr>
          </a:lstStyle>
          <a:p>
            <a:pPr>
              <a:defRPr/>
            </a:pPr>
            <a:fld id="{8075A55F-4370-4459-84DC-B5E81B8D306A}" type="datetime1">
              <a:rPr lang="en-US" altLang="en-US"/>
              <a:pPr>
                <a:defRPr/>
              </a:pPr>
              <a:t>2017-06-15</a:t>
            </a:fld>
            <a:endParaRPr lang="en-US" alt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15C0F20-AEA0-4E5D-B234-FFE311865F83}" type="slidenum">
              <a:rPr lang="en-US" altLang="en-US"/>
              <a:pPr>
                <a:defRPr/>
              </a:pPr>
              <a:t>‹#›</a:t>
            </a:fld>
            <a:endParaRPr lang="en-US" altLang="en-US"/>
          </a:p>
        </p:txBody>
      </p:sp>
    </p:spTree>
    <p:extLst>
      <p:ext uri="{BB962C8B-B14F-4D97-AF65-F5344CB8AC3E}">
        <p14:creationId xmlns:p14="http://schemas.microsoft.com/office/powerpoint/2010/main" val="204168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1151638-B9F6-48B4-AB78-D2A05B3017F9}" type="datetime1">
              <a:rPr lang="en-US" altLang="en-US"/>
              <a:pPr>
                <a:defRPr/>
              </a:pPr>
              <a:t>2017-06-15</a:t>
            </a:fld>
            <a:endParaRPr lang="en-US" alt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A923093-9FEC-4493-BE62-343219ECCBD7}" type="slidenum">
              <a:rPr lang="en-US" altLang="en-US"/>
              <a:pPr>
                <a:defRPr/>
              </a:pPr>
              <a:t>‹#›</a:t>
            </a:fld>
            <a:endParaRPr lang="en-US" altLang="en-US"/>
          </a:p>
        </p:txBody>
      </p:sp>
    </p:spTree>
    <p:extLst>
      <p:ext uri="{BB962C8B-B14F-4D97-AF65-F5344CB8AC3E}">
        <p14:creationId xmlns:p14="http://schemas.microsoft.com/office/powerpoint/2010/main" val="3589507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71E454FA-FEE3-4F01-B6EA-ED93E312C023}" type="datetime1">
              <a:rPr lang="en-US" altLang="en-US"/>
              <a:pPr>
                <a:defRPr/>
              </a:pPr>
              <a:t>2017-06-15</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740904-D56C-42AA-BA1F-28DED4AB72B2}" type="slidenum">
              <a:rPr lang="en-US" altLang="en-US"/>
              <a:pPr>
                <a:defRPr/>
              </a:pPr>
              <a:t>‹#›</a:t>
            </a:fld>
            <a:endParaRPr lang="en-US" altLang="en-US"/>
          </a:p>
        </p:txBody>
      </p:sp>
    </p:spTree>
    <p:extLst>
      <p:ext uri="{BB962C8B-B14F-4D97-AF65-F5344CB8AC3E}">
        <p14:creationId xmlns:p14="http://schemas.microsoft.com/office/powerpoint/2010/main" val="2281341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784EC9B7-117A-415A-9193-CEED9A233E28}" type="datetime1">
              <a:rPr lang="en-US" altLang="en-US"/>
              <a:pPr>
                <a:defRPr/>
              </a:pPr>
              <a:t>2017-06-15</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E7992A9-4561-42D9-AA66-431B2758F854}" type="slidenum">
              <a:rPr lang="en-US" altLang="en-US"/>
              <a:pPr>
                <a:defRPr/>
              </a:pPr>
              <a:t>‹#›</a:t>
            </a:fld>
            <a:endParaRPr lang="en-US" altLang="en-US"/>
          </a:p>
        </p:txBody>
      </p:sp>
    </p:spTree>
    <p:extLst>
      <p:ext uri="{BB962C8B-B14F-4D97-AF65-F5344CB8AC3E}">
        <p14:creationId xmlns:p14="http://schemas.microsoft.com/office/powerpoint/2010/main" val="2988826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smtClean="0"/>
              <a:t>MODIFIEZ LE STYLE DU TITRE</a:t>
            </a:r>
            <a:endParaRPr lang="en-US" altLang="en-US"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smtClean="0"/>
              <a:t>Modifiez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endParaRPr lang="en-US" alt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91124BE8-5168-4BEF-9174-508DC947F475}" type="datetime1">
              <a:rPr lang="en-US" altLang="en-US"/>
              <a:pPr>
                <a:defRPr/>
              </a:pPr>
              <a:t>2017-06-15</a:t>
            </a:fld>
            <a:endParaRPr lang="en-US" alt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6EEBD79-DA1D-4972-9A91-A7314221533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dt="0"/>
  <p:txStyles>
    <p:titleStyle>
      <a:lvl1pPr algn="l" rtl="0" eaLnBrk="0" fontAlgn="base" hangingPunct="0">
        <a:lnSpc>
          <a:spcPct val="90000"/>
        </a:lnSpc>
        <a:spcBef>
          <a:spcPct val="0"/>
        </a:spcBef>
        <a:spcAft>
          <a:spcPct val="0"/>
        </a:spcAft>
        <a:defRPr sz="4000" kern="1200">
          <a:solidFill>
            <a:schemeClr val="tx1"/>
          </a:solidFill>
          <a:latin typeface="Helvetica" panose="020B0604020202020204" pitchFamily="34" charset="0"/>
          <a:ea typeface="ヒラギノ角ゴ Pro W3" pitchFamily="4" charset="-128"/>
          <a:cs typeface="Helvetica" panose="020B0604020202020204" pitchFamily="34" charset="0"/>
        </a:defRPr>
      </a:lvl1pPr>
      <a:lvl2pPr algn="l" rtl="0" eaLnBrk="0" fontAlgn="base" hangingPunct="0">
        <a:lnSpc>
          <a:spcPct val="90000"/>
        </a:lnSpc>
        <a:spcBef>
          <a:spcPct val="0"/>
        </a:spcBef>
        <a:spcAft>
          <a:spcPct val="0"/>
        </a:spcAft>
        <a:defRPr sz="4000">
          <a:solidFill>
            <a:schemeClr val="tx1"/>
          </a:solidFill>
          <a:latin typeface="Helvetica" panose="020B0604020202020204" pitchFamily="34" charset="0"/>
          <a:ea typeface="ヒラギノ角ゴ Pro W3" pitchFamily="4" charset="-128"/>
          <a:cs typeface="Helvetica" panose="020B0604020202020204" pitchFamily="34" charset="0"/>
        </a:defRPr>
      </a:lvl2pPr>
      <a:lvl3pPr algn="l" rtl="0" eaLnBrk="0" fontAlgn="base" hangingPunct="0">
        <a:lnSpc>
          <a:spcPct val="90000"/>
        </a:lnSpc>
        <a:spcBef>
          <a:spcPct val="0"/>
        </a:spcBef>
        <a:spcAft>
          <a:spcPct val="0"/>
        </a:spcAft>
        <a:defRPr sz="4000">
          <a:solidFill>
            <a:schemeClr val="tx1"/>
          </a:solidFill>
          <a:latin typeface="Helvetica" panose="020B0604020202020204" pitchFamily="34" charset="0"/>
          <a:ea typeface="ヒラギノ角ゴ Pro W3" pitchFamily="4" charset="-128"/>
          <a:cs typeface="Helvetica" panose="020B0604020202020204" pitchFamily="34" charset="0"/>
        </a:defRPr>
      </a:lvl3pPr>
      <a:lvl4pPr algn="l" rtl="0" eaLnBrk="0" fontAlgn="base" hangingPunct="0">
        <a:lnSpc>
          <a:spcPct val="90000"/>
        </a:lnSpc>
        <a:spcBef>
          <a:spcPct val="0"/>
        </a:spcBef>
        <a:spcAft>
          <a:spcPct val="0"/>
        </a:spcAft>
        <a:defRPr sz="4000">
          <a:solidFill>
            <a:schemeClr val="tx1"/>
          </a:solidFill>
          <a:latin typeface="Helvetica" panose="020B0604020202020204" pitchFamily="34" charset="0"/>
          <a:ea typeface="ヒラギノ角ゴ Pro W3" pitchFamily="4" charset="-128"/>
          <a:cs typeface="Helvetica" panose="020B0604020202020204" pitchFamily="34" charset="0"/>
        </a:defRPr>
      </a:lvl4pPr>
      <a:lvl5pPr algn="l" rtl="0" eaLnBrk="0" fontAlgn="base" hangingPunct="0">
        <a:lnSpc>
          <a:spcPct val="90000"/>
        </a:lnSpc>
        <a:spcBef>
          <a:spcPct val="0"/>
        </a:spcBef>
        <a:spcAft>
          <a:spcPct val="0"/>
        </a:spcAft>
        <a:defRPr sz="4000">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800100" indent="-342900" algn="l" rtl="0" eaLnBrk="0" fontAlgn="base" hangingPunct="0">
        <a:lnSpc>
          <a:spcPct val="90000"/>
        </a:lnSpc>
        <a:spcBef>
          <a:spcPts val="500"/>
        </a:spcBef>
        <a:spcAft>
          <a:spcPct val="0"/>
        </a:spcAft>
        <a:buFont typeface="Helvetica" panose="020B0604020202020204" pitchFamily="34" charset="0"/>
        <a:buChar char="−"/>
        <a:defRPr sz="2400" kern="12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257300" indent="-342900" algn="l" rtl="0" eaLnBrk="0" fontAlgn="base" hangingPunct="0">
        <a:lnSpc>
          <a:spcPct val="90000"/>
        </a:lnSpc>
        <a:spcBef>
          <a:spcPts val="500"/>
        </a:spcBef>
        <a:spcAft>
          <a:spcPct val="0"/>
        </a:spcAft>
        <a:buFont typeface="Wingdings" panose="05000000000000000000" pitchFamily="2" charset="2"/>
        <a:buChar char="§"/>
        <a:defRPr sz="2000" kern="12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ヒラギノ角ゴ Pro W3" pitchFamily="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ヒラギノ角ゴ Pro W3" pitchFamily="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Chris.Nowak@tc.gc.ca" TargetMode="External"/><Relationship Id="rId5" Type="http://schemas.openxmlformats.org/officeDocument/2006/relationships/hyperlink" Target="mailto:Shaun.Singh@tc.gc.ca" TargetMode="External"/><Relationship Id="rId4" Type="http://schemas.openxmlformats.org/officeDocument/2006/relationships/hyperlink" Target="mailto:France.Bernier@tc.gc.ca"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g"/><Relationship Id="rId7" Type="http://schemas.openxmlformats.org/officeDocument/2006/relationships/diagramColors" Target="../diagrams/colors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hyperlink" Target="mailto:tdgapprovals@tc.gc.c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Tdgcontainers-tmdcontenants@tc.gc.ca" TargetMode="External"/><Relationship Id="rId5" Type="http://schemas.openxmlformats.org/officeDocument/2006/relationships/hyperlink" Target="mailto:MOCregister-Registrecontenant@tc.gc.ca" TargetMode="External"/><Relationship Id="rId4" Type="http://schemas.openxmlformats.org/officeDocument/2006/relationships/hyperlink" Target="mailto:shaun.singh@tc.gc.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descr="basic_top.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1"/>
          <p:cNvSpPr txBox="1">
            <a:spLocks/>
          </p:cNvSpPr>
          <p:nvPr/>
        </p:nvSpPr>
        <p:spPr bwMode="auto">
          <a:xfrm>
            <a:off x="247082" y="906463"/>
            <a:ext cx="887820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37931725" indent="-37474525">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eaLnBrk="1" hangingPunct="1">
              <a:lnSpc>
                <a:spcPct val="100000"/>
              </a:lnSpc>
              <a:spcBef>
                <a:spcPct val="0"/>
              </a:spcBef>
              <a:buFontTx/>
              <a:buNone/>
            </a:pPr>
            <a:r>
              <a:rPr lang="en-US" altLang="en-US" sz="2600" b="1" dirty="0" smtClean="0">
                <a:solidFill>
                  <a:srgbClr val="002060"/>
                </a:solidFill>
                <a:ea typeface="ＭＳ Ｐゴシック" panose="020B0600070205080204" pitchFamily="34" charset="-128"/>
              </a:rPr>
              <a:t>TRANSPORTATION OF DANGEROUS GOODS UPDATE</a:t>
            </a:r>
            <a:endParaRPr lang="en-US" altLang="en-US" sz="2600" b="1" dirty="0">
              <a:solidFill>
                <a:srgbClr val="002060"/>
              </a:solidFill>
              <a:ea typeface="ＭＳ Ｐゴシック" panose="020B0600070205080204" pitchFamily="34" charset="-128"/>
            </a:endParaRPr>
          </a:p>
        </p:txBody>
      </p:sp>
      <p:sp>
        <p:nvSpPr>
          <p:cNvPr id="6" name="Title 11"/>
          <p:cNvSpPr txBox="1">
            <a:spLocks/>
          </p:cNvSpPr>
          <p:nvPr/>
        </p:nvSpPr>
        <p:spPr bwMode="auto">
          <a:xfrm>
            <a:off x="247082" y="1680710"/>
            <a:ext cx="7475537" cy="946150"/>
          </a:xfrm>
          <a:prstGeom prst="rect">
            <a:avLst/>
          </a:prstGeom>
          <a:noFill/>
          <a:ln w="9525">
            <a:noFill/>
            <a:miter lim="800000"/>
            <a:headEnd/>
            <a:tailEnd/>
          </a:ln>
          <a:effectLst/>
        </p:spPr>
        <p:txBody>
          <a:bodyPr wrap="none"/>
          <a:lstStyle/>
          <a:p>
            <a:pPr>
              <a:spcBef>
                <a:spcPct val="20000"/>
              </a:spcBef>
              <a:defRPr/>
            </a:pPr>
            <a:r>
              <a:rPr lang="en-US" altLang="en-US" sz="2200" b="1" kern="0" dirty="0" smtClean="0">
                <a:solidFill>
                  <a:srgbClr val="1F497D"/>
                </a:solidFill>
                <a:latin typeface="Helvetica" pitchFamily="34" charset="0"/>
                <a:ea typeface="ＭＳ Ｐゴシック" panose="020B0600070205080204" pitchFamily="34" charset="-128"/>
                <a:cs typeface="Times New Roman" panose="02020603050405020304" pitchFamily="18" charset="0"/>
              </a:rPr>
              <a:t>CEAEC Annual Meeting, June 15, 2017, Charlottetown, PEI</a:t>
            </a:r>
            <a:endParaRPr lang="en-US" altLang="en-US" sz="2200" b="1" kern="0" dirty="0">
              <a:solidFill>
                <a:srgbClr val="1F497D"/>
              </a:solidFill>
              <a:latin typeface="Helvetica" pitchFamily="34" charset="0"/>
              <a:ea typeface="ＭＳ Ｐゴシック" panose="020B0600070205080204" pitchFamily="34" charset="-128"/>
              <a:cs typeface="Times New Roman" panose="02020603050405020304" pitchFamily="18" charset="0"/>
            </a:endParaRPr>
          </a:p>
          <a:p>
            <a:pPr>
              <a:defRPr/>
            </a:pPr>
            <a:endParaRPr lang="en-US" altLang="en-US" sz="1600" b="1" dirty="0">
              <a:solidFill>
                <a:srgbClr val="002060"/>
              </a:solidFill>
              <a:latin typeface="Helvetica" pitchFamily="34" charset="0"/>
              <a:ea typeface="ヒラギノ角ゴ Pro W3"/>
              <a:cs typeface="Times New Roman" panose="02020603050405020304" pitchFamily="18" charset="0"/>
            </a:endParaRPr>
          </a:p>
          <a:p>
            <a:pPr>
              <a:defRPr/>
            </a:pPr>
            <a:r>
              <a:rPr lang="en-US" altLang="en-US" sz="1600" b="1" dirty="0" smtClean="0">
                <a:solidFill>
                  <a:srgbClr val="002060"/>
                </a:solidFill>
                <a:latin typeface="Helvetica" pitchFamily="34" charset="0"/>
                <a:ea typeface="ヒラギノ角ゴ Pro W3"/>
                <a:cs typeface="Times New Roman" panose="02020603050405020304" pitchFamily="18" charset="0"/>
              </a:rPr>
              <a:t>Shaun Singh</a:t>
            </a:r>
            <a:endParaRPr lang="en-US" altLang="en-US" sz="1600" b="1" dirty="0">
              <a:solidFill>
                <a:srgbClr val="002060"/>
              </a:solidFill>
              <a:latin typeface="Helvetica" pitchFamily="34" charset="0"/>
              <a:ea typeface="ヒラギノ角ゴ Pro W3"/>
              <a:cs typeface="Times New Roman" panose="02020603050405020304" pitchFamily="18" charset="0"/>
            </a:endParaRPr>
          </a:p>
          <a:p>
            <a:pPr>
              <a:defRPr/>
            </a:pPr>
            <a:r>
              <a:rPr lang="en-CA" altLang="en-US" sz="1600" b="1" dirty="0" smtClean="0">
                <a:solidFill>
                  <a:srgbClr val="002060"/>
                </a:solidFill>
                <a:latin typeface="Helvetica" pitchFamily="34" charset="0"/>
                <a:ea typeface="ヒラギノ角ゴ Pro W3"/>
                <a:cs typeface="Times New Roman" panose="02020603050405020304" pitchFamily="18" charset="0"/>
              </a:rPr>
              <a:t>Means of Containment Specialist, TDG Regulatory Affairs Branch</a:t>
            </a:r>
            <a:endParaRPr lang="en-CA" altLang="en-US" sz="1600" b="1" dirty="0">
              <a:solidFill>
                <a:srgbClr val="002060"/>
              </a:solidFill>
              <a:latin typeface="Helvetica" pitchFamily="34" charset="0"/>
              <a:ea typeface="ヒラギノ角ゴ Pro W3"/>
              <a:cs typeface="Times New Roman" panose="02020603050405020304" pitchFamily="18" charset="0"/>
            </a:endParaRPr>
          </a:p>
          <a:p>
            <a:pPr eaLnBrk="1" fontAlgn="auto" hangingPunct="1">
              <a:spcBef>
                <a:spcPts val="0"/>
              </a:spcBef>
              <a:spcAft>
                <a:spcPts val="0"/>
              </a:spcAft>
              <a:defRPr/>
            </a:pPr>
            <a:endParaRPr lang="en-US" sz="1600" b="1" dirty="0">
              <a:solidFill>
                <a:srgbClr val="002060"/>
              </a:solidFill>
              <a:latin typeface="Helvetica" pitchFamily="34" charset="0"/>
              <a:ea typeface="ヒラギノ角ゴ Pro W3"/>
              <a:cs typeface="Times New Roman" panose="02020603050405020304" pitchFamily="18" charset="0"/>
            </a:endParaRPr>
          </a:p>
          <a:p>
            <a:pPr>
              <a:spcBef>
                <a:spcPct val="20000"/>
              </a:spcBef>
              <a:defRPr/>
            </a:pPr>
            <a:endParaRPr lang="en-US" altLang="en-US" sz="1600" b="1" dirty="0">
              <a:solidFill>
                <a:srgbClr val="002060"/>
              </a:solidFill>
              <a:latin typeface="Helvetica" pitchFamily="34" charset="0"/>
              <a:ea typeface="ヒラギノ角ゴ Pro W3"/>
              <a:cs typeface="Times New Roman" panose="02020603050405020304" pitchFamily="18" charset="0"/>
            </a:endParaRPr>
          </a:p>
        </p:txBody>
      </p:sp>
      <p:pic>
        <p:nvPicPr>
          <p:cNvPr id="3077" name="Picture 8"/>
          <p:cNvPicPr preferRelativeResize="0">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14288" y="2840038"/>
            <a:ext cx="9115425" cy="344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288" y="6524625"/>
            <a:ext cx="91440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Box 1"/>
          <p:cNvSpPr txBox="1">
            <a:spLocks noChangeArrowheads="1"/>
          </p:cNvSpPr>
          <p:nvPr/>
        </p:nvSpPr>
        <p:spPr bwMode="auto">
          <a:xfrm>
            <a:off x="461963" y="6391275"/>
            <a:ext cx="16621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nSpc>
                <a:spcPct val="100000"/>
              </a:lnSpc>
              <a:spcBef>
                <a:spcPct val="0"/>
              </a:spcBef>
              <a:buFontTx/>
              <a:buNone/>
            </a:pPr>
            <a:r>
              <a:rPr lang="fr-CA" altLang="en-US" sz="1200" dirty="0"/>
              <a:t>RDIMS # </a:t>
            </a:r>
            <a:r>
              <a:rPr lang="fr-CA" altLang="en-US" sz="1200" dirty="0" smtClean="0"/>
              <a:t>13054187</a:t>
            </a:r>
            <a:endParaRPr lang="en-CA" alt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3"/>
          <p:cNvSpPr>
            <a:spLocks noGrp="1"/>
          </p:cNvSpPr>
          <p:nvPr>
            <p:ph type="title"/>
          </p:nvPr>
        </p:nvSpPr>
        <p:spPr>
          <a:xfrm>
            <a:off x="628650" y="242888"/>
            <a:ext cx="7886700" cy="1325562"/>
          </a:xfrm>
        </p:spPr>
        <p:txBody>
          <a:bodyPr/>
          <a:lstStyle/>
          <a:p>
            <a:r>
              <a:rPr lang="fr-CA" altLang="en-US" sz="2800" b="1" dirty="0" smtClean="0">
                <a:solidFill>
                  <a:srgbClr val="16165D"/>
                </a:solidFill>
              </a:rPr>
              <a:t>UNDER DEVELOPMENT – CGSB-43.151</a:t>
            </a:r>
            <a:endParaRPr lang="en-CA" altLang="en-US" sz="2800" b="1" dirty="0" smtClean="0">
              <a:solidFill>
                <a:srgbClr val="16165D"/>
              </a:solidFill>
            </a:endParaRPr>
          </a:p>
        </p:txBody>
      </p:sp>
      <p:sp>
        <p:nvSpPr>
          <p:cNvPr id="29699" name="Content Placeholder 4"/>
          <p:cNvSpPr>
            <a:spLocks noGrp="1"/>
          </p:cNvSpPr>
          <p:nvPr>
            <p:ph idx="1"/>
          </p:nvPr>
        </p:nvSpPr>
        <p:spPr>
          <a:xfrm>
            <a:off x="628650" y="1677988"/>
            <a:ext cx="7886700" cy="4351337"/>
          </a:xfrm>
        </p:spPr>
        <p:txBody>
          <a:bodyPr/>
          <a:lstStyle/>
          <a:p>
            <a:pPr marL="0" lvl="2" indent="0">
              <a:spcBef>
                <a:spcPts val="1000"/>
              </a:spcBef>
              <a:buFont typeface="Wingdings" panose="05000000000000000000" pitchFamily="2" charset="2"/>
              <a:buNone/>
              <a:defRPr/>
            </a:pPr>
            <a:r>
              <a:rPr lang="en-US" sz="1800" b="1" dirty="0"/>
              <a:t>CGSB 43.151-2012 Packaging, Handling, Offering for Transport of Explosives, Class </a:t>
            </a:r>
            <a:r>
              <a:rPr lang="en-US" sz="1800" b="1" dirty="0" smtClean="0"/>
              <a:t>1</a:t>
            </a:r>
            <a:endParaRPr lang="en-US" sz="1800" b="1" dirty="0"/>
          </a:p>
          <a:p>
            <a:pPr marL="0" indent="0">
              <a:buFont typeface="Arial" panose="020B0604020202020204" pitchFamily="34" charset="0"/>
              <a:buNone/>
              <a:defRPr/>
            </a:pPr>
            <a:r>
              <a:rPr lang="en-US" sz="1600" b="1" dirty="0" smtClean="0"/>
              <a:t>Main changes from 2012 edition:</a:t>
            </a:r>
            <a:endParaRPr lang="en-US" sz="1600" dirty="0" smtClean="0"/>
          </a:p>
          <a:p>
            <a:pPr>
              <a:defRPr/>
            </a:pPr>
            <a:r>
              <a:rPr lang="en-US" sz="1600" dirty="0" smtClean="0"/>
              <a:t>Update </a:t>
            </a:r>
            <a:r>
              <a:rPr lang="en-US" sz="1600" dirty="0"/>
              <a:t>dangerous goods list to align with the 20th edition of the United Nations Model Regulations on the Transport of Dangerous Goods.</a:t>
            </a:r>
          </a:p>
          <a:p>
            <a:pPr>
              <a:defRPr/>
            </a:pPr>
            <a:r>
              <a:rPr lang="en-US" sz="1600" dirty="0" smtClean="0"/>
              <a:t>Improve </a:t>
            </a:r>
            <a:r>
              <a:rPr lang="en-US" sz="1600" dirty="0"/>
              <a:t>harmonization between Canada and the US by updating packing instructions (especially for jet perforating guns).</a:t>
            </a:r>
          </a:p>
          <a:p>
            <a:pPr>
              <a:defRPr/>
            </a:pPr>
            <a:r>
              <a:rPr lang="en-US" sz="1600" dirty="0" smtClean="0"/>
              <a:t>Include </a:t>
            </a:r>
            <a:r>
              <a:rPr lang="en-US" sz="1600" dirty="0"/>
              <a:t>new requirements </a:t>
            </a:r>
            <a:r>
              <a:rPr lang="en-US" sz="1600" dirty="0" smtClean="0"/>
              <a:t>from new CGSB 43.145 large packaging </a:t>
            </a:r>
            <a:r>
              <a:rPr lang="en-US" sz="1600" dirty="0"/>
              <a:t>in the explosives standard.</a:t>
            </a:r>
          </a:p>
          <a:p>
            <a:pPr marL="0" indent="0">
              <a:buFont typeface="Arial" panose="020B0604020202020204" pitchFamily="34" charset="0"/>
              <a:buNone/>
              <a:defRPr/>
            </a:pPr>
            <a:endParaRPr lang="en-US" sz="1600" dirty="0"/>
          </a:p>
          <a:p>
            <a:pPr marL="0" indent="0">
              <a:buFont typeface="Arial" panose="020B0604020202020204" pitchFamily="34" charset="0"/>
              <a:buNone/>
              <a:defRPr/>
            </a:pPr>
            <a:r>
              <a:rPr lang="en-US" sz="1600" b="1" dirty="0"/>
              <a:t>Status:</a:t>
            </a:r>
          </a:p>
          <a:p>
            <a:pPr>
              <a:defRPr/>
            </a:pPr>
            <a:r>
              <a:rPr lang="en-US" sz="1600" dirty="0"/>
              <a:t>Standard </a:t>
            </a:r>
            <a:r>
              <a:rPr lang="en-US" sz="1600" dirty="0" smtClean="0"/>
              <a:t>revision started in April 2017. </a:t>
            </a:r>
          </a:p>
          <a:p>
            <a:pPr>
              <a:defRPr/>
            </a:pPr>
            <a:r>
              <a:rPr lang="en-US" sz="1600" dirty="0" smtClean="0"/>
              <a:t>Expected publication </a:t>
            </a:r>
            <a:r>
              <a:rPr lang="en-US" sz="1600" dirty="0"/>
              <a:t>in </a:t>
            </a:r>
            <a:r>
              <a:rPr lang="en-US" sz="1600" dirty="0" smtClean="0"/>
              <a:t>2019</a:t>
            </a:r>
            <a:r>
              <a:rPr lang="en-US" sz="1600" dirty="0"/>
              <a:t>. </a:t>
            </a:r>
          </a:p>
          <a:p>
            <a:pPr marL="622300" indent="-225425">
              <a:spcBef>
                <a:spcPts val="600"/>
              </a:spcBef>
              <a:defRPr/>
            </a:pPr>
            <a:endParaRPr lang="en-CA" sz="1600" dirty="0"/>
          </a:p>
          <a:p>
            <a:pPr marL="396875" indent="0">
              <a:spcBef>
                <a:spcPts val="600"/>
              </a:spcBef>
              <a:buFont typeface="Arial" panose="020B0604020202020204" pitchFamily="34" charset="0"/>
              <a:buNone/>
              <a:defRPr/>
            </a:pPr>
            <a:r>
              <a:rPr lang="en-CA" sz="1600" dirty="0" smtClean="0"/>
              <a:t> </a:t>
            </a:r>
            <a:endParaRPr lang="en-US" sz="1600" dirty="0"/>
          </a:p>
          <a:p>
            <a:pPr lvl="2">
              <a:buFont typeface="Arial" panose="020B0604020202020204" pitchFamily="34" charset="0"/>
              <a:buChar char="−"/>
              <a:defRPr/>
            </a:pPr>
            <a:endParaRPr lang="en-US" altLang="en-US" dirty="0" smtClean="0">
              <a:latin typeface="Arial" panose="020B0604020202020204" pitchFamily="34" charset="0"/>
              <a:ea typeface="Calibri" panose="020F0502020204030204" pitchFamily="34" charset="0"/>
              <a:cs typeface="Times New Roman" panose="02020603050405020304" pitchFamily="18" charset="0"/>
            </a:endParaRPr>
          </a:p>
          <a:p>
            <a:pPr marL="914400" lvl="2" indent="0">
              <a:buFont typeface="Wingdings" panose="05000000000000000000" pitchFamily="2" charset="2"/>
              <a:buNone/>
              <a:defRPr/>
            </a:pPr>
            <a:endParaRPr lang="en-US" alt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Espace réservé du pied de page 1"/>
          <p:cNvSpPr>
            <a:spLocks noGrp="1"/>
          </p:cNvSpPr>
          <p:nvPr>
            <p:ph type="ftr" sz="quarter" idx="11"/>
          </p:nvPr>
        </p:nvSpPr>
        <p:spPr>
          <a:xfrm>
            <a:off x="0" y="6356350"/>
            <a:ext cx="9144000" cy="365125"/>
          </a:xfrm>
          <a:blipFill>
            <a:blip r:embed="rId3"/>
            <a:stretch>
              <a:fillRect/>
            </a:stretch>
          </a:blipFill>
        </p:spPr>
        <p:txBody>
          <a:bodyPr/>
          <a:lstStyle/>
          <a:p>
            <a:pPr>
              <a:defRPr/>
            </a:pPr>
            <a:endParaRPr lang="en-US" dirty="0"/>
          </a:p>
        </p:txBody>
      </p:sp>
      <p:sp>
        <p:nvSpPr>
          <p:cNvPr id="6451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460323E7-4FB3-47D0-B05A-7793015EB657}" type="slidenum">
              <a:rPr lang="en-US" altLang="en-US" sz="1200" smtClean="0">
                <a:solidFill>
                  <a:srgbClr val="898989"/>
                </a:solidFill>
                <a:latin typeface="Calibri" panose="020F0502020204030204" pitchFamily="34" charset="0"/>
              </a:rPr>
              <a:pPr algn="ctr">
                <a:lnSpc>
                  <a:spcPct val="100000"/>
                </a:lnSpc>
                <a:spcBef>
                  <a:spcPct val="0"/>
                </a:spcBef>
                <a:buFontTx/>
                <a:buNone/>
              </a:pPr>
              <a:t>10</a:t>
            </a:fld>
            <a:endParaRPr lang="en-US" altLang="en-US" sz="1200" smtClean="0">
              <a:solidFill>
                <a:srgbClr val="898989"/>
              </a:solidFill>
              <a:latin typeface="Calibri" panose="020F0502020204030204" pitchFamily="34" charset="0"/>
            </a:endParaRPr>
          </a:p>
        </p:txBody>
      </p:sp>
      <p:cxnSp>
        <p:nvCxnSpPr>
          <p:cNvPr id="7" name="Straight Connector 6"/>
          <p:cNvCxnSpPr/>
          <p:nvPr/>
        </p:nvCxnSpPr>
        <p:spPr>
          <a:xfrm>
            <a:off x="442913" y="1312863"/>
            <a:ext cx="7970837" cy="9525"/>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4"/>
          <a:stretch>
            <a:fillRect/>
          </a:stretch>
        </p:blipFill>
        <p:spPr>
          <a:xfrm>
            <a:off x="6943044" y="4049712"/>
            <a:ext cx="2143125" cy="2143125"/>
          </a:xfrm>
          <a:prstGeom prst="rect">
            <a:avLst/>
          </a:prstGeom>
        </p:spPr>
      </p:pic>
    </p:spTree>
    <p:extLst>
      <p:ext uri="{BB962C8B-B14F-4D97-AF65-F5344CB8AC3E}">
        <p14:creationId xmlns:p14="http://schemas.microsoft.com/office/powerpoint/2010/main" val="2102529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380163"/>
            <a:ext cx="9144000" cy="365125"/>
          </a:xfrm>
          <a:blipFill>
            <a:blip r:embed="rId3"/>
            <a:stretch>
              <a:fillRect/>
            </a:stretch>
          </a:blipFill>
        </p:spPr>
        <p:txBody>
          <a:bodyPr/>
          <a:lstStyle/>
          <a:p>
            <a:pPr>
              <a:defRPr/>
            </a:pPr>
            <a:endParaRPr lang="en-US" dirty="0"/>
          </a:p>
        </p:txBody>
      </p:sp>
      <p:sp>
        <p:nvSpPr>
          <p:cNvPr id="7270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BD8B32C4-1F71-49B6-8A9A-A558697B7C76}" type="slidenum">
              <a:rPr lang="en-US" altLang="en-US" sz="1200" smtClean="0">
                <a:solidFill>
                  <a:srgbClr val="898989"/>
                </a:solidFill>
                <a:latin typeface="Calibri" panose="020F0502020204030204" pitchFamily="34" charset="0"/>
              </a:rPr>
              <a:pPr algn="ctr">
                <a:lnSpc>
                  <a:spcPct val="100000"/>
                </a:lnSpc>
                <a:spcBef>
                  <a:spcPct val="0"/>
                </a:spcBef>
                <a:buFontTx/>
                <a:buNone/>
              </a:pPr>
              <a:t>11</a:t>
            </a:fld>
            <a:endParaRPr lang="en-US" altLang="en-US" sz="1200" smtClean="0">
              <a:solidFill>
                <a:srgbClr val="898989"/>
              </a:solidFill>
              <a:latin typeface="Calibri" panose="020F0502020204030204" pitchFamily="34" charset="0"/>
            </a:endParaRPr>
          </a:p>
        </p:txBody>
      </p:sp>
      <p:sp>
        <p:nvSpPr>
          <p:cNvPr id="3" name="TextBox 2"/>
          <p:cNvSpPr txBox="1"/>
          <p:nvPr/>
        </p:nvSpPr>
        <p:spPr>
          <a:xfrm>
            <a:off x="630238" y="101600"/>
            <a:ext cx="7659687" cy="6230938"/>
          </a:xfrm>
          <a:prstGeom prst="rect">
            <a:avLst/>
          </a:prstGeom>
          <a:noFill/>
        </p:spPr>
        <p:txBody>
          <a:bodyPr/>
          <a:lstStyle/>
          <a:p>
            <a:pPr marL="342900" indent="-342900">
              <a:spcBef>
                <a:spcPct val="20000"/>
              </a:spcBef>
              <a:buFont typeface="Arial" panose="020B0604020202020204" pitchFamily="34" charset="0"/>
              <a:buChar char="•"/>
              <a:defRPr/>
            </a:pPr>
            <a:endParaRPr lang="fr-CA" altLang="en-US" sz="1600" kern="0" dirty="0">
              <a:solidFill>
                <a:srgbClr val="000000"/>
              </a:solidFill>
              <a:latin typeface="Helvetica" pitchFamily="34" charset="0"/>
              <a:ea typeface="ＭＳ Ｐゴシック" panose="020B0600070205080204" pitchFamily="34" charset="-128"/>
              <a:cs typeface="Helvetic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45075835"/>
              </p:ext>
            </p:extLst>
          </p:nvPr>
        </p:nvGraphicFramePr>
        <p:xfrm>
          <a:off x="177800" y="61913"/>
          <a:ext cx="8788400" cy="6270625"/>
        </p:xfrm>
        <a:graphic>
          <a:graphicData uri="http://schemas.openxmlformats.org/drawingml/2006/table">
            <a:tbl>
              <a:tblPr firstRow="1" firstCol="1" bandRow="1">
                <a:tableStyleId>{5C22544A-7EE6-4342-B048-85BDC9FD1C3A}</a:tableStyleId>
              </a:tblPr>
              <a:tblGrid>
                <a:gridCol w="4527665"/>
                <a:gridCol w="4260735"/>
              </a:tblGrid>
              <a:tr h="359525">
                <a:tc gridSpan="2">
                  <a:txBody>
                    <a:bodyPr/>
                    <a:lstStyle/>
                    <a:p>
                      <a:pPr marL="0" marR="0" algn="ctr">
                        <a:spcBef>
                          <a:spcPts val="0"/>
                        </a:spcBef>
                        <a:spcAft>
                          <a:spcPts val="0"/>
                        </a:spcAft>
                      </a:pPr>
                      <a:r>
                        <a:rPr lang="en-US" sz="1800" dirty="0">
                          <a:effectLst/>
                        </a:rPr>
                        <a:t>TDG Engineering Services Contact Information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tc>
                <a:tc hMerge="1">
                  <a:txBody>
                    <a:bodyPr/>
                    <a:lstStyle/>
                    <a:p>
                      <a:endParaRPr lang="en-US"/>
                    </a:p>
                  </a:txBody>
                  <a:tcPr/>
                </a:tc>
              </a:tr>
              <a:tr h="331060">
                <a:tc>
                  <a:txBody>
                    <a:bodyPr/>
                    <a:lstStyle/>
                    <a:p>
                      <a:pPr marL="0" marR="0">
                        <a:spcBef>
                          <a:spcPts val="0"/>
                        </a:spcBef>
                        <a:spcAft>
                          <a:spcPts val="0"/>
                        </a:spcAft>
                      </a:pPr>
                      <a:r>
                        <a:rPr lang="en-US" sz="1600" dirty="0">
                          <a:solidFill>
                            <a:schemeClr val="tx1"/>
                          </a:solidFill>
                          <a:effectLst/>
                        </a:rPr>
                        <a:t>Standard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c>
                  <a:txBody>
                    <a:bodyPr/>
                    <a:lstStyle/>
                    <a:p>
                      <a:pPr marL="0" marR="0">
                        <a:spcBef>
                          <a:spcPts val="0"/>
                        </a:spcBef>
                        <a:spcAft>
                          <a:spcPts val="0"/>
                        </a:spcAft>
                      </a:pPr>
                      <a:r>
                        <a:rPr lang="en-US" sz="1600" b="1" dirty="0">
                          <a:effectLst/>
                        </a:rPr>
                        <a:t>Lead Engineer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tc>
              </a:tr>
              <a:tr h="657119">
                <a:tc>
                  <a:txBody>
                    <a:bodyPr/>
                    <a:lstStyle/>
                    <a:p>
                      <a:pPr marL="0" marR="0">
                        <a:spcBef>
                          <a:spcPts val="0"/>
                        </a:spcBef>
                        <a:spcAft>
                          <a:spcPts val="0"/>
                        </a:spcAft>
                      </a:pPr>
                      <a:r>
                        <a:rPr lang="en-US" sz="1400" dirty="0">
                          <a:solidFill>
                            <a:schemeClr val="tx1"/>
                          </a:solidFill>
                          <a:effectLst/>
                        </a:rPr>
                        <a:t>TP14850 </a:t>
                      </a:r>
                      <a:r>
                        <a:rPr lang="en-CA" sz="1400" dirty="0">
                          <a:solidFill>
                            <a:schemeClr val="tx1"/>
                          </a:solidFill>
                          <a:effectLst/>
                        </a:rPr>
                        <a:t>Small Containers for Transport of Dangerous Goods</a:t>
                      </a:r>
                      <a:endParaRPr lang="en-US" sz="1400" dirty="0">
                        <a:solidFill>
                          <a:schemeClr val="tx1"/>
                        </a:solidFill>
                        <a:effectLst/>
                      </a:endParaRPr>
                    </a:p>
                    <a:p>
                      <a:pPr marL="0" marR="0">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20000"/>
                        <a:lumOff val="80000"/>
                      </a:schemeClr>
                    </a:solidFill>
                  </a:tcPr>
                </a:tc>
                <a:tc rowSpan="5">
                  <a:txBody>
                    <a:bodyPr/>
                    <a:lstStyle/>
                    <a:p>
                      <a:pPr marL="0" marR="0">
                        <a:spcBef>
                          <a:spcPts val="0"/>
                        </a:spcBef>
                        <a:spcAft>
                          <a:spcPts val="0"/>
                        </a:spcAft>
                      </a:pPr>
                      <a:r>
                        <a:rPr lang="en-US" sz="1400" b="1" dirty="0" smtClean="0">
                          <a:effectLst/>
                        </a:rPr>
                        <a:t>France Bernier</a:t>
                      </a:r>
                    </a:p>
                    <a:p>
                      <a:pPr marL="0" marR="0">
                        <a:spcBef>
                          <a:spcPts val="0"/>
                        </a:spcBef>
                        <a:spcAft>
                          <a:spcPts val="0"/>
                        </a:spcAft>
                      </a:pPr>
                      <a:endParaRPr lang="en-US" sz="1400" b="1" dirty="0">
                        <a:effectLst/>
                      </a:endParaRPr>
                    </a:p>
                    <a:p>
                      <a:pPr marL="0" marR="0">
                        <a:spcBef>
                          <a:spcPts val="0"/>
                        </a:spcBef>
                        <a:spcAft>
                          <a:spcPts val="0"/>
                        </a:spcAft>
                      </a:pPr>
                      <a:r>
                        <a:rPr lang="en-CA" sz="1400" dirty="0" smtClean="0">
                          <a:effectLst/>
                        </a:rPr>
                        <a:t>330 </a:t>
                      </a:r>
                      <a:r>
                        <a:rPr lang="en-CA" sz="1400" dirty="0">
                          <a:effectLst/>
                        </a:rPr>
                        <a:t>Sparks Street</a:t>
                      </a:r>
                      <a:endParaRPr lang="en-US" sz="1400" dirty="0">
                        <a:effectLst/>
                      </a:endParaRPr>
                    </a:p>
                    <a:p>
                      <a:pPr marL="0" marR="0">
                        <a:spcBef>
                          <a:spcPts val="0"/>
                        </a:spcBef>
                        <a:spcAft>
                          <a:spcPts val="0"/>
                        </a:spcAft>
                      </a:pPr>
                      <a:r>
                        <a:rPr lang="en-CA" sz="1400" dirty="0">
                          <a:effectLst/>
                        </a:rPr>
                        <a:t>Ottawa ON K1A 0N5</a:t>
                      </a:r>
                      <a:endParaRPr lang="en-US" sz="1400" dirty="0">
                        <a:effectLst/>
                      </a:endParaRPr>
                    </a:p>
                    <a:p>
                      <a:pPr marL="0" marR="0">
                        <a:spcBef>
                          <a:spcPts val="0"/>
                        </a:spcBef>
                        <a:spcAft>
                          <a:spcPts val="0"/>
                        </a:spcAft>
                      </a:pPr>
                      <a:r>
                        <a:rPr lang="en-US" sz="1400" dirty="0">
                          <a:effectLst/>
                        </a:rPr>
                        <a:t>Tel: (613) 998-0798</a:t>
                      </a:r>
                    </a:p>
                    <a:p>
                      <a:pPr marL="0" marR="0">
                        <a:spcBef>
                          <a:spcPts val="0"/>
                        </a:spcBef>
                        <a:spcAft>
                          <a:spcPts val="0"/>
                        </a:spcAft>
                      </a:pPr>
                      <a:r>
                        <a:rPr lang="en-US" sz="1400" u="sng" dirty="0">
                          <a:effectLst/>
                          <a:hlinkClick r:id="rId4"/>
                        </a:rPr>
                        <a:t>France.Bernier@tc.gc.ca</a:t>
                      </a:r>
                      <a:r>
                        <a:rPr lang="fr-FR"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tc>
              </a:tr>
              <a:tr h="302150">
                <a:tc>
                  <a:txBody>
                    <a:bodyPr/>
                    <a:lstStyle/>
                    <a:p>
                      <a:pPr marL="0" marR="0">
                        <a:spcBef>
                          <a:spcPts val="0"/>
                        </a:spcBef>
                        <a:spcAft>
                          <a:spcPts val="0"/>
                        </a:spcAft>
                      </a:pPr>
                      <a:r>
                        <a:rPr lang="en-US" sz="1400" dirty="0">
                          <a:solidFill>
                            <a:schemeClr val="tx1"/>
                          </a:solidFill>
                          <a:effectLst/>
                        </a:rPr>
                        <a:t>CGSB 43.125-2016Packaging for Infectious Substances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20000"/>
                        <a:lumOff val="80000"/>
                      </a:schemeClr>
                    </a:solidFill>
                  </a:tcPr>
                </a:tc>
                <a:tc vMerge="1">
                  <a:txBody>
                    <a:bodyPr/>
                    <a:lstStyle/>
                    <a:p>
                      <a:endParaRPr lang="en-US"/>
                    </a:p>
                  </a:txBody>
                  <a:tcPr/>
                </a:tc>
              </a:tr>
              <a:tr h="559295">
                <a:tc>
                  <a:txBody>
                    <a:bodyPr/>
                    <a:lstStyle/>
                    <a:p>
                      <a:pPr marL="0" marR="0">
                        <a:spcBef>
                          <a:spcPts val="0"/>
                        </a:spcBef>
                        <a:spcAft>
                          <a:spcPts val="0"/>
                        </a:spcAft>
                      </a:pPr>
                      <a:r>
                        <a:rPr lang="en-US" sz="1400" dirty="0">
                          <a:solidFill>
                            <a:schemeClr val="tx1"/>
                          </a:solidFill>
                          <a:effectLst/>
                        </a:rPr>
                        <a:t>CGSB-43.126-2014 Drum Reconditioning</a:t>
                      </a:r>
                    </a:p>
                    <a:p>
                      <a:pPr marL="0" marR="0">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20000"/>
                        <a:lumOff val="80000"/>
                      </a:schemeClr>
                    </a:solidFill>
                  </a:tcPr>
                </a:tc>
                <a:tc vMerge="1">
                  <a:txBody>
                    <a:bodyPr/>
                    <a:lstStyle/>
                    <a:p>
                      <a:endParaRPr lang="en-US"/>
                    </a:p>
                  </a:txBody>
                  <a:tcPr/>
                </a:tc>
              </a:tr>
              <a:tr h="559295">
                <a:tc>
                  <a:txBody>
                    <a:bodyPr/>
                    <a:lstStyle/>
                    <a:p>
                      <a:pPr marL="0" marR="0">
                        <a:spcBef>
                          <a:spcPts val="0"/>
                        </a:spcBef>
                        <a:spcAft>
                          <a:spcPts val="0"/>
                        </a:spcAft>
                      </a:pPr>
                      <a:r>
                        <a:rPr lang="en-US" sz="1400" dirty="0">
                          <a:solidFill>
                            <a:schemeClr val="tx1"/>
                          </a:solidFill>
                          <a:effectLst/>
                        </a:rPr>
                        <a:t>CGSB-43.146-2016 </a:t>
                      </a:r>
                      <a:r>
                        <a:rPr lang="en-US" sz="1400" dirty="0" smtClean="0">
                          <a:solidFill>
                            <a:schemeClr val="tx1"/>
                          </a:solidFill>
                          <a:effectLst/>
                        </a:rPr>
                        <a:t> UN </a:t>
                      </a:r>
                      <a:r>
                        <a:rPr lang="en-US" sz="1400" dirty="0">
                          <a:solidFill>
                            <a:schemeClr val="tx1"/>
                          </a:solidFill>
                          <a:effectLst/>
                        </a:rPr>
                        <a:t>Standardized IBC</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20000"/>
                        <a:lumOff val="80000"/>
                      </a:schemeClr>
                    </a:solidFill>
                  </a:tcPr>
                </a:tc>
                <a:tc vMerge="1">
                  <a:txBody>
                    <a:bodyPr/>
                    <a:lstStyle/>
                    <a:p>
                      <a:endParaRPr lang="en-US"/>
                    </a:p>
                  </a:txBody>
                  <a:tcPr/>
                </a:tc>
              </a:tr>
              <a:tr h="279649">
                <a:tc>
                  <a:txBody>
                    <a:bodyPr/>
                    <a:lstStyle/>
                    <a:p>
                      <a:pPr marL="0" marR="0">
                        <a:spcBef>
                          <a:spcPts val="0"/>
                        </a:spcBef>
                        <a:spcAft>
                          <a:spcPts val="0"/>
                        </a:spcAft>
                      </a:pPr>
                      <a:r>
                        <a:rPr lang="en-US" sz="1400" dirty="0">
                          <a:solidFill>
                            <a:schemeClr val="tx1"/>
                          </a:solidFill>
                          <a:effectLst/>
                        </a:rPr>
                        <a:t>CGSB </a:t>
                      </a:r>
                      <a:r>
                        <a:rPr lang="en-US" sz="1400" dirty="0" smtClean="0">
                          <a:solidFill>
                            <a:schemeClr val="tx1"/>
                          </a:solidFill>
                          <a:effectLst/>
                        </a:rPr>
                        <a:t>43.145 </a:t>
                      </a:r>
                      <a:r>
                        <a:rPr lang="en-US" sz="1400" dirty="0">
                          <a:solidFill>
                            <a:schemeClr val="tx1"/>
                          </a:solidFill>
                          <a:effectLst/>
                        </a:rPr>
                        <a:t>Large Packaging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20000"/>
                        <a:lumOff val="80000"/>
                      </a:schemeClr>
                    </a:solidFill>
                  </a:tcPr>
                </a:tc>
                <a:tc vMerge="1">
                  <a:txBody>
                    <a:bodyPr/>
                    <a:lstStyle/>
                    <a:p>
                      <a:endParaRPr lang="en-US"/>
                    </a:p>
                  </a:txBody>
                  <a:tcPr/>
                </a:tc>
              </a:tr>
              <a:tr h="559295">
                <a:tc>
                  <a:txBody>
                    <a:bodyPr/>
                    <a:lstStyle/>
                    <a:p>
                      <a:pPr marL="0" marR="0">
                        <a:spcBef>
                          <a:spcPts val="0"/>
                        </a:spcBef>
                        <a:spcAft>
                          <a:spcPts val="0"/>
                        </a:spcAft>
                      </a:pPr>
                      <a:r>
                        <a:rPr lang="en-US" sz="1400" dirty="0">
                          <a:solidFill>
                            <a:schemeClr val="tx1"/>
                          </a:solidFill>
                          <a:effectLst/>
                        </a:rPr>
                        <a:t>TP14877 </a:t>
                      </a:r>
                      <a:r>
                        <a:rPr lang="en-CA" sz="1400" dirty="0">
                          <a:solidFill>
                            <a:schemeClr val="tx1"/>
                          </a:solidFill>
                          <a:effectLst/>
                        </a:rPr>
                        <a:t>Containers for Transport of Dangerous Goods </a:t>
                      </a:r>
                      <a:r>
                        <a:rPr lang="en-US" sz="1400" dirty="0">
                          <a:solidFill>
                            <a:schemeClr val="tx1"/>
                          </a:solidFill>
                          <a:effectLst/>
                        </a:rPr>
                        <a:t>by Rail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c rowSpan="3">
                  <a:txBody>
                    <a:bodyPr/>
                    <a:lstStyle/>
                    <a:p>
                      <a:pPr marL="0" marR="0">
                        <a:spcBef>
                          <a:spcPts val="0"/>
                        </a:spcBef>
                        <a:spcAft>
                          <a:spcPts val="0"/>
                        </a:spcAft>
                      </a:pPr>
                      <a:r>
                        <a:rPr lang="en-US" sz="1400" b="1" dirty="0">
                          <a:effectLst/>
                        </a:rPr>
                        <a:t>Shaun Singh</a:t>
                      </a:r>
                    </a:p>
                    <a:p>
                      <a:pPr marL="0" marR="0">
                        <a:spcBef>
                          <a:spcPts val="0"/>
                        </a:spcBef>
                        <a:spcAft>
                          <a:spcPts val="0"/>
                        </a:spcAft>
                      </a:pPr>
                      <a:endParaRPr lang="en-US" sz="1400" dirty="0">
                        <a:effectLst/>
                      </a:endParaRPr>
                    </a:p>
                    <a:p>
                      <a:pPr marL="0" marR="0">
                        <a:spcBef>
                          <a:spcPts val="0"/>
                        </a:spcBef>
                        <a:spcAft>
                          <a:spcPts val="0"/>
                        </a:spcAft>
                      </a:pPr>
                      <a:r>
                        <a:rPr lang="en-CA" sz="1400" dirty="0">
                          <a:effectLst/>
                        </a:rPr>
                        <a:t>330 Sparks Street</a:t>
                      </a:r>
                      <a:endParaRPr lang="en-US" sz="1400" dirty="0">
                        <a:effectLst/>
                      </a:endParaRPr>
                    </a:p>
                    <a:p>
                      <a:pPr marL="0" marR="0">
                        <a:spcBef>
                          <a:spcPts val="0"/>
                        </a:spcBef>
                        <a:spcAft>
                          <a:spcPts val="0"/>
                        </a:spcAft>
                      </a:pPr>
                      <a:r>
                        <a:rPr lang="en-CA" sz="1400" dirty="0">
                          <a:effectLst/>
                        </a:rPr>
                        <a:t>Ottawa ON K1A 0N5</a:t>
                      </a:r>
                      <a:endParaRPr lang="en-US" sz="1400" dirty="0">
                        <a:effectLst/>
                      </a:endParaRPr>
                    </a:p>
                    <a:p>
                      <a:pPr marL="0" marR="0">
                        <a:spcBef>
                          <a:spcPts val="0"/>
                        </a:spcBef>
                        <a:spcAft>
                          <a:spcPts val="0"/>
                        </a:spcAft>
                      </a:pPr>
                      <a:r>
                        <a:rPr lang="en-US" sz="1400" dirty="0">
                          <a:effectLst/>
                        </a:rPr>
                        <a:t>Tel: (613) 991-2065</a:t>
                      </a:r>
                    </a:p>
                    <a:p>
                      <a:pPr marL="0" marR="0">
                        <a:spcBef>
                          <a:spcPts val="0"/>
                        </a:spcBef>
                        <a:spcAft>
                          <a:spcPts val="0"/>
                        </a:spcAft>
                      </a:pPr>
                      <a:r>
                        <a:rPr lang="en-US" sz="1400" u="sng" dirty="0">
                          <a:effectLst/>
                          <a:hlinkClick r:id="rId5"/>
                        </a:rPr>
                        <a:t>Shaun.Singh@tc.gc.ca</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r>
              <a:tr h="559295">
                <a:tc>
                  <a:txBody>
                    <a:bodyPr/>
                    <a:lstStyle/>
                    <a:p>
                      <a:pPr marL="0" marR="0">
                        <a:spcBef>
                          <a:spcPts val="0"/>
                        </a:spcBef>
                        <a:spcAft>
                          <a:spcPts val="0"/>
                        </a:spcAft>
                      </a:pPr>
                      <a:r>
                        <a:rPr lang="en-US" sz="1400" dirty="0">
                          <a:solidFill>
                            <a:schemeClr val="tx1"/>
                          </a:solidFill>
                          <a:effectLst/>
                        </a:rPr>
                        <a:t>CGSB 43.151-2012 Explosives Class 1 </a:t>
                      </a:r>
                    </a:p>
                    <a:p>
                      <a:pPr marL="0" marR="0">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c vMerge="1">
                  <a:txBody>
                    <a:bodyPr/>
                    <a:lstStyle/>
                    <a:p>
                      <a:endParaRPr lang="en-US"/>
                    </a:p>
                  </a:txBody>
                  <a:tcPr/>
                </a:tc>
              </a:tr>
              <a:tr h="705703">
                <a:tc>
                  <a:txBody>
                    <a:bodyPr/>
                    <a:lstStyle/>
                    <a:p>
                      <a:pPr marL="0" marR="0">
                        <a:spcBef>
                          <a:spcPts val="0"/>
                        </a:spcBef>
                        <a:spcAft>
                          <a:spcPts val="0"/>
                        </a:spcAft>
                      </a:pPr>
                      <a:r>
                        <a:rPr lang="en-US" sz="1400" dirty="0">
                          <a:solidFill>
                            <a:schemeClr val="tx1"/>
                          </a:solidFill>
                          <a:effectLst/>
                        </a:rPr>
                        <a:t>CSA B625-13 Portable tanks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c vMerge="1">
                  <a:txBody>
                    <a:bodyPr/>
                    <a:lstStyle/>
                    <a:p>
                      <a:endParaRPr lang="en-US"/>
                    </a:p>
                  </a:txBody>
                  <a:tcPr/>
                </a:tc>
              </a:tr>
              <a:tr h="1398239">
                <a:tc>
                  <a:txBody>
                    <a:bodyPr/>
                    <a:lstStyle/>
                    <a:p>
                      <a:pPr marL="0" marR="0">
                        <a:spcBef>
                          <a:spcPts val="0"/>
                        </a:spcBef>
                        <a:spcAft>
                          <a:spcPts val="0"/>
                        </a:spcAft>
                      </a:pPr>
                      <a:r>
                        <a:rPr lang="en-US" sz="1400" dirty="0">
                          <a:solidFill>
                            <a:schemeClr val="tx1"/>
                          </a:solidFill>
                          <a:effectLst/>
                        </a:rPr>
                        <a:t>CSA B620-2014 / B621-2014 / B622-2014 / B626-2013 Highway Tanks and TC Portable Tanks </a:t>
                      </a:r>
                    </a:p>
                    <a:p>
                      <a:pPr marL="0" marR="0">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c>
                  <a:txBody>
                    <a:bodyPr/>
                    <a:lstStyle/>
                    <a:p>
                      <a:pPr marL="0" marR="0">
                        <a:spcBef>
                          <a:spcPts val="0"/>
                        </a:spcBef>
                        <a:spcAft>
                          <a:spcPts val="0"/>
                        </a:spcAft>
                      </a:pPr>
                      <a:r>
                        <a:rPr lang="en-US" sz="1400" b="1" dirty="0">
                          <a:effectLst/>
                        </a:rPr>
                        <a:t>Chris Nowak</a:t>
                      </a:r>
                    </a:p>
                    <a:p>
                      <a:pPr marL="0" marR="0">
                        <a:spcBef>
                          <a:spcPts val="0"/>
                        </a:spcBef>
                        <a:spcAft>
                          <a:spcPts val="0"/>
                        </a:spcAft>
                      </a:pPr>
                      <a:r>
                        <a:rPr lang="en-CA" sz="1400" dirty="0" smtClean="0">
                          <a:effectLst/>
                        </a:rPr>
                        <a:t>330 </a:t>
                      </a:r>
                      <a:r>
                        <a:rPr lang="en-CA" sz="1400" dirty="0">
                          <a:effectLst/>
                        </a:rPr>
                        <a:t>Sparks Street</a:t>
                      </a:r>
                      <a:endParaRPr lang="en-US" sz="1400" dirty="0">
                        <a:effectLst/>
                      </a:endParaRPr>
                    </a:p>
                    <a:p>
                      <a:pPr marL="0" marR="0">
                        <a:spcBef>
                          <a:spcPts val="0"/>
                        </a:spcBef>
                        <a:spcAft>
                          <a:spcPts val="0"/>
                        </a:spcAft>
                      </a:pPr>
                      <a:r>
                        <a:rPr lang="en-CA" sz="1400" dirty="0">
                          <a:effectLst/>
                        </a:rPr>
                        <a:t>Ottawa ON K1A 0N5</a:t>
                      </a:r>
                      <a:endParaRPr lang="en-US" sz="1400" dirty="0">
                        <a:effectLst/>
                      </a:endParaRPr>
                    </a:p>
                    <a:p>
                      <a:pPr marL="0" marR="0">
                        <a:spcBef>
                          <a:spcPts val="0"/>
                        </a:spcBef>
                        <a:spcAft>
                          <a:spcPts val="0"/>
                        </a:spcAft>
                      </a:pPr>
                      <a:r>
                        <a:rPr lang="en-US" sz="1400" dirty="0">
                          <a:effectLst/>
                        </a:rPr>
                        <a:t>Tel: (613) 993-5022</a:t>
                      </a:r>
                    </a:p>
                    <a:p>
                      <a:pPr marL="0" marR="0">
                        <a:spcBef>
                          <a:spcPts val="0"/>
                        </a:spcBef>
                        <a:spcAft>
                          <a:spcPts val="0"/>
                        </a:spcAft>
                      </a:pPr>
                      <a:r>
                        <a:rPr lang="en-US" sz="1400" u="sng" dirty="0">
                          <a:effectLst/>
                          <a:hlinkClick r:id="rId6"/>
                        </a:rPr>
                        <a:t>Chris.Nowak@tc.gc.ca</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263" marR="33263" marT="0" marB="0">
                    <a:solidFill>
                      <a:schemeClr val="accent1">
                        <a:lumMod val="40000"/>
                        <a:lumOff val="60000"/>
                      </a:schemeClr>
                    </a:solidFill>
                  </a:tcPr>
                </a:tc>
              </a:tr>
            </a:tbl>
          </a:graphicData>
        </a:graphic>
      </p:graphicFrame>
    </p:spTree>
    <p:extLst>
      <p:ext uri="{BB962C8B-B14F-4D97-AF65-F5344CB8AC3E}">
        <p14:creationId xmlns:p14="http://schemas.microsoft.com/office/powerpoint/2010/main" val="2975100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1987"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8053E579-E7C5-4947-B267-73FF796974EB}" type="slidenum">
              <a:rPr lang="en-US" altLang="en-US" sz="1200" b="0" smtClean="0">
                <a:solidFill>
                  <a:srgbClr val="898989"/>
                </a:solidFill>
                <a:latin typeface="Calibri" panose="020F0502020204030204" pitchFamily="34" charset="0"/>
              </a:rPr>
              <a:pPr>
                <a:lnSpc>
                  <a:spcPct val="100000"/>
                </a:lnSpc>
                <a:spcBef>
                  <a:spcPct val="0"/>
                </a:spcBef>
                <a:buFontTx/>
                <a:buNone/>
              </a:pPr>
              <a:t>12</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635794" y="411956"/>
            <a:ext cx="7685881" cy="1231900"/>
          </a:xfrm>
          <a:prstGeom prst="rect">
            <a:avLst/>
          </a:prstGeom>
          <a:noFill/>
        </p:spPr>
        <p:txBody>
          <a:bodyPr/>
          <a:lstStyle/>
          <a:p>
            <a:pPr>
              <a:defRPr/>
            </a:pPr>
            <a:r>
              <a:rPr lang="en-US"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LOADING/UNLOADING COMPONENTS FOR HIGHWAY TANKS</a:t>
            </a:r>
          </a:p>
        </p:txBody>
      </p:sp>
      <p:sp>
        <p:nvSpPr>
          <p:cNvPr id="41989"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1990" name="Rectangle 6"/>
          <p:cNvSpPr>
            <a:spLocks noChangeArrowheads="1"/>
          </p:cNvSpPr>
          <p:nvPr/>
        </p:nvSpPr>
        <p:spPr bwMode="auto">
          <a:xfrm>
            <a:off x="868363" y="17748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sp>
        <p:nvSpPr>
          <p:cNvPr id="3" name="Rectangle 2"/>
          <p:cNvSpPr/>
          <p:nvPr/>
        </p:nvSpPr>
        <p:spPr>
          <a:xfrm>
            <a:off x="690563" y="1254125"/>
            <a:ext cx="7461250" cy="4892675"/>
          </a:xfrm>
          <a:prstGeom prst="rect">
            <a:avLst/>
          </a:prstGeom>
        </p:spPr>
        <p:txBody>
          <a:bodyPr/>
          <a:lstStyle/>
          <a:p>
            <a:pPr marL="284400" indent="-284400">
              <a:lnSpc>
                <a:spcPct val="90000"/>
              </a:lnSpc>
              <a:spcAft>
                <a:spcPts val="1000"/>
              </a:spcAft>
              <a:defRPr/>
            </a:pPr>
            <a:endParaRPr lang="en-US" altLang="en-US" sz="2000" b="1" dirty="0" smtClean="0">
              <a:latin typeface="Helvetica" panose="020B0604020202020204" pitchFamily="34" charset="0"/>
              <a:ea typeface="ヒラギノ角ゴ Pro W3"/>
              <a:cs typeface="ヒラギノ角ゴ Pro W3"/>
            </a:endParaRPr>
          </a:p>
          <a:p>
            <a:pPr marL="284400" indent="-284400">
              <a:lnSpc>
                <a:spcPct val="90000"/>
              </a:lnSpc>
              <a:spcAft>
                <a:spcPts val="1000"/>
              </a:spcAft>
              <a:defRPr/>
            </a:pPr>
            <a:r>
              <a:rPr lang="en-US" altLang="en-US" sz="2000" b="1" dirty="0">
                <a:latin typeface="Helvetica" panose="020B0604020202020204" pitchFamily="34" charset="0"/>
                <a:ea typeface="ヒラギノ角ゴ Pro W3"/>
                <a:cs typeface="ヒラギノ角ゴ Pro W3"/>
              </a:rPr>
              <a:t>Periodic </a:t>
            </a:r>
            <a:r>
              <a:rPr lang="en-US" altLang="en-US" sz="2000" b="1" dirty="0" smtClean="0">
                <a:latin typeface="Helvetica" panose="020B0604020202020204" pitchFamily="34" charset="0"/>
                <a:ea typeface="ヒラギノ角ゴ Pro W3"/>
                <a:cs typeface="ヒラギノ角ゴ Pro W3"/>
              </a:rPr>
              <a:t>Test</a:t>
            </a:r>
          </a:p>
          <a:p>
            <a:pPr marL="284400" indent="-284400">
              <a:lnSpc>
                <a:spcPct val="90000"/>
              </a:lnSpc>
              <a:spcAft>
                <a:spcPts val="1000"/>
              </a:spcAft>
              <a:defRPr/>
            </a:pPr>
            <a:endParaRPr lang="en-US" altLang="en-US" sz="2000" b="1" dirty="0">
              <a:latin typeface="Helvetica" panose="020B0604020202020204" pitchFamily="34" charset="0"/>
              <a:ea typeface="ヒラギノ角ゴ Pro W3"/>
              <a:cs typeface="ヒラギノ角ゴ Pro W3"/>
            </a:endParaRPr>
          </a:p>
          <a:p>
            <a:pPr>
              <a:lnSpc>
                <a:spcPct val="90000"/>
              </a:lnSpc>
              <a:spcBef>
                <a:spcPts val="24"/>
              </a:spcBef>
              <a:spcAft>
                <a:spcPts val="1000"/>
              </a:spcAft>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Piping System – B620 Clause 7.2.7.7 &amp; Table 7.1</a:t>
            </a:r>
          </a:p>
          <a:p>
            <a:pPr marL="741600" lvl="1"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all piping and accessories that are permanently attached to the vehicle and used to handle DG’s</a:t>
            </a:r>
          </a:p>
          <a:p>
            <a:pPr marL="741600" lvl="1"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5-yr hydrostatic test to ≥80% of tank’s MAWP</a:t>
            </a:r>
          </a:p>
          <a:p>
            <a:pPr>
              <a:lnSpc>
                <a:spcPct val="90000"/>
              </a:lnSpc>
              <a:spcBef>
                <a:spcPts val="24"/>
              </a:spcBef>
              <a:spcAft>
                <a:spcPts val="1000"/>
              </a:spcAft>
              <a:defRPr/>
            </a:pPr>
            <a:endParaRPr lang="en-US" altLang="en-US" sz="2000" kern="0" dirty="0" smtClean="0">
              <a:latin typeface="Helvetica" panose="020B0604020202020204" pitchFamily="34" charset="0"/>
              <a:ea typeface="MS PGothic" panose="020B0600070205080204" pitchFamily="34" charset="-128"/>
              <a:cs typeface="Helvetica" panose="020B0604020202020204" pitchFamily="34" charset="0"/>
            </a:endParaRPr>
          </a:p>
          <a:p>
            <a:pPr>
              <a:lnSpc>
                <a:spcPct val="90000"/>
              </a:lnSpc>
              <a:spcBef>
                <a:spcPts val="24"/>
              </a:spcBef>
              <a:spcAft>
                <a:spcPts val="1000"/>
              </a:spcAft>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Hose </a:t>
            </a: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Assembly – B620 Clause 7.2.10</a:t>
            </a:r>
          </a:p>
          <a:p>
            <a:pPr marL="741600" lvl="1"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Used to temporarily connect tank/accessories for loading/unloading</a:t>
            </a:r>
          </a:p>
          <a:p>
            <a:pPr marL="741600" lvl="1"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Includes a hose and its attached couplings</a:t>
            </a:r>
          </a:p>
          <a:p>
            <a:pPr marL="741600" lvl="1"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Annual pressure test to greater of 75 psi (10 psi for drop hose or 225 psi for CSA-certified) and 120% HAWP</a:t>
            </a:r>
          </a:p>
        </p:txBody>
      </p:sp>
      <p:cxnSp>
        <p:nvCxnSpPr>
          <p:cNvPr id="8" name="Straight Connector 7"/>
          <p:cNvCxnSpPr/>
          <p:nvPr/>
        </p:nvCxnSpPr>
        <p:spPr>
          <a:xfrm>
            <a:off x="690563" y="1489869"/>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3518260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1987"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8053E579-E7C5-4947-B267-73FF796974EB}" type="slidenum">
              <a:rPr lang="en-US" altLang="en-US" sz="1200" b="0" smtClean="0">
                <a:solidFill>
                  <a:srgbClr val="898989"/>
                </a:solidFill>
                <a:latin typeface="Calibri" panose="020F0502020204030204" pitchFamily="34" charset="0"/>
              </a:rPr>
              <a:pPr>
                <a:lnSpc>
                  <a:spcPct val="100000"/>
                </a:lnSpc>
                <a:spcBef>
                  <a:spcPct val="0"/>
                </a:spcBef>
                <a:buFontTx/>
                <a:buNone/>
              </a:pPr>
              <a:t>13</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635794" y="411956"/>
            <a:ext cx="7685881" cy="1231900"/>
          </a:xfrm>
          <a:prstGeom prst="rect">
            <a:avLst/>
          </a:prstGeom>
          <a:noFill/>
        </p:spPr>
        <p:txBody>
          <a:bodyPr/>
          <a:lstStyle/>
          <a:p>
            <a:pPr>
              <a:defRPr/>
            </a:pPr>
            <a:r>
              <a:rPr lang="en-US"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LOADING/UNLOADING COMPONENTS FOR HIGHWAY TANKS</a:t>
            </a:r>
            <a:r>
              <a:rPr lang="en-CA" sz="3200" b="1"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 </a:t>
            </a:r>
            <a:r>
              <a:rPr lang="en-CA" sz="3200" b="1"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(cont.)</a:t>
            </a:r>
            <a:endParaRPr lang="en-US"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1989"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1990" name="Rectangle 6"/>
          <p:cNvSpPr>
            <a:spLocks noChangeArrowheads="1"/>
          </p:cNvSpPr>
          <p:nvPr/>
        </p:nvSpPr>
        <p:spPr bwMode="auto">
          <a:xfrm>
            <a:off x="868363" y="17748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sp>
        <p:nvSpPr>
          <p:cNvPr id="3" name="Rectangle 2"/>
          <p:cNvSpPr/>
          <p:nvPr/>
        </p:nvSpPr>
        <p:spPr>
          <a:xfrm>
            <a:off x="690563" y="1254125"/>
            <a:ext cx="7461250" cy="4892675"/>
          </a:xfrm>
          <a:prstGeom prst="rect">
            <a:avLst/>
          </a:prstGeom>
        </p:spPr>
        <p:txBody>
          <a:bodyPr/>
          <a:lstStyle/>
          <a:p>
            <a:pPr marL="284400" indent="-284400">
              <a:lnSpc>
                <a:spcPct val="90000"/>
              </a:lnSpc>
              <a:spcAft>
                <a:spcPts val="1000"/>
              </a:spcAft>
              <a:defRPr/>
            </a:pPr>
            <a:endParaRPr lang="en-US" altLang="en-US" sz="2000" b="1" dirty="0" smtClean="0">
              <a:latin typeface="Helvetica" panose="020B0604020202020204" pitchFamily="34" charset="0"/>
              <a:ea typeface="ヒラギノ角ゴ Pro W3"/>
              <a:cs typeface="ヒラギノ角ゴ Pro W3"/>
            </a:endParaRPr>
          </a:p>
          <a:p>
            <a:pPr marL="284400" indent="-284400">
              <a:lnSpc>
                <a:spcPct val="90000"/>
              </a:lnSpc>
              <a:spcAft>
                <a:spcPts val="1000"/>
              </a:spcAft>
              <a:defRPr/>
            </a:pPr>
            <a:r>
              <a:rPr lang="en-US" altLang="en-US" sz="2000" b="1" dirty="0">
                <a:latin typeface="Helvetica" panose="020B0604020202020204" pitchFamily="34" charset="0"/>
                <a:ea typeface="ヒラギノ角ゴ Pro W3"/>
                <a:cs typeface="ヒラギノ角ゴ Pro W3"/>
              </a:rPr>
              <a:t>Enforcement of Periodic Test </a:t>
            </a:r>
            <a:r>
              <a:rPr lang="en-US" altLang="en-US" sz="2000" b="1" dirty="0" smtClean="0">
                <a:latin typeface="Helvetica" panose="020B0604020202020204" pitchFamily="34" charset="0"/>
                <a:ea typeface="ヒラギノ角ゴ Pro W3"/>
                <a:cs typeface="ヒラギノ角ゴ Pro W3"/>
              </a:rPr>
              <a:t>Requirements</a:t>
            </a:r>
          </a:p>
          <a:p>
            <a:pPr marL="284400" indent="-284400">
              <a:lnSpc>
                <a:spcPct val="90000"/>
              </a:lnSpc>
              <a:spcAft>
                <a:spcPts val="1000"/>
              </a:spcAft>
              <a:defRPr/>
            </a:pPr>
            <a:endParaRPr lang="en-US" altLang="en-US" sz="2000" b="1" dirty="0" smtClean="0">
              <a:latin typeface="Helvetica" panose="020B0604020202020204" pitchFamily="34" charset="0"/>
              <a:ea typeface="ヒラギノ角ゴ Pro W3"/>
              <a:cs typeface="ヒラギノ角ゴ Pro W3"/>
            </a:endParaRPr>
          </a:p>
          <a:p>
            <a:pPr marL="284400"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The piping system requires a pressure test in accordance with CSA B620 Clause 7.2.7.7(e)</a:t>
            </a:r>
          </a:p>
          <a:p>
            <a:pPr marL="741600" lvl="1"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Does not apply to pumps, augers, hoppers, etc.</a:t>
            </a:r>
          </a:p>
          <a:p>
            <a:pPr marL="284400" indent="-284400">
              <a:lnSpc>
                <a:spcPct val="90000"/>
              </a:lnSpc>
              <a:spcBef>
                <a:spcPts val="24"/>
              </a:spcBef>
              <a:spcAft>
                <a:spcPts val="1000"/>
              </a:spcAft>
              <a:buFontTx/>
              <a:buChar char="•"/>
              <a:defRPr/>
            </a:pP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Permanently attached hose assemblies require 7.2.7.7(e) pressure test</a:t>
            </a:r>
          </a:p>
          <a:p>
            <a:pPr marL="284400" indent="-284400">
              <a:lnSpc>
                <a:spcPct val="90000"/>
              </a:lnSpc>
              <a:spcBef>
                <a:spcPts val="24"/>
              </a:spcBef>
              <a:spcAft>
                <a:spcPts val="1000"/>
              </a:spcAft>
              <a:buFontTx/>
              <a:buChar char="•"/>
              <a:defRPr/>
            </a:pPr>
            <a:r>
              <a:rPr lang="en-US" altLang="en-US" sz="2000" u="sng" kern="0" dirty="0">
                <a:latin typeface="Helvetica" panose="020B0604020202020204" pitchFamily="34" charset="0"/>
                <a:ea typeface="MS PGothic" panose="020B0600070205080204" pitchFamily="34" charset="-128"/>
                <a:cs typeface="Helvetica" panose="020B0604020202020204" pitchFamily="34" charset="0"/>
              </a:rPr>
              <a:t>Temporarily attached</a:t>
            </a: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 hose assemblies for </a:t>
            </a:r>
            <a:r>
              <a:rPr lang="en-US" altLang="en-US" sz="2000" u="sng" kern="0" dirty="0">
                <a:latin typeface="Helvetica" panose="020B0604020202020204" pitchFamily="34" charset="0"/>
                <a:ea typeface="MS PGothic" panose="020B0600070205080204" pitchFamily="34" charset="-128"/>
                <a:cs typeface="Helvetica" panose="020B0604020202020204" pitchFamily="34" charset="0"/>
              </a:rPr>
              <a:t>Class 1, Explosives</a:t>
            </a: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 must observe CGSB-43.151 clause 7.10.b and CSA B620 clause </a:t>
            </a: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7.2.10.4</a:t>
            </a:r>
          </a:p>
          <a:p>
            <a:pPr marL="742950" lvl="1" indent="-285750">
              <a:lnSpc>
                <a:spcPct val="90000"/>
              </a:lnSpc>
              <a:spcBef>
                <a:spcPts val="24"/>
              </a:spcBef>
              <a:spcAft>
                <a:spcPts val="1000"/>
              </a:spcAft>
              <a:buFont typeface="Wingdings" panose="05000000000000000000" pitchFamily="2" charset="2"/>
              <a:buChar char="Ø"/>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Visual </a:t>
            </a:r>
            <a:r>
              <a:rPr lang="en-US" altLang="en-US" sz="2000" kern="0" dirty="0">
                <a:latin typeface="Helvetica" panose="020B0604020202020204" pitchFamily="34" charset="0"/>
                <a:ea typeface="MS PGothic" panose="020B0600070205080204" pitchFamily="34" charset="-128"/>
                <a:cs typeface="Helvetica" panose="020B0604020202020204" pitchFamily="34" charset="0"/>
              </a:rPr>
              <a:t>inspection requirement to ensure mechanical fitness, integrity and compatibility</a:t>
            </a:r>
          </a:p>
        </p:txBody>
      </p:sp>
      <p:cxnSp>
        <p:nvCxnSpPr>
          <p:cNvPr id="8" name="Straight Connector 7"/>
          <p:cNvCxnSpPr/>
          <p:nvPr/>
        </p:nvCxnSpPr>
        <p:spPr>
          <a:xfrm>
            <a:off x="690563" y="1489869"/>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405675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1987"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8053E579-E7C5-4947-B267-73FF796974EB}" type="slidenum">
              <a:rPr lang="en-US" altLang="en-US" sz="1200" b="0" smtClean="0">
                <a:solidFill>
                  <a:srgbClr val="898989"/>
                </a:solidFill>
                <a:latin typeface="Calibri" panose="020F0502020204030204" pitchFamily="34" charset="0"/>
              </a:rPr>
              <a:pPr>
                <a:lnSpc>
                  <a:spcPct val="100000"/>
                </a:lnSpc>
                <a:spcBef>
                  <a:spcPct val="0"/>
                </a:spcBef>
                <a:buFontTx/>
                <a:buNone/>
              </a:pPr>
              <a:t>14</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635794" y="411956"/>
            <a:ext cx="7685881" cy="1231900"/>
          </a:xfrm>
          <a:prstGeom prst="rect">
            <a:avLst/>
          </a:prstGeom>
          <a:noFill/>
        </p:spPr>
        <p:txBody>
          <a:bodyPr/>
          <a:lstStyle/>
          <a:p>
            <a:pPr>
              <a:defRPr/>
            </a:pPr>
            <a:r>
              <a:rPr lang="en-US"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LOADING/UNLOADING COMPONENTS FOR HIGHWAY TANKS</a:t>
            </a:r>
            <a:r>
              <a:rPr lang="en-CA" sz="3200" b="1"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 </a:t>
            </a:r>
            <a:r>
              <a:rPr lang="en-CA" sz="3200" b="1"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(cont.)</a:t>
            </a:r>
            <a:endParaRPr lang="en-US"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1989"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1990" name="Rectangle 6"/>
          <p:cNvSpPr>
            <a:spLocks noChangeArrowheads="1"/>
          </p:cNvSpPr>
          <p:nvPr/>
        </p:nvSpPr>
        <p:spPr bwMode="auto">
          <a:xfrm>
            <a:off x="868363" y="17748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sp>
        <p:nvSpPr>
          <p:cNvPr id="3" name="Rectangle 2"/>
          <p:cNvSpPr/>
          <p:nvPr/>
        </p:nvSpPr>
        <p:spPr>
          <a:xfrm>
            <a:off x="690563" y="1254125"/>
            <a:ext cx="7461250" cy="4892675"/>
          </a:xfrm>
          <a:prstGeom prst="rect">
            <a:avLst/>
          </a:prstGeom>
        </p:spPr>
        <p:txBody>
          <a:bodyPr/>
          <a:lstStyle/>
          <a:p>
            <a:pPr marL="284400" indent="-284400">
              <a:lnSpc>
                <a:spcPct val="90000"/>
              </a:lnSpc>
              <a:spcAft>
                <a:spcPts val="1000"/>
              </a:spcAft>
              <a:defRPr/>
            </a:pPr>
            <a:endParaRPr lang="en-US" altLang="en-US" sz="2000" b="1" dirty="0" smtClean="0">
              <a:latin typeface="Helvetica" panose="020B0604020202020204" pitchFamily="34" charset="0"/>
              <a:ea typeface="ヒラギノ角ゴ Pro W3"/>
              <a:cs typeface="ヒラギノ角ゴ Pro W3"/>
            </a:endParaRPr>
          </a:p>
          <a:p>
            <a:pPr marL="284400" indent="-284400">
              <a:lnSpc>
                <a:spcPct val="90000"/>
              </a:lnSpc>
              <a:spcAft>
                <a:spcPts val="1000"/>
              </a:spcAft>
              <a:defRPr/>
            </a:pPr>
            <a:r>
              <a:rPr lang="en-US" altLang="en-US" sz="2000" b="1" dirty="0" smtClean="0">
                <a:latin typeface="Helvetica" panose="020B0604020202020204" pitchFamily="34" charset="0"/>
                <a:ea typeface="ヒラギノ角ゴ Pro W3"/>
                <a:cs typeface="ヒラギノ角ゴ Pro W3"/>
              </a:rPr>
              <a:t>Next Steps</a:t>
            </a:r>
          </a:p>
          <a:p>
            <a:pPr marL="284400" indent="-284400">
              <a:lnSpc>
                <a:spcPct val="90000"/>
              </a:lnSpc>
              <a:spcAft>
                <a:spcPts val="1000"/>
              </a:spcAft>
              <a:defRPr/>
            </a:pPr>
            <a:endParaRPr lang="en-US" altLang="en-US" sz="2000" b="1" dirty="0">
              <a:latin typeface="Helvetica" panose="020B0604020202020204" pitchFamily="34" charset="0"/>
              <a:ea typeface="ヒラギノ角ゴ Pro W3"/>
              <a:cs typeface="ヒラギノ角ゴ Pro W3"/>
            </a:endParaRPr>
          </a:p>
          <a:p>
            <a:pPr marL="284400" indent="-284400">
              <a:lnSpc>
                <a:spcPct val="90000"/>
              </a:lnSpc>
              <a:spcBef>
                <a:spcPts val="24"/>
              </a:spcBef>
              <a:spcAft>
                <a:spcPts val="1000"/>
              </a:spcAft>
              <a:buFontTx/>
              <a:buChar char="•"/>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Revise the inspection and test requirements for large tanks in the next edition of CGSB-43.151</a:t>
            </a:r>
            <a:endParaRPr lang="en-US" altLang="en-US" sz="2000" kern="0" dirty="0">
              <a:latin typeface="Helvetica" panose="020B0604020202020204" pitchFamily="34" charset="0"/>
              <a:ea typeface="MS PGothic" panose="020B0600070205080204" pitchFamily="34" charset="-128"/>
              <a:cs typeface="Helvetica" panose="020B0604020202020204" pitchFamily="34" charset="0"/>
            </a:endParaRPr>
          </a:p>
          <a:p>
            <a:pPr marL="284400" indent="-284400">
              <a:lnSpc>
                <a:spcPct val="90000"/>
              </a:lnSpc>
              <a:spcBef>
                <a:spcPct val="20000"/>
              </a:spcBef>
              <a:spcAft>
                <a:spcPts val="1000"/>
              </a:spcAft>
              <a:buFontTx/>
              <a:buChar char="•"/>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Require more appropriate inspection and testing of loading/unloading components used for Class 1 explosives, including MPUs</a:t>
            </a:r>
          </a:p>
          <a:p>
            <a:pPr marL="741600" lvl="1" indent="-284400">
              <a:lnSpc>
                <a:spcPct val="90000"/>
              </a:lnSpc>
              <a:spcBef>
                <a:spcPct val="20000"/>
              </a:spcBef>
              <a:spcAft>
                <a:spcPts val="1000"/>
              </a:spcAft>
              <a:buFontTx/>
              <a:buChar char="•"/>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Could deviate from requirements prescribed in CSA B620</a:t>
            </a:r>
          </a:p>
          <a:p>
            <a:pPr marL="741600" lvl="1" indent="-284400">
              <a:lnSpc>
                <a:spcPct val="90000"/>
              </a:lnSpc>
              <a:spcBef>
                <a:spcPct val="20000"/>
              </a:spcBef>
              <a:spcAft>
                <a:spcPts val="1000"/>
              </a:spcAft>
              <a:buFontTx/>
              <a:buChar char="•"/>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To be more comprehensive than the current enforcement policy shown in previous slide</a:t>
            </a:r>
          </a:p>
          <a:p>
            <a:pPr marL="284400" indent="-284400">
              <a:lnSpc>
                <a:spcPct val="90000"/>
              </a:lnSpc>
              <a:spcBef>
                <a:spcPct val="20000"/>
              </a:spcBef>
              <a:spcAft>
                <a:spcPts val="1000"/>
              </a:spcAft>
              <a:buFontTx/>
              <a:buChar char="•"/>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Requirements to be consistent regardless of tank type</a:t>
            </a:r>
          </a:p>
          <a:p>
            <a:pPr marL="741600" lvl="1" indent="-284400">
              <a:lnSpc>
                <a:spcPct val="90000"/>
              </a:lnSpc>
              <a:spcBef>
                <a:spcPct val="20000"/>
              </a:spcBef>
              <a:spcAft>
                <a:spcPts val="1000"/>
              </a:spcAft>
              <a:buFontTx/>
              <a:buChar char="•"/>
              <a:defRPr/>
            </a:pPr>
            <a:r>
              <a:rPr lang="en-US" altLang="en-US" sz="2000" kern="0" dirty="0" smtClean="0">
                <a:latin typeface="Helvetica" panose="020B0604020202020204" pitchFamily="34" charset="0"/>
                <a:ea typeface="MS PGothic" panose="020B0600070205080204" pitchFamily="34" charset="-128"/>
                <a:cs typeface="Helvetica" panose="020B0604020202020204" pitchFamily="34" charset="0"/>
              </a:rPr>
              <a:t>Highway tank, UN portable tank, IBC</a:t>
            </a:r>
          </a:p>
        </p:txBody>
      </p:sp>
      <p:cxnSp>
        <p:nvCxnSpPr>
          <p:cNvPr id="8" name="Straight Connector 7"/>
          <p:cNvCxnSpPr/>
          <p:nvPr/>
        </p:nvCxnSpPr>
        <p:spPr>
          <a:xfrm>
            <a:off x="690563" y="1489869"/>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2809214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62049" y="1313159"/>
            <a:ext cx="8481951" cy="4939707"/>
          </a:xfrm>
        </p:spPr>
        <p:txBody>
          <a:bodyPr/>
          <a:lstStyle/>
          <a:p>
            <a:r>
              <a:rPr lang="en-CA" sz="2000" b="1" dirty="0" smtClean="0"/>
              <a:t>CSA B620-09 – </a:t>
            </a:r>
            <a:r>
              <a:rPr lang="en-CA" sz="2000" b="1" i="1" dirty="0" smtClean="0"/>
              <a:t>Highway Tanks and TC portable tanks for the transportation of dangerous goods</a:t>
            </a:r>
          </a:p>
          <a:p>
            <a:r>
              <a:rPr lang="en-CA" sz="2000" b="1" i="1" dirty="0" smtClean="0"/>
              <a:t>CGSB </a:t>
            </a:r>
            <a:r>
              <a:rPr lang="en-CA" sz="2000" b="1" i="1" dirty="0"/>
              <a:t>43.151-2012 – Packaging, handling, offering for transport and transport of Explosives (Class 1</a:t>
            </a:r>
            <a:r>
              <a:rPr lang="en-CA" sz="2000" b="1" i="1" dirty="0" smtClean="0"/>
              <a:t>)</a:t>
            </a:r>
          </a:p>
          <a:p>
            <a:endParaRPr lang="en-CA" sz="2000" b="1" i="1" dirty="0"/>
          </a:p>
          <a:p>
            <a:pPr marL="284400" indent="-284400">
              <a:spcBef>
                <a:spcPts val="24"/>
              </a:spcBef>
              <a:spcAft>
                <a:spcPts val="1000"/>
              </a:spcAft>
              <a:buFontTx/>
              <a:buChar char="•"/>
              <a:defRPr/>
            </a:pPr>
            <a:r>
              <a:rPr lang="en-CA" sz="2000" kern="0" dirty="0">
                <a:ea typeface="MS PGothic" panose="020B0600070205080204" pitchFamily="34" charset="-128"/>
              </a:rPr>
              <a:t>TC or equivalent DOT specification </a:t>
            </a:r>
            <a:r>
              <a:rPr lang="en-CA" sz="2000" kern="0" dirty="0" smtClean="0">
                <a:ea typeface="MS PGothic" panose="020B0600070205080204" pitchFamily="34" charset="-128"/>
              </a:rPr>
              <a:t>highway tanks</a:t>
            </a:r>
            <a:endParaRPr lang="en-CA" sz="2000" kern="0" dirty="0">
              <a:ea typeface="MS PGothic" panose="020B0600070205080204" pitchFamily="34" charset="-128"/>
            </a:endParaRPr>
          </a:p>
          <a:p>
            <a:pPr marL="284400" indent="-284400">
              <a:spcBef>
                <a:spcPts val="24"/>
              </a:spcBef>
              <a:spcAft>
                <a:spcPts val="1000"/>
              </a:spcAft>
              <a:buFontTx/>
              <a:buChar char="•"/>
              <a:defRPr/>
            </a:pPr>
            <a:r>
              <a:rPr lang="en-CA" sz="2000" kern="0" dirty="0">
                <a:ea typeface="MS PGothic" panose="020B0600070205080204" pitchFamily="34" charset="-128"/>
              </a:rPr>
              <a:t>TC 423</a:t>
            </a:r>
          </a:p>
          <a:p>
            <a:pPr marL="741600" lvl="2" indent="-284400">
              <a:spcBef>
                <a:spcPts val="24"/>
              </a:spcBef>
              <a:spcAft>
                <a:spcPts val="1000"/>
              </a:spcAft>
              <a:buFontTx/>
              <a:buChar char="•"/>
              <a:defRPr/>
            </a:pPr>
            <a:r>
              <a:rPr lang="en-CA" sz="1800" u="sng" kern="0" dirty="0">
                <a:ea typeface="MS PGothic" panose="020B0600070205080204" pitchFamily="34" charset="-128"/>
              </a:rPr>
              <a:t>Mandatory</a:t>
            </a:r>
            <a:r>
              <a:rPr lang="en-CA" sz="1800" kern="0" dirty="0">
                <a:ea typeface="MS PGothic" panose="020B0600070205080204" pitchFamily="34" charset="-128"/>
              </a:rPr>
              <a:t> spec. for tanks manufactured </a:t>
            </a:r>
            <a:r>
              <a:rPr lang="en-CA" sz="1800" u="sng" kern="0" dirty="0" smtClean="0">
                <a:ea typeface="MS PGothic" panose="020B0600070205080204" pitchFamily="34" charset="-128"/>
              </a:rPr>
              <a:t>starting </a:t>
            </a:r>
            <a:r>
              <a:rPr lang="en-CA" sz="1800" b="1" u="sng" kern="0" dirty="0" smtClean="0">
                <a:ea typeface="MS PGothic" panose="020B0600070205080204" pitchFamily="34" charset="-128"/>
              </a:rPr>
              <a:t>Jan</a:t>
            </a:r>
            <a:r>
              <a:rPr lang="en-CA" sz="1800" b="1" u="sng" kern="0" dirty="0">
                <a:ea typeface="MS PGothic" panose="020B0600070205080204" pitchFamily="34" charset="-128"/>
              </a:rPr>
              <a:t>. 1, 2017</a:t>
            </a:r>
          </a:p>
          <a:p>
            <a:pPr marL="284400" indent="-284400">
              <a:spcBef>
                <a:spcPts val="24"/>
              </a:spcBef>
              <a:spcAft>
                <a:spcPts val="1000"/>
              </a:spcAft>
              <a:buFontTx/>
              <a:buChar char="•"/>
              <a:defRPr/>
            </a:pPr>
            <a:r>
              <a:rPr lang="en-CA" sz="2000" kern="0" dirty="0">
                <a:ea typeface="MS PGothic" panose="020B0600070205080204" pitchFamily="34" charset="-128"/>
              </a:rPr>
              <a:t>TC/DOT 407 or TC/DOT 412 </a:t>
            </a:r>
          </a:p>
          <a:p>
            <a:pPr marL="741600" lvl="2" indent="-284400">
              <a:spcBef>
                <a:spcPts val="24"/>
              </a:spcBef>
              <a:spcAft>
                <a:spcPts val="1000"/>
              </a:spcAft>
              <a:buFontTx/>
              <a:buChar char="•"/>
              <a:defRPr/>
            </a:pPr>
            <a:r>
              <a:rPr lang="en-CA" sz="1800" kern="0" dirty="0">
                <a:ea typeface="MS PGothic" panose="020B0600070205080204" pitchFamily="34" charset="-128"/>
              </a:rPr>
              <a:t>If manufactured </a:t>
            </a:r>
            <a:r>
              <a:rPr lang="en-CA" sz="1800" u="sng" kern="0" dirty="0">
                <a:ea typeface="MS PGothic" panose="020B0600070205080204" pitchFamily="34" charset="-128"/>
              </a:rPr>
              <a:t>before  </a:t>
            </a:r>
            <a:r>
              <a:rPr lang="en-CA" sz="1800" b="1" u="sng" kern="0" dirty="0">
                <a:ea typeface="MS PGothic" panose="020B0600070205080204" pitchFamily="34" charset="-128"/>
              </a:rPr>
              <a:t>Jan. 1, </a:t>
            </a:r>
            <a:r>
              <a:rPr lang="en-CA" sz="1800" b="1" u="sng" kern="0" dirty="0" smtClean="0">
                <a:ea typeface="MS PGothic" panose="020B0600070205080204" pitchFamily="34" charset="-128"/>
              </a:rPr>
              <a:t>2017</a:t>
            </a:r>
            <a:endParaRPr lang="en-CA" sz="1800" kern="0" dirty="0" smtClean="0">
              <a:ea typeface="MS PGothic" panose="020B0600070205080204" pitchFamily="34" charset="-128"/>
            </a:endParaRPr>
          </a:p>
          <a:p>
            <a:pPr marL="741600" lvl="2" indent="-284400">
              <a:spcBef>
                <a:spcPts val="24"/>
              </a:spcBef>
              <a:spcAft>
                <a:spcPts val="1000"/>
              </a:spcAft>
              <a:buFontTx/>
              <a:buChar char="•"/>
              <a:defRPr/>
            </a:pPr>
            <a:r>
              <a:rPr lang="en-CA" sz="1800" kern="0" dirty="0" smtClean="0">
                <a:ea typeface="MS PGothic" panose="020B0600070205080204" pitchFamily="34" charset="-128"/>
              </a:rPr>
              <a:t>MAWP ≤ 241 </a:t>
            </a:r>
            <a:r>
              <a:rPr lang="en-CA" sz="1800" kern="0" dirty="0" err="1" smtClean="0">
                <a:ea typeface="MS PGothic" panose="020B0600070205080204" pitchFamily="34" charset="-128"/>
              </a:rPr>
              <a:t>kPa</a:t>
            </a:r>
            <a:r>
              <a:rPr lang="en-CA" sz="1800" kern="0" dirty="0" smtClean="0">
                <a:ea typeface="MS PGothic" panose="020B0600070205080204" pitchFamily="34" charset="-128"/>
              </a:rPr>
              <a:t> (</a:t>
            </a:r>
            <a:r>
              <a:rPr lang="en-CA" sz="1800" b="1" kern="0" dirty="0" smtClean="0">
                <a:ea typeface="MS PGothic" panose="020B0600070205080204" pitchFamily="34" charset="-128"/>
              </a:rPr>
              <a:t>35 psi</a:t>
            </a:r>
            <a:r>
              <a:rPr lang="en-CA" sz="1800" kern="0" dirty="0" smtClean="0">
                <a:ea typeface="MS PGothic" panose="020B0600070205080204" pitchFamily="34" charset="-128"/>
              </a:rPr>
              <a:t>)</a:t>
            </a:r>
            <a:endParaRPr lang="en-CA" sz="1800" kern="0" dirty="0">
              <a:ea typeface="MS PGothic" panose="020B0600070205080204" pitchFamily="34" charset="-128"/>
            </a:endParaRPr>
          </a:p>
          <a:p>
            <a:pPr marL="0" indent="0">
              <a:spcBef>
                <a:spcPts val="1200"/>
              </a:spcBef>
            </a:pPr>
            <a:r>
              <a:rPr lang="en-CA" sz="2000" b="1" i="1" dirty="0" smtClean="0">
                <a:ea typeface="ＭＳ Ｐゴシック" pitchFamily="34" charset="-128"/>
              </a:rPr>
              <a:t>Other highway tank specifications such as TC/DOT 406 are </a:t>
            </a:r>
            <a:r>
              <a:rPr lang="en-CA" sz="2000" b="1" i="1" u="sng" dirty="0" smtClean="0">
                <a:ea typeface="ＭＳ Ｐゴシック" pitchFamily="34" charset="-128"/>
              </a:rPr>
              <a:t>not</a:t>
            </a:r>
            <a:r>
              <a:rPr lang="en-CA" sz="2000" b="1" i="1" dirty="0" smtClean="0">
                <a:ea typeface="ＭＳ Ｐゴシック" pitchFamily="34" charset="-128"/>
              </a:rPr>
              <a:t> permitted for the transport of Class 1, Explosives</a:t>
            </a:r>
            <a:endParaRPr lang="en-US" sz="2000" b="1" i="1" dirty="0" smtClean="0">
              <a:ea typeface="ＭＳ Ｐゴシック" pitchFamily="34" charset="-128"/>
            </a:endParaRPr>
          </a:p>
        </p:txBody>
      </p:sp>
      <p:sp>
        <p:nvSpPr>
          <p:cNvPr id="3" name="Title 2"/>
          <p:cNvSpPr>
            <a:spLocks noGrp="1"/>
          </p:cNvSpPr>
          <p:nvPr>
            <p:ph type="title"/>
          </p:nvPr>
        </p:nvSpPr>
        <p:spPr>
          <a:xfrm>
            <a:off x="687388" y="618289"/>
            <a:ext cx="7772400" cy="694871"/>
          </a:xfrm>
          <a:noFill/>
        </p:spPr>
        <p:txBody>
          <a:bodyPr/>
          <a:lstStyle/>
          <a:p>
            <a:r>
              <a:rPr lang="en-CA" sz="2800" b="1" kern="0" dirty="0" smtClean="0">
                <a:solidFill>
                  <a:srgbClr val="16165D"/>
                </a:solidFill>
                <a:latin typeface="Helvetica" panose="020B0604020202020204" pitchFamily="34" charset="0"/>
                <a:ea typeface="ＭＳ Ｐゴシック" panose="020B0600070205080204" pitchFamily="34" charset="-128"/>
              </a:rPr>
              <a:t>HIGHWAY TANK SELECTION</a:t>
            </a:r>
            <a:endParaRPr lang="en-US" sz="2800" b="1" kern="0" dirty="0">
              <a:solidFill>
                <a:srgbClr val="16165D"/>
              </a:solidFill>
              <a:latin typeface="Helvetica" panose="020B0604020202020204" pitchFamily="34" charset="0"/>
              <a:ea typeface="ＭＳ Ｐゴシック" panose="020B0600070205080204" pitchFamily="34" charset="-128"/>
            </a:endParaRPr>
          </a:p>
        </p:txBody>
      </p:sp>
      <p:cxnSp>
        <p:nvCxnSpPr>
          <p:cNvPr id="4" name="Straight Connector 3"/>
          <p:cNvCxnSpPr/>
          <p:nvPr/>
        </p:nvCxnSpPr>
        <p:spPr>
          <a:xfrm>
            <a:off x="687388" y="1157288"/>
            <a:ext cx="7631112" cy="0"/>
          </a:xfrm>
          <a:prstGeom prst="line">
            <a:avLst/>
          </a:prstGeom>
        </p:spPr>
      </p:cxnSp>
      <p:cxnSp>
        <p:nvCxnSpPr>
          <p:cNvPr id="5" name="Straight Connector 4"/>
          <p:cNvCxnSpPr/>
          <p:nvPr/>
        </p:nvCxnSpPr>
        <p:spPr>
          <a:xfrm>
            <a:off x="828676" y="1157288"/>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
        <p:nvSpPr>
          <p:cNvPr id="6" name="Espace réservé du pied de page 1"/>
          <p:cNvSpPr>
            <a:spLocks noGrp="1"/>
          </p:cNvSpPr>
          <p:nvPr>
            <p:ph type="ftr" sz="quarter" idx="11"/>
          </p:nvPr>
        </p:nvSpPr>
        <p:spPr>
          <a:xfrm>
            <a:off x="0" y="6408738"/>
            <a:ext cx="9144000" cy="365125"/>
          </a:xfrm>
          <a:blipFill>
            <a:blip r:embed="rId2"/>
            <a:stretch>
              <a:fillRect/>
            </a:stretch>
          </a:blipFill>
        </p:spPr>
        <p:txBody>
          <a:bodyPr/>
          <a:lstStyle/>
          <a:p>
            <a:pPr>
              <a:defRPr/>
            </a:pPr>
            <a:endParaRPr lang="en-US" dirty="0"/>
          </a:p>
        </p:txBody>
      </p:sp>
    </p:spTree>
    <p:extLst>
      <p:ext uri="{BB962C8B-B14F-4D97-AF65-F5344CB8AC3E}">
        <p14:creationId xmlns:p14="http://schemas.microsoft.com/office/powerpoint/2010/main" val="359026323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b="1" kern="0" dirty="0">
                <a:solidFill>
                  <a:srgbClr val="16165D"/>
                </a:solidFill>
                <a:ea typeface="ＭＳ Ｐゴシック" panose="020B0600070205080204" pitchFamily="34" charset="-128"/>
              </a:rPr>
              <a:t>TC 423 </a:t>
            </a:r>
            <a:r>
              <a:rPr lang="en-CA" sz="2800" b="1" kern="0" dirty="0" smtClean="0">
                <a:solidFill>
                  <a:srgbClr val="16165D"/>
                </a:solidFill>
                <a:ea typeface="ＭＳ Ｐゴシック" panose="020B0600070205080204" pitchFamily="34" charset="-128"/>
              </a:rPr>
              <a:t>SPECIFICATION</a:t>
            </a:r>
            <a:endParaRPr lang="en-US" sz="2800" b="1" kern="0" dirty="0">
              <a:solidFill>
                <a:srgbClr val="16165D"/>
              </a:solidFill>
              <a:ea typeface="ＭＳ Ｐゴシック" panose="020B0600070205080204" pitchFamily="34" charset="-128"/>
            </a:endParaRPr>
          </a:p>
        </p:txBody>
      </p:sp>
      <p:pic>
        <p:nvPicPr>
          <p:cNvPr id="33796" name="Picture 4"/>
          <p:cNvPicPr>
            <a:picLocks noChangeAspect="1" noChangeArrowheads="1"/>
          </p:cNvPicPr>
          <p:nvPr/>
        </p:nvPicPr>
        <p:blipFill>
          <a:blip r:embed="rId2" cstate="screen"/>
          <a:srcRect/>
          <a:stretch>
            <a:fillRect/>
          </a:stretch>
        </p:blipFill>
        <p:spPr bwMode="auto">
          <a:xfrm>
            <a:off x="1746022" y="4293199"/>
            <a:ext cx="6162657" cy="2115539"/>
          </a:xfrm>
          <a:prstGeom prst="rect">
            <a:avLst/>
          </a:prstGeom>
          <a:noFill/>
          <a:ln w="9525">
            <a:noFill/>
            <a:miter lim="800000"/>
            <a:headEnd/>
            <a:tailEnd/>
          </a:ln>
        </p:spPr>
      </p:pic>
      <p:sp>
        <p:nvSpPr>
          <p:cNvPr id="3" name="Content Placeholder 2"/>
          <p:cNvSpPr>
            <a:spLocks noGrp="1"/>
          </p:cNvSpPr>
          <p:nvPr>
            <p:ph idx="1"/>
          </p:nvPr>
        </p:nvSpPr>
        <p:spPr>
          <a:xfrm>
            <a:off x="628650" y="1825624"/>
            <a:ext cx="7886700" cy="4879975"/>
          </a:xfrm>
        </p:spPr>
        <p:txBody>
          <a:bodyPr/>
          <a:lstStyle/>
          <a:p>
            <a:pPr marL="284400" indent="-284400">
              <a:spcBef>
                <a:spcPts val="24"/>
              </a:spcBef>
              <a:spcAft>
                <a:spcPts val="1000"/>
              </a:spcAft>
              <a:buFontTx/>
              <a:buChar char="•"/>
              <a:defRPr/>
            </a:pPr>
            <a:r>
              <a:rPr lang="en-US" sz="2400" kern="0" dirty="0">
                <a:ea typeface="MS PGothic" panose="020B0600070205080204" pitchFamily="34" charset="-128"/>
              </a:rPr>
              <a:t>Intended for emulsion and water-gel explosives</a:t>
            </a:r>
          </a:p>
          <a:p>
            <a:pPr marL="284400" indent="-284400">
              <a:spcBef>
                <a:spcPts val="24"/>
              </a:spcBef>
              <a:spcAft>
                <a:spcPts val="1000"/>
              </a:spcAft>
              <a:buFontTx/>
              <a:buChar char="•"/>
              <a:defRPr/>
            </a:pPr>
            <a:r>
              <a:rPr lang="en-US" sz="2400" kern="0" dirty="0">
                <a:ea typeface="MS PGothic" panose="020B0600070205080204" pitchFamily="34" charset="-128"/>
              </a:rPr>
              <a:t>35 </a:t>
            </a:r>
            <a:r>
              <a:rPr lang="en-US" sz="2400" kern="0" dirty="0" err="1">
                <a:ea typeface="MS PGothic" panose="020B0600070205080204" pitchFamily="34" charset="-128"/>
              </a:rPr>
              <a:t>kPa</a:t>
            </a:r>
            <a:r>
              <a:rPr lang="en-US" sz="2400" kern="0" dirty="0">
                <a:ea typeface="MS PGothic" panose="020B0600070205080204" pitchFamily="34" charset="-128"/>
              </a:rPr>
              <a:t> (5 psi) ≤ MAWP &lt; 103 </a:t>
            </a:r>
            <a:r>
              <a:rPr lang="en-US" sz="2400" kern="0" dirty="0" err="1">
                <a:ea typeface="MS PGothic" panose="020B0600070205080204" pitchFamily="34" charset="-128"/>
              </a:rPr>
              <a:t>kPa</a:t>
            </a:r>
            <a:r>
              <a:rPr lang="en-US" sz="2400" kern="0" dirty="0">
                <a:ea typeface="MS PGothic" panose="020B0600070205080204" pitchFamily="34" charset="-128"/>
              </a:rPr>
              <a:t> (15 psi)</a:t>
            </a:r>
          </a:p>
          <a:p>
            <a:pPr marL="284400" indent="-284400">
              <a:spcBef>
                <a:spcPts val="24"/>
              </a:spcBef>
              <a:spcAft>
                <a:spcPts val="1000"/>
              </a:spcAft>
              <a:buFontTx/>
              <a:buChar char="•"/>
              <a:defRPr/>
            </a:pPr>
            <a:r>
              <a:rPr lang="en-US" sz="2400" kern="0" dirty="0">
                <a:ea typeface="MS PGothic" panose="020B0600070205080204" pitchFamily="34" charset="-128"/>
              </a:rPr>
              <a:t>Steel or aluminum construction</a:t>
            </a:r>
          </a:p>
          <a:p>
            <a:pPr marL="284400" indent="-284400">
              <a:spcBef>
                <a:spcPts val="24"/>
              </a:spcBef>
              <a:spcAft>
                <a:spcPts val="1000"/>
              </a:spcAft>
              <a:buFontTx/>
              <a:buChar char="•"/>
              <a:defRPr/>
            </a:pPr>
            <a:r>
              <a:rPr lang="en-US" sz="2400" kern="0" dirty="0">
                <a:ea typeface="MS PGothic" panose="020B0600070205080204" pitchFamily="34" charset="-128"/>
              </a:rPr>
              <a:t>Hopper style configuration permitted</a:t>
            </a:r>
          </a:p>
          <a:p>
            <a:pPr marL="284400" indent="-284400">
              <a:spcBef>
                <a:spcPts val="24"/>
              </a:spcBef>
              <a:spcAft>
                <a:spcPts val="1000"/>
              </a:spcAft>
              <a:buFontTx/>
              <a:buChar char="•"/>
              <a:defRPr/>
            </a:pPr>
            <a:r>
              <a:rPr lang="en-US" sz="2400" kern="0" dirty="0">
                <a:ea typeface="MS PGothic" panose="020B0600070205080204" pitchFamily="34" charset="-128"/>
              </a:rPr>
              <a:t>May be insulated</a:t>
            </a:r>
          </a:p>
        </p:txBody>
      </p:sp>
      <p:sp>
        <p:nvSpPr>
          <p:cNvPr id="7"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cxnSp>
        <p:nvCxnSpPr>
          <p:cNvPr id="6" name="Straight Connector 5"/>
          <p:cNvCxnSpPr/>
          <p:nvPr/>
        </p:nvCxnSpPr>
        <p:spPr>
          <a:xfrm>
            <a:off x="764508" y="1397920"/>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3316926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1987"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8053E579-E7C5-4947-B267-73FF796974EB}" type="slidenum">
              <a:rPr lang="en-US" altLang="en-US" sz="1200" b="0" smtClean="0">
                <a:solidFill>
                  <a:srgbClr val="898989"/>
                </a:solidFill>
                <a:latin typeface="Calibri" panose="020F0502020204030204" pitchFamily="34" charset="0"/>
              </a:rPr>
              <a:pPr>
                <a:lnSpc>
                  <a:spcPct val="100000"/>
                </a:lnSpc>
                <a:spcBef>
                  <a:spcPct val="0"/>
                </a:spcBef>
                <a:buFontTx/>
                <a:buNone/>
              </a:pPr>
              <a:t>17</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868363" y="573088"/>
            <a:ext cx="6980237" cy="1231900"/>
          </a:xfrm>
          <a:prstGeom prst="rect">
            <a:avLst/>
          </a:prstGeom>
          <a:noFill/>
        </p:spPr>
        <p:txBody>
          <a:bodyPr/>
          <a:lstStyle/>
          <a:p>
            <a:pPr>
              <a:defRPr/>
            </a:pPr>
            <a:r>
              <a:rPr lang="en-US" altLang="en-US" sz="2800" b="1" kern="0"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AIR (Part 12)</a:t>
            </a:r>
            <a:endParaRPr lang="en-CA" sz="3200" b="1"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1989"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1990" name="Rectangle 6"/>
          <p:cNvSpPr>
            <a:spLocks noChangeArrowheads="1"/>
          </p:cNvSpPr>
          <p:nvPr/>
        </p:nvSpPr>
        <p:spPr bwMode="auto">
          <a:xfrm>
            <a:off x="868363" y="17748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sp>
        <p:nvSpPr>
          <p:cNvPr id="3" name="Rectangle 2"/>
          <p:cNvSpPr/>
          <p:nvPr/>
        </p:nvSpPr>
        <p:spPr>
          <a:xfrm>
            <a:off x="690563" y="1254125"/>
            <a:ext cx="7461250" cy="4892675"/>
          </a:xfrm>
          <a:prstGeom prst="rect">
            <a:avLst/>
          </a:prstGeom>
        </p:spPr>
        <p:txBody>
          <a:bodyPr/>
          <a:lstStyle/>
          <a:p>
            <a:pPr marL="284400" indent="-284400">
              <a:lnSpc>
                <a:spcPct val="90000"/>
              </a:lnSpc>
              <a:spcAft>
                <a:spcPts val="1000"/>
              </a:spcAft>
              <a:defRPr/>
            </a:pPr>
            <a:r>
              <a:rPr lang="en-US" altLang="en-US" b="1" dirty="0">
                <a:latin typeface="Helvetica" panose="020B0604020202020204" pitchFamily="34" charset="0"/>
                <a:ea typeface="ヒラギノ角ゴ Pro W3"/>
                <a:cs typeface="ヒラギノ角ゴ Pro W3"/>
              </a:rPr>
              <a:t>Background</a:t>
            </a:r>
          </a:p>
          <a:p>
            <a:pPr marL="284400" indent="-284400">
              <a:lnSpc>
                <a:spcPct val="90000"/>
              </a:lnSpc>
              <a:spcBef>
                <a:spcPts val="24"/>
              </a:spcBef>
              <a:spcAft>
                <a:spcPts val="1000"/>
              </a:spcAft>
              <a:buFontTx/>
              <a:buChar char="•"/>
              <a:defRPr/>
            </a:pPr>
            <a:r>
              <a:rPr lang="en-US" altLang="en-US" kern="0" dirty="0">
                <a:latin typeface="Helvetica" panose="020B0604020202020204" pitchFamily="34" charset="0"/>
                <a:ea typeface="MS PGothic" panose="020B0600070205080204" pitchFamily="34" charset="-128"/>
                <a:cs typeface="Helvetica" panose="020B0604020202020204" pitchFamily="34" charset="0"/>
              </a:rPr>
              <a:t>Part 12 of the Transportation of Dangerous Goods Regulations (TDGR) contains domestic requirements for the transport of dangerous goods by air.</a:t>
            </a:r>
          </a:p>
          <a:p>
            <a:pPr marL="284400" indent="-284400">
              <a:lnSpc>
                <a:spcPct val="90000"/>
              </a:lnSpc>
              <a:spcBef>
                <a:spcPct val="20000"/>
              </a:spcBef>
              <a:spcAft>
                <a:spcPts val="1000"/>
              </a:spcAft>
              <a:buFontTx/>
              <a:buChar char="•"/>
              <a:defRPr/>
            </a:pPr>
            <a:r>
              <a:rPr lang="en-US" altLang="en-US" kern="0" dirty="0">
                <a:latin typeface="Helvetica" panose="020B0604020202020204" pitchFamily="34" charset="0"/>
                <a:ea typeface="MS PGothic" panose="020B0600070205080204" pitchFamily="34" charset="-128"/>
                <a:cs typeface="Helvetica" panose="020B0604020202020204" pitchFamily="34" charset="0"/>
              </a:rPr>
              <a:t>It also requires that the International Civil Aviation Organization’s Technical Requirements for the Safe Transport of Dangerous Goods by Air  (ICAO TI) be followed for the international transport of dangerous goods by air.</a:t>
            </a:r>
          </a:p>
          <a:p>
            <a:pPr marL="284400" indent="-284400">
              <a:lnSpc>
                <a:spcPct val="90000"/>
              </a:lnSpc>
              <a:spcBef>
                <a:spcPts val="1000"/>
              </a:spcBef>
              <a:spcAft>
                <a:spcPts val="1000"/>
              </a:spcAft>
              <a:defRPr/>
            </a:pPr>
            <a:r>
              <a:rPr lang="en-US" altLang="en-US" b="1" kern="0" dirty="0">
                <a:latin typeface="Helvetica" panose="020B0604020202020204" pitchFamily="34" charset="0"/>
                <a:ea typeface="MS PGothic" panose="020B0600070205080204" pitchFamily="34" charset="-128"/>
                <a:cs typeface="Helvetica" panose="020B0604020202020204" pitchFamily="34" charset="0"/>
              </a:rPr>
              <a:t>Purpose</a:t>
            </a:r>
            <a:endParaRPr lang="en-US" altLang="en-US" kern="0" dirty="0">
              <a:latin typeface="Helvetica" panose="020B0604020202020204" pitchFamily="34" charset="0"/>
              <a:ea typeface="MS PGothic" panose="020B0600070205080204" pitchFamily="34" charset="-128"/>
              <a:cs typeface="Helvetica" panose="020B0604020202020204" pitchFamily="34" charset="0"/>
            </a:endParaRPr>
          </a:p>
          <a:p>
            <a:pPr marL="284400" indent="-284400">
              <a:lnSpc>
                <a:spcPct val="90000"/>
              </a:lnSpc>
              <a:spcBef>
                <a:spcPts val="24"/>
              </a:spcBef>
              <a:spcAft>
                <a:spcPts val="1000"/>
              </a:spcAft>
              <a:buFontTx/>
              <a:buChar char="•"/>
              <a:defRPr/>
            </a:pPr>
            <a:r>
              <a:rPr lang="en-US" altLang="en-US" kern="0" dirty="0">
                <a:latin typeface="Helvetica" panose="020B0604020202020204" pitchFamily="34" charset="0"/>
                <a:ea typeface="MS PGothic" panose="020B0600070205080204" pitchFamily="34" charset="-128"/>
                <a:cs typeface="Helvetica" panose="020B0604020202020204" pitchFamily="34" charset="0"/>
              </a:rPr>
              <a:t>Domestic air provisions are outdated; many haven’t been updated since 2001.</a:t>
            </a:r>
            <a:endParaRPr lang="en-US" altLang="en-US" i="1" kern="0" dirty="0">
              <a:latin typeface="Helvetica" panose="020B0604020202020204" pitchFamily="34" charset="0"/>
              <a:ea typeface="MS PGothic" panose="020B0600070205080204" pitchFamily="34" charset="-128"/>
              <a:cs typeface="Helvetica" panose="020B0604020202020204" pitchFamily="34" charset="0"/>
            </a:endParaRPr>
          </a:p>
          <a:p>
            <a:pPr marL="284400" indent="-284400">
              <a:lnSpc>
                <a:spcPct val="90000"/>
              </a:lnSpc>
              <a:spcBef>
                <a:spcPct val="20000"/>
              </a:spcBef>
              <a:spcAft>
                <a:spcPts val="1000"/>
              </a:spcAft>
              <a:buFontTx/>
              <a:buChar char="•"/>
              <a:defRPr/>
            </a:pPr>
            <a:r>
              <a:rPr lang="en-CA" kern="0" dirty="0">
                <a:latin typeface="Helvetica" panose="020B0604020202020204" pitchFamily="34" charset="0"/>
                <a:ea typeface="MS PGothic" panose="020B0600070205080204" pitchFamily="34" charset="-128"/>
                <a:cs typeface="Helvetica" panose="020B0604020202020204" pitchFamily="34" charset="0"/>
              </a:rPr>
              <a:t>The changes will aim to improve safety while ensuring communities and businesses have access to the dangerous goods they require.</a:t>
            </a:r>
            <a:endParaRPr lang="en-US" altLang="en-US" kern="0" dirty="0">
              <a:latin typeface="Helvetica" panose="020B0604020202020204" pitchFamily="34" charset="0"/>
              <a:ea typeface="MS PGothic" panose="020B0600070205080204" pitchFamily="34" charset="-128"/>
              <a:cs typeface="Helvetica" panose="020B0604020202020204" pitchFamily="34" charset="0"/>
            </a:endParaRPr>
          </a:p>
        </p:txBody>
      </p:sp>
      <p:cxnSp>
        <p:nvCxnSpPr>
          <p:cNvPr id="8" name="Straight Connector 7"/>
          <p:cNvCxnSpPr/>
          <p:nvPr/>
        </p:nvCxnSpPr>
        <p:spPr>
          <a:xfrm>
            <a:off x="687388" y="1157288"/>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35535392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6083"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F215FA3D-DE79-4C9B-B68A-C4C36A1113E8}" type="slidenum">
              <a:rPr lang="en-US" altLang="en-US" sz="1200" b="0" smtClean="0">
                <a:solidFill>
                  <a:srgbClr val="898989"/>
                </a:solidFill>
                <a:latin typeface="Calibri" panose="020F0502020204030204" pitchFamily="34" charset="0"/>
              </a:rPr>
              <a:pPr>
                <a:lnSpc>
                  <a:spcPct val="100000"/>
                </a:lnSpc>
                <a:spcBef>
                  <a:spcPct val="0"/>
                </a:spcBef>
                <a:buFontTx/>
                <a:buNone/>
              </a:pPr>
              <a:t>18</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868363" y="542925"/>
            <a:ext cx="7556500" cy="460375"/>
          </a:xfrm>
          <a:prstGeom prst="rect">
            <a:avLst/>
          </a:prstGeom>
          <a:noFill/>
        </p:spPr>
        <p:txBody>
          <a:bodyPr/>
          <a:lstStyle/>
          <a:p>
            <a:pPr>
              <a:defRPr/>
            </a:pPr>
            <a:r>
              <a:rPr lang="en-US" altLang="en-US" sz="2800" b="1" kern="0"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AIR (Part 12) – continued</a:t>
            </a:r>
          </a:p>
          <a:p>
            <a:pPr>
              <a:defRPr/>
            </a:pPr>
            <a:endParaRPr lang="en-CA" sz="2800" b="1"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6085"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6086" name="Rectangle 6"/>
          <p:cNvSpPr>
            <a:spLocks noChangeArrowheads="1"/>
          </p:cNvSpPr>
          <p:nvPr/>
        </p:nvSpPr>
        <p:spPr bwMode="auto">
          <a:xfrm>
            <a:off x="868363" y="18002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sp>
        <p:nvSpPr>
          <p:cNvPr id="3" name="Rectangle 2"/>
          <p:cNvSpPr/>
          <p:nvPr/>
        </p:nvSpPr>
        <p:spPr>
          <a:xfrm>
            <a:off x="690563" y="1260475"/>
            <a:ext cx="8210550" cy="5065713"/>
          </a:xfrm>
          <a:prstGeom prst="rect">
            <a:avLst/>
          </a:prstGeom>
        </p:spPr>
        <p:txBody>
          <a:bodyPr/>
          <a:lstStyle/>
          <a:p>
            <a:pPr marL="284400" lvl="1" indent="-284400">
              <a:lnSpc>
                <a:spcPct val="90000"/>
              </a:lnSpc>
              <a:spcBef>
                <a:spcPts val="1200"/>
              </a:spcBef>
              <a:spcAft>
                <a:spcPts val="1000"/>
              </a:spcAft>
              <a:defRPr/>
            </a:pPr>
            <a:r>
              <a:rPr lang="fr-CA" altLang="en-US" b="1" dirty="0">
                <a:latin typeface="Helvetica" pitchFamily="34" charset="0"/>
                <a:ea typeface="ヒラギノ角ゴ Pro W3"/>
                <a:cs typeface="ヒラギノ角ゴ Pro W3"/>
              </a:rPr>
              <a:t>Limited Access – Provisions for the transportation of </a:t>
            </a:r>
            <a:r>
              <a:rPr lang="fr-CA" altLang="en-US" b="1" dirty="0" err="1">
                <a:latin typeface="Helvetica" pitchFamily="34" charset="0"/>
                <a:ea typeface="ヒラギノ角ゴ Pro W3"/>
                <a:cs typeface="ヒラギノ角ゴ Pro W3"/>
              </a:rPr>
              <a:t>dangerous</a:t>
            </a:r>
            <a:r>
              <a:rPr lang="fr-CA" altLang="en-US" b="1" dirty="0">
                <a:latin typeface="Helvetica" pitchFamily="34" charset="0"/>
                <a:ea typeface="ヒラギノ角ゴ Pro W3"/>
                <a:cs typeface="ヒラギノ角ゴ Pro W3"/>
              </a:rPr>
              <a:t> </a:t>
            </a:r>
            <a:r>
              <a:rPr lang="fr-CA" altLang="en-US" b="1" dirty="0" err="1">
                <a:latin typeface="Helvetica" pitchFamily="34" charset="0"/>
                <a:ea typeface="ヒラギノ角ゴ Pro W3"/>
                <a:cs typeface="ヒラギノ角ゴ Pro W3"/>
              </a:rPr>
              <a:t>goods</a:t>
            </a:r>
            <a:r>
              <a:rPr lang="fr-CA" altLang="en-US" b="1" dirty="0">
                <a:latin typeface="Helvetica" pitchFamily="34" charset="0"/>
                <a:ea typeface="ヒラギノ角ゴ Pro W3"/>
                <a:cs typeface="ヒラギノ角ゴ Pro W3"/>
              </a:rPr>
              <a:t> to and </a:t>
            </a:r>
            <a:r>
              <a:rPr lang="fr-CA" altLang="en-US" b="1" dirty="0" err="1">
                <a:latin typeface="Helvetica" pitchFamily="34" charset="0"/>
                <a:ea typeface="ヒラギノ角ゴ Pro W3"/>
                <a:cs typeface="ヒラギノ角ゴ Pro W3"/>
              </a:rPr>
              <a:t>from</a:t>
            </a:r>
            <a:r>
              <a:rPr lang="fr-CA" altLang="en-US" b="1" dirty="0">
                <a:latin typeface="Helvetica" pitchFamily="34" charset="0"/>
                <a:ea typeface="ヒラギノ角ゴ Pro W3"/>
                <a:cs typeface="ヒラギノ角ゴ Pro W3"/>
              </a:rPr>
              <a:t> </a:t>
            </a:r>
            <a:r>
              <a:rPr lang="fr-CA" altLang="en-US" b="1" dirty="0" err="1">
                <a:latin typeface="Helvetica" pitchFamily="34" charset="0"/>
                <a:ea typeface="ヒラギノ角ゴ Pro W3"/>
                <a:cs typeface="ヒラギノ角ゴ Pro W3"/>
              </a:rPr>
              <a:t>remote</a:t>
            </a:r>
            <a:r>
              <a:rPr lang="fr-CA" altLang="en-US" b="1" dirty="0">
                <a:latin typeface="Helvetica" pitchFamily="34" charset="0"/>
                <a:ea typeface="ヒラギノ角ゴ Pro W3"/>
                <a:cs typeface="ヒラギノ角ゴ Pro W3"/>
              </a:rPr>
              <a:t> areas</a:t>
            </a:r>
          </a:p>
          <a:p>
            <a:pPr marL="284400" indent="-284400">
              <a:lnSpc>
                <a:spcPct val="90000"/>
              </a:lnSpc>
              <a:spcAft>
                <a:spcPts val="1000"/>
              </a:spcAft>
              <a:buFont typeface="Arial" panose="020B0604020202020204" pitchFamily="34" charset="0"/>
              <a:buChar char="•"/>
              <a:defRPr/>
            </a:pPr>
            <a:r>
              <a:rPr lang="en-US" altLang="en-US" dirty="0">
                <a:latin typeface="Helvetica" pitchFamily="34" charset="0"/>
                <a:ea typeface="ヒラギノ角ゴ Pro W3"/>
                <a:cs typeface="ヒラギノ角ゴ Pro W3"/>
              </a:rPr>
              <a:t>Revised scope/definition to be proposed </a:t>
            </a:r>
          </a:p>
          <a:p>
            <a:pPr marL="284400" indent="-284400">
              <a:lnSpc>
                <a:spcPct val="90000"/>
              </a:lnSpc>
              <a:spcAft>
                <a:spcPts val="1000"/>
              </a:spcAft>
              <a:buFont typeface="Arial" panose="020B0604020202020204" pitchFamily="34" charset="0"/>
              <a:buChar char="•"/>
              <a:defRPr/>
            </a:pPr>
            <a:r>
              <a:rPr lang="en-US" altLang="en-US" dirty="0">
                <a:latin typeface="Helvetica" pitchFamily="34" charset="0"/>
                <a:ea typeface="ヒラギノ角ゴ Pro W3"/>
                <a:cs typeface="ヒラギノ角ゴ Pro W3"/>
              </a:rPr>
              <a:t>Common equivalency certificates proposed for incorporation (e.g. bear spray, bear bangers)</a:t>
            </a:r>
          </a:p>
          <a:p>
            <a:pPr marL="284400" indent="-284400">
              <a:lnSpc>
                <a:spcPct val="90000"/>
              </a:lnSpc>
              <a:spcAft>
                <a:spcPts val="1000"/>
              </a:spcAft>
              <a:buFont typeface="Arial" panose="020B0604020202020204" pitchFamily="34" charset="0"/>
              <a:buChar char="•"/>
              <a:defRPr/>
            </a:pPr>
            <a:r>
              <a:rPr lang="en-US" altLang="en-US" dirty="0">
                <a:latin typeface="Helvetica" pitchFamily="34" charset="0"/>
                <a:ea typeface="ヒラギノ角ゴ Pro W3"/>
                <a:cs typeface="ヒラギノ角ゴ Pro W3"/>
              </a:rPr>
              <a:t>Proposals regarding documentation of dangerous goods</a:t>
            </a:r>
          </a:p>
          <a:p>
            <a:pPr marL="284400" indent="-284400">
              <a:lnSpc>
                <a:spcPct val="90000"/>
              </a:lnSpc>
              <a:spcAft>
                <a:spcPts val="1000"/>
              </a:spcAft>
              <a:buFont typeface="Arial" panose="020B0604020202020204" pitchFamily="34" charset="0"/>
              <a:buChar char="•"/>
              <a:defRPr/>
            </a:pPr>
            <a:r>
              <a:rPr lang="en-US" altLang="en-US" dirty="0">
                <a:latin typeface="Helvetica" pitchFamily="34" charset="0"/>
                <a:ea typeface="ヒラギノ角ゴ Pro W3"/>
                <a:cs typeface="ヒラギノ角ゴ Pro W3"/>
              </a:rPr>
              <a:t>Modified requirements for </a:t>
            </a:r>
            <a:r>
              <a:rPr lang="en-US" altLang="en-US" dirty="0" smtClean="0">
                <a:latin typeface="Helvetica" pitchFamily="34" charset="0"/>
                <a:ea typeface="ヒラギノ角ゴ Pro W3"/>
                <a:cs typeface="ヒラギノ角ゴ Pro W3"/>
              </a:rPr>
              <a:t>explosives</a:t>
            </a:r>
          </a:p>
          <a:p>
            <a:pPr marL="741600" lvl="1" indent="-284400">
              <a:lnSpc>
                <a:spcPct val="90000"/>
              </a:lnSpc>
              <a:spcAft>
                <a:spcPts val="1000"/>
              </a:spcAft>
              <a:buFont typeface="Arial" panose="020B0604020202020204" pitchFamily="34" charset="0"/>
              <a:buChar char="•"/>
              <a:defRPr/>
            </a:pPr>
            <a:r>
              <a:rPr lang="en-US" altLang="en-US" dirty="0" smtClean="0">
                <a:latin typeface="Helvetica" pitchFamily="34" charset="0"/>
                <a:ea typeface="ヒラギノ角ゴ Pro W3"/>
                <a:cs typeface="ヒラギノ角ゴ Pro W3"/>
              </a:rPr>
              <a:t>Updated list of allowed “forbidden explosives” with packing instruction and quantities</a:t>
            </a:r>
            <a:endParaRPr lang="en-US" altLang="en-US" dirty="0">
              <a:latin typeface="Helvetica" pitchFamily="34" charset="0"/>
              <a:ea typeface="ヒラギノ角ゴ Pro W3"/>
              <a:cs typeface="ヒラギノ角ゴ Pro W3"/>
            </a:endParaRPr>
          </a:p>
          <a:p>
            <a:pPr marL="284400" indent="-284400">
              <a:lnSpc>
                <a:spcPct val="90000"/>
              </a:lnSpc>
              <a:spcBef>
                <a:spcPts val="1000"/>
              </a:spcBef>
              <a:spcAft>
                <a:spcPts val="1000"/>
              </a:spcAft>
              <a:defRPr/>
            </a:pPr>
            <a:r>
              <a:rPr lang="en-US" altLang="en-US" b="1" dirty="0">
                <a:latin typeface="Helvetica" pitchFamily="34" charset="0"/>
                <a:ea typeface="ヒラギノ角ゴ Pro W3"/>
                <a:cs typeface="ヒラギノ角ゴ Pro W3"/>
              </a:rPr>
              <a:t>Aerial Work </a:t>
            </a:r>
          </a:p>
          <a:p>
            <a:pPr marL="284400" indent="-284400">
              <a:lnSpc>
                <a:spcPct val="90000"/>
              </a:lnSpc>
              <a:spcBef>
                <a:spcPts val="0"/>
              </a:spcBef>
              <a:spcAft>
                <a:spcPts val="1000"/>
              </a:spcAft>
              <a:buFont typeface="Arial" panose="020B0604020202020204" pitchFamily="34" charset="0"/>
              <a:buChar char="•"/>
              <a:defRPr/>
            </a:pPr>
            <a:r>
              <a:rPr lang="en-US" altLang="en-US" dirty="0">
                <a:latin typeface="Helvetica" pitchFamily="34" charset="0"/>
                <a:ea typeface="ヒラギノ角ゴ Pro W3"/>
                <a:cs typeface="ヒラギノ角ゴ Pro W3"/>
              </a:rPr>
              <a:t>Proposals for aligning aerial work provisions more closely with the </a:t>
            </a:r>
            <a:r>
              <a:rPr lang="en-US" altLang="en-US" i="1" dirty="0">
                <a:latin typeface="Helvetica" pitchFamily="34" charset="0"/>
                <a:ea typeface="ヒラギノ角ゴ Pro W3"/>
                <a:cs typeface="ヒラギノ角ゴ Pro W3"/>
              </a:rPr>
              <a:t>Canadian Aviation Regulations</a:t>
            </a:r>
            <a:r>
              <a:rPr lang="en-US" altLang="en-US" dirty="0">
                <a:latin typeface="Helvetica" pitchFamily="34" charset="0"/>
                <a:ea typeface="ヒラギノ角ゴ Pro W3"/>
                <a:cs typeface="ヒラギノ角ゴ Pro W3"/>
              </a:rPr>
              <a:t> (CARs</a:t>
            </a:r>
            <a:r>
              <a:rPr lang="en-US" altLang="en-US" dirty="0" smtClean="0">
                <a:latin typeface="Helvetica" pitchFamily="34" charset="0"/>
                <a:ea typeface="ヒラギノ角ゴ Pro W3"/>
                <a:cs typeface="ヒラギノ角ゴ Pro W3"/>
              </a:rPr>
              <a:t>)</a:t>
            </a:r>
            <a:endParaRPr lang="en-US" altLang="en-US" dirty="0">
              <a:latin typeface="Helvetica" pitchFamily="34" charset="0"/>
              <a:ea typeface="ヒラギノ角ゴ Pro W3"/>
              <a:cs typeface="ヒラギノ角ゴ Pro W3"/>
            </a:endParaRPr>
          </a:p>
        </p:txBody>
      </p:sp>
      <p:cxnSp>
        <p:nvCxnSpPr>
          <p:cNvPr id="9" name="Straight Connector 8"/>
          <p:cNvCxnSpPr/>
          <p:nvPr/>
        </p:nvCxnSpPr>
        <p:spPr>
          <a:xfrm>
            <a:off x="682625" y="1085850"/>
            <a:ext cx="7631113"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21927173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8131"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FD589BF8-3B96-4F61-84A9-062831D174F7}" type="slidenum">
              <a:rPr lang="en-US" altLang="en-US" sz="1200" b="0" smtClean="0">
                <a:solidFill>
                  <a:srgbClr val="898989"/>
                </a:solidFill>
                <a:latin typeface="Calibri" panose="020F0502020204030204" pitchFamily="34" charset="0"/>
              </a:rPr>
              <a:pPr>
                <a:lnSpc>
                  <a:spcPct val="100000"/>
                </a:lnSpc>
                <a:spcBef>
                  <a:spcPct val="0"/>
                </a:spcBef>
                <a:buFontTx/>
                <a:buNone/>
              </a:pPr>
              <a:t>19</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868363" y="542925"/>
            <a:ext cx="7556500" cy="488950"/>
          </a:xfrm>
          <a:prstGeom prst="rect">
            <a:avLst/>
          </a:prstGeom>
          <a:noFill/>
        </p:spPr>
        <p:txBody>
          <a:bodyPr/>
          <a:lstStyle/>
          <a:p>
            <a:pPr>
              <a:defRPr/>
            </a:pPr>
            <a:r>
              <a:rPr lang="en-US" altLang="en-US" sz="2800" b="1" kern="0"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AIR (Part 12) – continued</a:t>
            </a:r>
          </a:p>
        </p:txBody>
      </p:sp>
      <p:sp>
        <p:nvSpPr>
          <p:cNvPr id="48133"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8134" name="Rectangle 6"/>
          <p:cNvSpPr>
            <a:spLocks noChangeArrowheads="1"/>
          </p:cNvSpPr>
          <p:nvPr/>
        </p:nvSpPr>
        <p:spPr bwMode="auto">
          <a:xfrm>
            <a:off x="868363" y="17748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sp>
        <p:nvSpPr>
          <p:cNvPr id="3" name="Rectangle 2"/>
          <p:cNvSpPr/>
          <p:nvPr/>
        </p:nvSpPr>
        <p:spPr>
          <a:xfrm>
            <a:off x="690563" y="2065338"/>
            <a:ext cx="8210550" cy="4170362"/>
          </a:xfrm>
          <a:prstGeom prst="rect">
            <a:avLst/>
          </a:prstGeom>
        </p:spPr>
        <p:txBody>
          <a:bodyPr/>
          <a:lstStyle/>
          <a:p>
            <a:pPr lvl="1" indent="-742950">
              <a:spcBef>
                <a:spcPts val="1800"/>
              </a:spcBef>
              <a:defRPr/>
            </a:pPr>
            <a:endParaRPr lang="fr-CA" altLang="en-US" sz="1600" b="1" dirty="0">
              <a:latin typeface="Helvetica" pitchFamily="34" charset="0"/>
              <a:ea typeface="ＭＳ Ｐゴシック" panose="020B0600070205080204" pitchFamily="34" charset="-128"/>
              <a:cs typeface="ヒラギノ角ゴ Pro W3"/>
            </a:endParaRPr>
          </a:p>
          <a:p>
            <a:pPr marL="284400" lvl="1" indent="-284400">
              <a:lnSpc>
                <a:spcPct val="90000"/>
              </a:lnSpc>
              <a:spcBef>
                <a:spcPts val="0"/>
              </a:spcBef>
              <a:spcAft>
                <a:spcPts val="1000"/>
              </a:spcAft>
              <a:defRPr/>
            </a:pPr>
            <a:r>
              <a:rPr lang="fr-CA" altLang="en-US" b="1" kern="0" dirty="0">
                <a:latin typeface="Helvetica" pitchFamily="34" charset="0"/>
                <a:ea typeface="ＭＳ Ｐゴシック" panose="020B0600070205080204" pitchFamily="34" charset="-128"/>
                <a:cs typeface="Helvetica" panose="020B0604020202020204" pitchFamily="34" charset="0"/>
              </a:rPr>
              <a:t>Progress to Date</a:t>
            </a:r>
          </a:p>
          <a:p>
            <a:pPr marL="284400" lvl="1" indent="-284400">
              <a:lnSpc>
                <a:spcPct val="90000"/>
              </a:lnSpc>
              <a:spcBef>
                <a:spcPts val="0"/>
              </a:spcBef>
              <a:spcAft>
                <a:spcPts val="1000"/>
              </a:spcAft>
              <a:buFontTx/>
              <a:buChar char="•"/>
              <a:defRPr/>
            </a:pPr>
            <a:r>
              <a:rPr lang="en-CA" altLang="en-US" kern="0" dirty="0">
                <a:latin typeface="Helvetica" panose="020B0604020202020204" pitchFamily="34" charset="0"/>
                <a:ea typeface="MS PGothic" panose="020B0600070205080204" pitchFamily="34" charset="-128"/>
                <a:cs typeface="Helvetica" panose="020B0604020202020204" pitchFamily="34" charset="0"/>
              </a:rPr>
              <a:t>Targeted consultation of key stakeholders took place in spring 2016 (Phase 1).</a:t>
            </a:r>
            <a:endParaRPr lang="en-US" altLang="en-US" kern="0" dirty="0">
              <a:latin typeface="Helvetica" panose="020B0604020202020204" pitchFamily="34" charset="0"/>
              <a:ea typeface="MS PGothic" panose="020B0600070205080204" pitchFamily="34" charset="-128"/>
              <a:cs typeface="Helvetica" panose="020B0604020202020204" pitchFamily="34" charset="0"/>
            </a:endParaRPr>
          </a:p>
          <a:p>
            <a:pPr marL="284400" lvl="1" indent="-284400">
              <a:lnSpc>
                <a:spcPct val="90000"/>
              </a:lnSpc>
              <a:spcBef>
                <a:spcPts val="0"/>
              </a:spcBef>
              <a:spcAft>
                <a:spcPts val="1000"/>
              </a:spcAft>
              <a:buFontTx/>
              <a:buChar char="•"/>
              <a:defRPr/>
            </a:pPr>
            <a:r>
              <a:rPr lang="en-CA" altLang="en-US" kern="0" dirty="0">
                <a:latin typeface="Helvetica" panose="020B0604020202020204" pitchFamily="34" charset="0"/>
                <a:ea typeface="MS PGothic" panose="020B0600070205080204" pitchFamily="34" charset="-128"/>
                <a:cs typeface="Helvetica" panose="020B0604020202020204" pitchFamily="34" charset="0"/>
              </a:rPr>
              <a:t>Stakeholder comments have been analyzed and a White Paper laying out TC’s proposals </a:t>
            </a:r>
            <a:r>
              <a:rPr lang="en-CA" altLang="en-US" kern="0" dirty="0" smtClean="0">
                <a:latin typeface="Helvetica" panose="020B0604020202020204" pitchFamily="34" charset="0"/>
                <a:ea typeface="MS PGothic" panose="020B0600070205080204" pitchFamily="34" charset="-128"/>
                <a:cs typeface="Helvetica" panose="020B0604020202020204" pitchFamily="34" charset="0"/>
              </a:rPr>
              <a:t>has been developed.</a:t>
            </a:r>
          </a:p>
          <a:p>
            <a:pPr marL="0" lvl="1">
              <a:lnSpc>
                <a:spcPct val="90000"/>
              </a:lnSpc>
              <a:spcBef>
                <a:spcPts val="0"/>
              </a:spcBef>
              <a:spcAft>
                <a:spcPts val="1000"/>
              </a:spcAft>
              <a:defRPr/>
            </a:pPr>
            <a:endParaRPr lang="en-CA" altLang="en-US" kern="0" dirty="0">
              <a:latin typeface="Helvetica" panose="020B0604020202020204" pitchFamily="34" charset="0"/>
              <a:ea typeface="MS PGothic" panose="020B0600070205080204" pitchFamily="34" charset="-128"/>
              <a:cs typeface="Helvetica" panose="020B0604020202020204" pitchFamily="34" charset="0"/>
            </a:endParaRPr>
          </a:p>
          <a:p>
            <a:pPr marL="284400" lvl="1" indent="-284400">
              <a:lnSpc>
                <a:spcPct val="90000"/>
              </a:lnSpc>
              <a:spcBef>
                <a:spcPts val="0"/>
              </a:spcBef>
              <a:spcAft>
                <a:spcPts val="1000"/>
              </a:spcAft>
              <a:defRPr/>
            </a:pPr>
            <a:r>
              <a:rPr lang="fr-CA" altLang="en-US" b="1" dirty="0" err="1" smtClean="0">
                <a:latin typeface="Helvetica" pitchFamily="34" charset="0"/>
                <a:ea typeface="ＭＳ Ｐゴシック" panose="020B0600070205080204" pitchFamily="34" charset="-128"/>
                <a:cs typeface="ヒラギノ角ゴ Pro W3"/>
              </a:rPr>
              <a:t>Next</a:t>
            </a:r>
            <a:r>
              <a:rPr lang="fr-CA" altLang="en-US" b="1" dirty="0" smtClean="0">
                <a:latin typeface="Helvetica" pitchFamily="34" charset="0"/>
                <a:ea typeface="ＭＳ Ｐゴシック" panose="020B0600070205080204" pitchFamily="34" charset="-128"/>
                <a:cs typeface="ヒラギノ角ゴ Pro W3"/>
              </a:rPr>
              <a:t> </a:t>
            </a:r>
            <a:r>
              <a:rPr lang="fr-CA" altLang="en-US" b="1" dirty="0" err="1">
                <a:latin typeface="Helvetica" pitchFamily="34" charset="0"/>
                <a:ea typeface="ＭＳ Ｐゴシック" panose="020B0600070205080204" pitchFamily="34" charset="-128"/>
                <a:cs typeface="ヒラギノ角ゴ Pro W3"/>
              </a:rPr>
              <a:t>Steps</a:t>
            </a:r>
            <a:endParaRPr lang="en-CA" altLang="en-US" dirty="0">
              <a:latin typeface="Helvetica" pitchFamily="34" charset="0"/>
              <a:ea typeface="ヒラギノ角ゴ Pro W3"/>
              <a:cs typeface="ヒラギノ角ゴ Pro W3"/>
            </a:endParaRPr>
          </a:p>
          <a:p>
            <a:pPr marL="284400" indent="-284400">
              <a:lnSpc>
                <a:spcPct val="90000"/>
              </a:lnSpc>
              <a:spcBef>
                <a:spcPts val="0"/>
              </a:spcBef>
              <a:spcAft>
                <a:spcPts val="1000"/>
              </a:spcAft>
              <a:buFont typeface="Arial" panose="020B0604020202020204" pitchFamily="34" charset="0"/>
              <a:buChar char="•"/>
              <a:defRPr/>
            </a:pPr>
            <a:r>
              <a:rPr lang="en-CA" altLang="en-US" dirty="0" smtClean="0">
                <a:latin typeface="Helvetica" pitchFamily="34" charset="0"/>
                <a:ea typeface="ヒラギノ角ゴ Pro W3"/>
                <a:cs typeface="ヒラギノ角ゴ Pro W3"/>
              </a:rPr>
              <a:t>June 2017</a:t>
            </a:r>
            <a:r>
              <a:rPr lang="en-CA" altLang="en-US" dirty="0">
                <a:latin typeface="Helvetica" pitchFamily="34" charset="0"/>
                <a:ea typeface="ヒラギノ角ゴ Pro W3"/>
                <a:cs typeface="ヒラギノ角ゴ Pro W3"/>
              </a:rPr>
              <a:t>, </a:t>
            </a:r>
            <a:r>
              <a:rPr lang="en-CA" altLang="en-US" dirty="0" smtClean="0">
                <a:latin typeface="Helvetica" pitchFamily="34" charset="0"/>
                <a:ea typeface="ヒラギノ角ゴ Pro W3"/>
                <a:cs typeface="ヒラギノ角ゴ Pro W3"/>
              </a:rPr>
              <a:t>Web-based </a:t>
            </a:r>
            <a:r>
              <a:rPr lang="en-CA" altLang="en-US" dirty="0">
                <a:latin typeface="Helvetica" pitchFamily="34" charset="0"/>
                <a:ea typeface="ヒラギノ角ゴ Pro W3"/>
                <a:cs typeface="ヒラギノ角ゴ Pro W3"/>
              </a:rPr>
              <a:t>consultations </a:t>
            </a:r>
            <a:r>
              <a:rPr lang="en-CA" altLang="en-US" dirty="0" smtClean="0">
                <a:latin typeface="Helvetica" pitchFamily="34" charset="0"/>
                <a:ea typeface="ヒラギノ角ゴ Pro W3"/>
                <a:cs typeface="ヒラギノ角ゴ Pro W3"/>
              </a:rPr>
              <a:t>(Phase 2) has been launched for </a:t>
            </a:r>
            <a:r>
              <a:rPr lang="en-CA" altLang="en-US" dirty="0">
                <a:latin typeface="Helvetica" pitchFamily="34" charset="0"/>
                <a:ea typeface="ヒラギノ角ゴ Pro W3"/>
                <a:cs typeface="ヒラギノ角ゴ Pro W3"/>
              </a:rPr>
              <a:t>the proposed path forward</a:t>
            </a:r>
            <a:r>
              <a:rPr lang="en-CA" altLang="en-US" dirty="0" smtClean="0">
                <a:latin typeface="Helvetica" pitchFamily="34" charset="0"/>
                <a:ea typeface="ヒラギノ角ゴ Pro W3"/>
                <a:cs typeface="ヒラギノ角ゴ Pro W3"/>
              </a:rPr>
              <a:t>.</a:t>
            </a:r>
          </a:p>
          <a:p>
            <a:pPr marL="741600" lvl="1" indent="-284400">
              <a:lnSpc>
                <a:spcPct val="90000"/>
              </a:lnSpc>
              <a:spcBef>
                <a:spcPts val="0"/>
              </a:spcBef>
              <a:spcAft>
                <a:spcPts val="1000"/>
              </a:spcAft>
              <a:buFont typeface="Arial" panose="020B0604020202020204" pitchFamily="34" charset="0"/>
              <a:buChar char="•"/>
              <a:defRPr/>
            </a:pPr>
            <a:r>
              <a:rPr lang="en-CA" altLang="en-US" dirty="0" smtClean="0">
                <a:latin typeface="Helvetica" pitchFamily="34" charset="0"/>
                <a:ea typeface="ヒラギノ角ゴ Pro W3"/>
                <a:cs typeface="ヒラギノ角ゴ Pro W3"/>
              </a:rPr>
              <a:t>Deadline for participating in the online forum is </a:t>
            </a:r>
            <a:r>
              <a:rPr lang="en-CA" altLang="en-US" u="sng" dirty="0" smtClean="0">
                <a:latin typeface="Helvetica" pitchFamily="34" charset="0"/>
                <a:ea typeface="ヒラギノ角ゴ Pro W3"/>
                <a:cs typeface="ヒラギノ角ゴ Pro W3"/>
              </a:rPr>
              <a:t>August 8, 2017</a:t>
            </a:r>
            <a:endParaRPr lang="en-CA" altLang="en-US" u="sng" dirty="0">
              <a:latin typeface="Helvetica" pitchFamily="34" charset="0"/>
              <a:ea typeface="ヒラギノ角ゴ Pro W3"/>
              <a:cs typeface="ヒラギノ角ゴ Pro W3"/>
            </a:endParaRPr>
          </a:p>
          <a:p>
            <a:pPr marL="284400" indent="-284400">
              <a:lnSpc>
                <a:spcPct val="90000"/>
              </a:lnSpc>
              <a:spcBef>
                <a:spcPts val="0"/>
              </a:spcBef>
              <a:spcAft>
                <a:spcPts val="1000"/>
              </a:spcAft>
              <a:buFont typeface="Arial" panose="020B0604020202020204" pitchFamily="34" charset="0"/>
              <a:buChar char="•"/>
              <a:defRPr/>
            </a:pPr>
            <a:r>
              <a:rPr lang="en-CA" altLang="en-US" dirty="0">
                <a:latin typeface="Helvetica" pitchFamily="34" charset="0"/>
                <a:ea typeface="ヒラギノ角ゴ Pro W3"/>
                <a:cs typeface="ヒラギノ角ゴ Pro W3"/>
              </a:rPr>
              <a:t>Publication of proposed amendment in the </a:t>
            </a:r>
            <a:r>
              <a:rPr lang="en-CA" altLang="en-US" i="1" dirty="0">
                <a:latin typeface="Helvetica" pitchFamily="34" charset="0"/>
                <a:ea typeface="ヒラギノ角ゴ Pro W3"/>
                <a:cs typeface="ヒラギノ角ゴ Pro W3"/>
              </a:rPr>
              <a:t>Canada Gazette</a:t>
            </a:r>
            <a:r>
              <a:rPr lang="en-CA" altLang="en-US" dirty="0">
                <a:latin typeface="Helvetica" pitchFamily="34" charset="0"/>
                <a:ea typeface="ヒラギノ角ゴ Pro W3"/>
                <a:cs typeface="ヒラギノ角ゴ Pro W3"/>
              </a:rPr>
              <a:t>, Part I for consultation targeted for early 2018.</a:t>
            </a:r>
          </a:p>
          <a:p>
            <a:pPr marL="463550" lvl="1" indent="-463550">
              <a:spcBef>
                <a:spcPts val="0"/>
              </a:spcBef>
              <a:buFont typeface="Arial" pitchFamily="34" charset="0"/>
              <a:buChar char="•"/>
              <a:defRPr/>
            </a:pPr>
            <a:endParaRPr lang="en-US" altLang="en-US" sz="2000" dirty="0">
              <a:latin typeface="Helvetica" pitchFamily="34" charset="0"/>
              <a:ea typeface="MS PGothic" panose="020B0600070205080204" pitchFamily="34" charset="-128"/>
            </a:endParaRPr>
          </a:p>
        </p:txBody>
      </p:sp>
      <p:graphicFrame>
        <p:nvGraphicFramePr>
          <p:cNvPr id="8" name="Diagram 7"/>
          <p:cNvGraphicFramePr/>
          <p:nvPr/>
        </p:nvGraphicFramePr>
        <p:xfrm>
          <a:off x="965771" y="1403980"/>
          <a:ext cx="7212458" cy="8020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9" name="Straight Connector 8"/>
          <p:cNvCxnSpPr/>
          <p:nvPr/>
        </p:nvCxnSpPr>
        <p:spPr>
          <a:xfrm>
            <a:off x="687388" y="1119188"/>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1187426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Arial" panose="020B0604020202020204" pitchFamily="34" charset="0"/>
              <a:buNone/>
            </a:pPr>
            <a:r>
              <a:rPr lang="en-CA" sz="2800" b="1" kern="0" dirty="0" smtClean="0">
                <a:solidFill>
                  <a:srgbClr val="16165D"/>
                </a:solidFill>
                <a:ea typeface="ＭＳ Ｐゴシック" panose="020B0600070205080204" pitchFamily="34" charset="-128"/>
              </a:rPr>
              <a:t>PURPOSE</a:t>
            </a:r>
            <a:endParaRPr lang="en-CA" sz="2800" b="1" kern="0" dirty="0">
              <a:solidFill>
                <a:srgbClr val="16165D"/>
              </a:solidFill>
              <a:ea typeface="ＭＳ Ｐゴシック" panose="020B0600070205080204" pitchFamily="34" charset="-128"/>
            </a:endParaRPr>
          </a:p>
        </p:txBody>
      </p:sp>
      <p:sp>
        <p:nvSpPr>
          <p:cNvPr id="22531" name="Text Box 12"/>
          <p:cNvSpPr>
            <a:spLocks noGrp="1" noChangeArrowheads="1"/>
          </p:cNvSpPr>
          <p:nvPr>
            <p:ph idx="1"/>
          </p:nvPr>
        </p:nvSpPr>
        <p:spPr/>
        <p:txBody>
          <a:bodyPr/>
          <a:lstStyle/>
          <a:p>
            <a:pPr marL="0" indent="0">
              <a:lnSpc>
                <a:spcPct val="150000"/>
              </a:lnSpc>
              <a:spcBef>
                <a:spcPct val="0"/>
              </a:spcBef>
              <a:buNone/>
            </a:pPr>
            <a:r>
              <a:rPr lang="en-US" dirty="0">
                <a:ea typeface="ＭＳ Ｐゴシック" pitchFamily="34" charset="-128"/>
              </a:rPr>
              <a:t>To provide an update on recent regulatory activities regarding the Transportation of Dangerous Goods that are relevant to the explosives industry</a:t>
            </a:r>
            <a:endParaRPr lang="en-CA" dirty="0">
              <a:ea typeface="ＭＳ Ｐゴシック" pitchFamily="34" charset="-128"/>
            </a:endParaRPr>
          </a:p>
        </p:txBody>
      </p:sp>
      <p:sp>
        <p:nvSpPr>
          <p:cNvPr id="5" name="Espace réservé du pied de page 1"/>
          <p:cNvSpPr>
            <a:spLocks noGrp="1"/>
          </p:cNvSpPr>
          <p:nvPr>
            <p:ph type="ftr" sz="quarter" idx="11"/>
          </p:nvPr>
        </p:nvSpPr>
        <p:spPr>
          <a:xfrm>
            <a:off x="0" y="6484936"/>
            <a:ext cx="9144000" cy="365125"/>
          </a:xfrm>
          <a:blipFill>
            <a:blip r:embed="rId3"/>
            <a:stretch>
              <a:fillRect/>
            </a:stretch>
          </a:blipFill>
        </p:spPr>
        <p:txBody>
          <a:bodyPr/>
          <a:lstStyle/>
          <a:p>
            <a:pPr>
              <a:defRPr/>
            </a:pPr>
            <a:endParaRPr lang="en-US" dirty="0"/>
          </a:p>
        </p:txBody>
      </p:sp>
      <p:cxnSp>
        <p:nvCxnSpPr>
          <p:cNvPr id="6" name="Straight Connector 5"/>
          <p:cNvCxnSpPr/>
          <p:nvPr/>
        </p:nvCxnSpPr>
        <p:spPr>
          <a:xfrm>
            <a:off x="628650" y="1459832"/>
            <a:ext cx="7533940" cy="56231"/>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fr-CA" sz="3600" b="1" cap="all" dirty="0" smtClean="0">
                <a:solidFill>
                  <a:srgbClr val="16165D"/>
                </a:solidFill>
                <a:latin typeface="Helvetica"/>
                <a:ea typeface="ＭＳ Ｐゴシック" pitchFamily="-110" charset="-128"/>
                <a:cs typeface="Helvetica"/>
              </a:rPr>
              <a:t>ACCIDENT DATA</a:t>
            </a:r>
            <a:endParaRPr lang="en-CA" sz="3600" b="1" cap="all" dirty="0">
              <a:solidFill>
                <a:srgbClr val="16165D"/>
              </a:solidFill>
              <a:latin typeface="Helvetica"/>
              <a:ea typeface="ＭＳ Ｐゴシック" pitchFamily="-110" charset="-128"/>
              <a:cs typeface="Helvetica"/>
            </a:endParaRPr>
          </a:p>
        </p:txBody>
      </p:sp>
      <p:sp>
        <p:nvSpPr>
          <p:cNvPr id="2" name="Espace réservé du pied de page 1"/>
          <p:cNvSpPr>
            <a:spLocks noGrp="1"/>
          </p:cNvSpPr>
          <p:nvPr>
            <p:ph type="ftr" sz="quarter" idx="11"/>
          </p:nvPr>
        </p:nvSpPr>
        <p:spPr>
          <a:xfrm>
            <a:off x="0" y="6356350"/>
            <a:ext cx="9144000" cy="365125"/>
          </a:xfrm>
          <a:blipFill>
            <a:blip r:embed="rId3"/>
            <a:stretch>
              <a:fillRect/>
            </a:stretch>
          </a:blipFill>
        </p:spPr>
        <p:txBody>
          <a:bodyPr/>
          <a:lstStyle/>
          <a:p>
            <a:pPr>
              <a:defRPr/>
            </a:pPr>
            <a:endParaRPr lang="en-US" dirty="0"/>
          </a:p>
        </p:txBody>
      </p:sp>
      <p:sp>
        <p:nvSpPr>
          <p:cNvPr id="512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7C91E324-57EF-4C09-A1F7-5D3CF085E136}" type="slidenum">
              <a:rPr lang="en-US" altLang="en-US" sz="1200" smtClean="0">
                <a:solidFill>
                  <a:srgbClr val="898989"/>
                </a:solidFill>
                <a:latin typeface="Calibri" panose="020F0502020204030204" pitchFamily="34" charset="0"/>
              </a:rPr>
              <a:pPr algn="ctr">
                <a:lnSpc>
                  <a:spcPct val="100000"/>
                </a:lnSpc>
                <a:spcBef>
                  <a:spcPct val="0"/>
                </a:spcBef>
                <a:buFontTx/>
                <a:buNone/>
              </a:pPr>
              <a:t>20</a:t>
            </a:fld>
            <a:endParaRPr lang="en-US" altLang="en-US" sz="1200" smtClean="0">
              <a:solidFill>
                <a:srgbClr val="898989"/>
              </a:solidFill>
              <a:latin typeface="Calibri" panose="020F0502020204030204" pitchFamily="34" charset="0"/>
            </a:endParaRPr>
          </a:p>
        </p:txBody>
      </p:sp>
      <p:cxnSp>
        <p:nvCxnSpPr>
          <p:cNvPr id="6" name="Straight Connector 5"/>
          <p:cNvCxnSpPr/>
          <p:nvPr/>
        </p:nvCxnSpPr>
        <p:spPr>
          <a:xfrm>
            <a:off x="517525" y="1373188"/>
            <a:ext cx="7997825" cy="7937"/>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graphicFrame>
        <p:nvGraphicFramePr>
          <p:cNvPr id="26" name="Chart 25"/>
          <p:cNvGraphicFramePr/>
          <p:nvPr>
            <p:extLst>
              <p:ext uri="{D42A27DB-BD31-4B8C-83A1-F6EECF244321}">
                <p14:modId xmlns:p14="http://schemas.microsoft.com/office/powerpoint/2010/main" val="1976958847"/>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712066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46083"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F215FA3D-DE79-4C9B-B68A-C4C36A1113E8}" type="slidenum">
              <a:rPr lang="en-US" altLang="en-US" sz="1200" b="0" smtClean="0">
                <a:solidFill>
                  <a:srgbClr val="898989"/>
                </a:solidFill>
                <a:latin typeface="Calibri" panose="020F0502020204030204" pitchFamily="34" charset="0"/>
              </a:rPr>
              <a:pPr>
                <a:lnSpc>
                  <a:spcPct val="100000"/>
                </a:lnSpc>
                <a:spcBef>
                  <a:spcPct val="0"/>
                </a:spcBef>
                <a:buFontTx/>
                <a:buNone/>
              </a:pPr>
              <a:t>21</a:t>
            </a:fld>
            <a:endParaRPr lang="en-US" altLang="en-US" sz="1200" b="0" smtClean="0">
              <a:solidFill>
                <a:srgbClr val="898989"/>
              </a:solidFill>
              <a:latin typeface="Calibri" panose="020F0502020204030204" pitchFamily="34" charset="0"/>
            </a:endParaRPr>
          </a:p>
        </p:txBody>
      </p:sp>
      <p:sp>
        <p:nvSpPr>
          <p:cNvPr id="4" name="TextBox 3"/>
          <p:cNvSpPr txBox="1"/>
          <p:nvPr/>
        </p:nvSpPr>
        <p:spPr>
          <a:xfrm>
            <a:off x="868363" y="542925"/>
            <a:ext cx="7556500" cy="460375"/>
          </a:xfrm>
          <a:prstGeom prst="rect">
            <a:avLst/>
          </a:prstGeom>
          <a:noFill/>
        </p:spPr>
        <p:txBody>
          <a:bodyPr/>
          <a:lstStyle/>
          <a:p>
            <a:pPr>
              <a:defRPr/>
            </a:pPr>
            <a:r>
              <a:rPr lang="en-US" altLang="en-US"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CONTACTS</a:t>
            </a:r>
            <a:endParaRPr lang="en-US" altLang="en-US" sz="2800" b="1" kern="0"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a:p>
            <a:pPr>
              <a:defRPr/>
            </a:pPr>
            <a:endParaRPr lang="en-CA" sz="2800" b="1"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6085"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46086" name="Rectangle 6"/>
          <p:cNvSpPr>
            <a:spLocks noChangeArrowheads="1"/>
          </p:cNvSpPr>
          <p:nvPr/>
        </p:nvSpPr>
        <p:spPr bwMode="auto">
          <a:xfrm>
            <a:off x="868363" y="1800225"/>
            <a:ext cx="598963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latin typeface="Arial" panose="020B0604020202020204" pitchFamily="34" charset="0"/>
              <a:cs typeface="Arial" panose="020B0604020202020204" pitchFamily="34" charset="0"/>
            </a:endParaRPr>
          </a:p>
        </p:txBody>
      </p:sp>
      <p:cxnSp>
        <p:nvCxnSpPr>
          <p:cNvPr id="9" name="Straight Connector 8"/>
          <p:cNvCxnSpPr/>
          <p:nvPr/>
        </p:nvCxnSpPr>
        <p:spPr>
          <a:xfrm>
            <a:off x="682625" y="1085850"/>
            <a:ext cx="7631113"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
        <p:nvSpPr>
          <p:cNvPr id="10" name="Text Placeholder 1"/>
          <p:cNvSpPr txBox="1">
            <a:spLocks/>
          </p:cNvSpPr>
          <p:nvPr/>
        </p:nvSpPr>
        <p:spPr bwMode="auto">
          <a:xfrm>
            <a:off x="682625" y="1601207"/>
            <a:ext cx="8173192" cy="412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800100" indent="-342900" algn="l" rtl="0" eaLnBrk="0" fontAlgn="base" hangingPunct="0">
              <a:lnSpc>
                <a:spcPct val="90000"/>
              </a:lnSpc>
              <a:spcBef>
                <a:spcPts val="500"/>
              </a:spcBef>
              <a:spcAft>
                <a:spcPct val="0"/>
              </a:spcAft>
              <a:buFont typeface="Helvetica" panose="020B0604020202020204" pitchFamily="34" charset="0"/>
              <a:buChar char="−"/>
              <a:defRPr sz="2400" kern="12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257300" indent="-342900" algn="l" rtl="0" eaLnBrk="0" fontAlgn="base" hangingPunct="0">
              <a:lnSpc>
                <a:spcPct val="90000"/>
              </a:lnSpc>
              <a:spcBef>
                <a:spcPts val="500"/>
              </a:spcBef>
              <a:spcAft>
                <a:spcPct val="0"/>
              </a:spcAft>
              <a:buFont typeface="Wingdings" panose="05000000000000000000" pitchFamily="2" charset="2"/>
              <a:buChar char="§"/>
              <a:defRPr sz="2000" kern="12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ヒラギノ角ゴ Pro W3" pitchFamily="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ヒラギノ角ゴ Pro W3" pitchFamily="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2400" smtClean="0"/>
              <a:t>Shaun Singh, Means of Containment Specialist </a:t>
            </a:r>
          </a:p>
          <a:p>
            <a:pPr lvl="1"/>
            <a:r>
              <a:rPr lang="en-CA" sz="2000" smtClean="0"/>
              <a:t>613-991-2065, </a:t>
            </a:r>
            <a:r>
              <a:rPr lang="en-CA" sz="2000" smtClean="0">
                <a:hlinkClick r:id="rId4"/>
              </a:rPr>
              <a:t>shaun.singh@tc.gc.ca</a:t>
            </a:r>
            <a:endParaRPr lang="en-CA" sz="2000" smtClean="0"/>
          </a:p>
          <a:p>
            <a:endParaRPr lang="en-CA" sz="2400" smtClean="0"/>
          </a:p>
          <a:p>
            <a:pPr>
              <a:spcBef>
                <a:spcPts val="0"/>
              </a:spcBef>
            </a:pPr>
            <a:r>
              <a:rPr lang="en-CA" sz="2400" smtClean="0"/>
              <a:t>Inquiries pertaining to application for registration</a:t>
            </a:r>
          </a:p>
          <a:p>
            <a:pPr lvl="1"/>
            <a:r>
              <a:rPr lang="en-CA" sz="2000" smtClean="0">
                <a:hlinkClick r:id="rId5"/>
              </a:rPr>
              <a:t>MOCregister-Registrecontenant@tc.gc.ca</a:t>
            </a:r>
            <a:r>
              <a:rPr lang="en-CA" sz="2000" smtClean="0"/>
              <a:t> </a:t>
            </a:r>
          </a:p>
          <a:p>
            <a:pPr>
              <a:spcBef>
                <a:spcPts val="0"/>
              </a:spcBef>
            </a:pPr>
            <a:endParaRPr lang="en-CA" sz="2400" smtClean="0"/>
          </a:p>
          <a:p>
            <a:r>
              <a:rPr lang="en-CA" sz="2400" smtClean="0"/>
              <a:t>Technical inquiries</a:t>
            </a:r>
          </a:p>
          <a:p>
            <a:pPr lvl="1"/>
            <a:r>
              <a:rPr lang="en-CA" sz="2000" smtClean="0">
                <a:hlinkClick r:id="rId6"/>
              </a:rPr>
              <a:t>Tdgcontainers-tmdcontenants@tc.gc.ca</a:t>
            </a:r>
            <a:r>
              <a:rPr lang="en-CA" sz="2000" smtClean="0"/>
              <a:t> </a:t>
            </a:r>
          </a:p>
          <a:p>
            <a:pPr>
              <a:spcBef>
                <a:spcPts val="0"/>
              </a:spcBef>
            </a:pPr>
            <a:endParaRPr lang="en-CA" sz="2400" smtClean="0"/>
          </a:p>
          <a:p>
            <a:r>
              <a:rPr lang="en-CA" sz="2400" smtClean="0"/>
              <a:t>Equivalency Certificates (Permits)</a:t>
            </a:r>
          </a:p>
          <a:p>
            <a:pPr lvl="1"/>
            <a:r>
              <a:rPr lang="en-CA" sz="2000" smtClean="0">
                <a:hlinkClick r:id="rId7"/>
              </a:rPr>
              <a:t>tdgapprovals@tc.gc.ca</a:t>
            </a:r>
            <a:endParaRPr lang="en-CA" sz="2000" smtClean="0"/>
          </a:p>
          <a:p>
            <a:endParaRPr lang="en-CA" sz="2400" dirty="0" smtClean="0"/>
          </a:p>
        </p:txBody>
      </p:sp>
    </p:spTree>
    <p:extLst>
      <p:ext uri="{BB962C8B-B14F-4D97-AF65-F5344CB8AC3E}">
        <p14:creationId xmlns:p14="http://schemas.microsoft.com/office/powerpoint/2010/main" val="275812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380998" y="838200"/>
            <a:ext cx="8001001"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Arial" panose="020B0604020202020204" pitchFamily="34" charset="0"/>
              <a:buNone/>
            </a:pPr>
            <a:r>
              <a:rPr lang="en-CA" sz="2800"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TOPICS</a:t>
            </a:r>
            <a:endParaRPr lang="en-CA" sz="2800" b="1" kern="0"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23555" name="Rectangle 7"/>
          <p:cNvSpPr>
            <a:spLocks noGrp="1" noChangeArrowheads="1"/>
          </p:cNvSpPr>
          <p:nvPr>
            <p:ph idx="1"/>
          </p:nvPr>
        </p:nvSpPr>
        <p:spPr>
          <a:xfrm>
            <a:off x="380999" y="1828800"/>
            <a:ext cx="8623515" cy="4343400"/>
          </a:xfrm>
        </p:spPr>
        <p:txBody>
          <a:bodyPr/>
          <a:lstStyle/>
          <a:p>
            <a:pPr marL="341313" indent="-341313" eaLnBrk="1" hangingPunct="1">
              <a:spcBef>
                <a:spcPts val="600"/>
              </a:spcBef>
              <a:spcAft>
                <a:spcPts val="600"/>
              </a:spcAft>
              <a:buClr>
                <a:schemeClr val="tx1"/>
              </a:buClr>
            </a:pPr>
            <a:r>
              <a:rPr lang="en-CA" i="1" dirty="0">
                <a:ea typeface="ＭＳ Ｐゴシック" pitchFamily="34" charset="-128"/>
              </a:rPr>
              <a:t>International Harmonization Update</a:t>
            </a:r>
            <a:endParaRPr lang="en-CA" dirty="0">
              <a:ea typeface="ＭＳ Ｐゴシック" pitchFamily="34" charset="-128"/>
            </a:endParaRPr>
          </a:p>
          <a:p>
            <a:pPr marL="341313" indent="-341313" eaLnBrk="1" hangingPunct="1">
              <a:spcBef>
                <a:spcPts val="600"/>
              </a:spcBef>
              <a:spcAft>
                <a:spcPts val="600"/>
              </a:spcAft>
              <a:buClr>
                <a:schemeClr val="tx1"/>
              </a:buClr>
            </a:pPr>
            <a:r>
              <a:rPr lang="en-CA" dirty="0" smtClean="0">
                <a:ea typeface="ＭＳ Ｐゴシック" pitchFamily="34" charset="-128"/>
              </a:rPr>
              <a:t>Standards updates</a:t>
            </a:r>
          </a:p>
          <a:p>
            <a:pPr marL="341313" indent="-341313" eaLnBrk="1" hangingPunct="1">
              <a:spcBef>
                <a:spcPts val="600"/>
              </a:spcBef>
              <a:spcAft>
                <a:spcPts val="600"/>
              </a:spcAft>
              <a:buClr>
                <a:schemeClr val="tx1"/>
              </a:buClr>
            </a:pPr>
            <a:r>
              <a:rPr lang="en-CA" dirty="0" smtClean="0">
                <a:ea typeface="ＭＳ Ｐゴシック" pitchFamily="34" charset="-128"/>
              </a:rPr>
              <a:t>Hose testing</a:t>
            </a:r>
          </a:p>
          <a:p>
            <a:pPr marL="341313" indent="-341313" eaLnBrk="1" hangingPunct="1">
              <a:spcBef>
                <a:spcPts val="600"/>
              </a:spcBef>
              <a:spcAft>
                <a:spcPts val="600"/>
              </a:spcAft>
              <a:buClr>
                <a:schemeClr val="tx1"/>
              </a:buClr>
            </a:pPr>
            <a:r>
              <a:rPr lang="en-CA" dirty="0">
                <a:ea typeface="ＭＳ Ｐゴシック" pitchFamily="34" charset="-128"/>
              </a:rPr>
              <a:t>Highway </a:t>
            </a:r>
            <a:r>
              <a:rPr lang="en-CA" dirty="0" smtClean="0">
                <a:ea typeface="ＭＳ Ｐゴシック" pitchFamily="34" charset="-128"/>
              </a:rPr>
              <a:t>tanks</a:t>
            </a:r>
          </a:p>
          <a:p>
            <a:pPr marL="341313" indent="-341313" eaLnBrk="1" hangingPunct="1">
              <a:spcBef>
                <a:spcPts val="600"/>
              </a:spcBef>
              <a:spcAft>
                <a:spcPts val="600"/>
              </a:spcAft>
              <a:buClr>
                <a:schemeClr val="tx1"/>
              </a:buClr>
            </a:pPr>
            <a:r>
              <a:rPr lang="en-CA" dirty="0" smtClean="0">
                <a:ea typeface="ＭＳ Ｐゴシック" pitchFamily="34" charset="-128"/>
              </a:rPr>
              <a:t>Air </a:t>
            </a:r>
            <a:r>
              <a:rPr lang="en-CA" dirty="0">
                <a:ea typeface="ＭＳ Ｐゴシック" pitchFamily="34" charset="-128"/>
              </a:rPr>
              <a:t>(Part 12) update</a:t>
            </a:r>
          </a:p>
          <a:p>
            <a:pPr marL="341313" indent="-341313" eaLnBrk="1" hangingPunct="1">
              <a:spcBef>
                <a:spcPts val="600"/>
              </a:spcBef>
              <a:spcAft>
                <a:spcPts val="600"/>
              </a:spcAft>
              <a:buClr>
                <a:schemeClr val="tx1"/>
              </a:buClr>
            </a:pPr>
            <a:r>
              <a:rPr lang="en-CA" dirty="0">
                <a:ea typeface="ＭＳ Ｐゴシック" pitchFamily="34" charset="-128"/>
              </a:rPr>
              <a:t>Accident statistics</a:t>
            </a:r>
          </a:p>
          <a:p>
            <a:pPr marL="341313" indent="-341313" eaLnBrk="1" hangingPunct="1">
              <a:spcBef>
                <a:spcPts val="600"/>
              </a:spcBef>
              <a:spcAft>
                <a:spcPts val="600"/>
              </a:spcAft>
              <a:buClr>
                <a:schemeClr val="tx1"/>
              </a:buClr>
            </a:pPr>
            <a:endParaRPr lang="en-CA" dirty="0" smtClean="0">
              <a:ea typeface="ＭＳ Ｐゴシック" pitchFamily="34" charset="-128"/>
            </a:endParaRPr>
          </a:p>
        </p:txBody>
      </p:sp>
      <p:cxnSp>
        <p:nvCxnSpPr>
          <p:cNvPr id="5" name="Straight Connector 4"/>
          <p:cNvCxnSpPr/>
          <p:nvPr/>
        </p:nvCxnSpPr>
        <p:spPr>
          <a:xfrm>
            <a:off x="531478" y="1516063"/>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sp>
        <p:nvSpPr>
          <p:cNvPr id="6" name="Espace réservé du pied de page 1"/>
          <p:cNvSpPr>
            <a:spLocks noGrp="1"/>
          </p:cNvSpPr>
          <p:nvPr>
            <p:ph type="ftr" sz="quarter" idx="11"/>
          </p:nvPr>
        </p:nvSpPr>
        <p:spPr>
          <a:xfrm>
            <a:off x="0" y="6484936"/>
            <a:ext cx="9144000" cy="365125"/>
          </a:xfrm>
          <a:blipFill>
            <a:blip r:embed="rId3"/>
            <a:stretch>
              <a:fillRect/>
            </a:stretch>
          </a:blipFill>
        </p:spPr>
        <p:txBody>
          <a:bodyPr/>
          <a:lstStyle/>
          <a:p>
            <a:pPr>
              <a:defRPr/>
            </a:pP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0" y="6408738"/>
            <a:ext cx="9144000" cy="365125"/>
          </a:xfrm>
          <a:blipFill>
            <a:blip r:embed="rId3"/>
            <a:stretch>
              <a:fillRect/>
            </a:stretch>
          </a:blipFill>
        </p:spPr>
        <p:txBody>
          <a:bodyPr/>
          <a:lstStyle/>
          <a:p>
            <a:pPr>
              <a:defRPr/>
            </a:pPr>
            <a:endParaRPr lang="en-US" dirty="0"/>
          </a:p>
        </p:txBody>
      </p:sp>
      <p:sp>
        <p:nvSpPr>
          <p:cNvPr id="74755" name="Slide Number Placeholder 4"/>
          <p:cNvSpPr>
            <a:spLocks noGrp="1"/>
          </p:cNvSpPr>
          <p:nvPr>
            <p:ph type="sldNum" sz="quarter" idx="12"/>
          </p:nvPr>
        </p:nvSpPr>
        <p:spPr bwMode="auto">
          <a:xfrm>
            <a:off x="5580063" y="6408738"/>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fld id="{6C4C2F21-78D7-42C4-834D-544250E5E010}" type="slidenum">
              <a:rPr lang="en-US" altLang="en-US" sz="1200" b="0" smtClean="0">
                <a:solidFill>
                  <a:srgbClr val="898989"/>
                </a:solidFill>
                <a:latin typeface="Calibri" panose="020F0502020204030204" pitchFamily="34" charset="0"/>
              </a:rPr>
              <a:pPr>
                <a:lnSpc>
                  <a:spcPct val="100000"/>
                </a:lnSpc>
                <a:spcBef>
                  <a:spcPct val="0"/>
                </a:spcBef>
                <a:buFontTx/>
                <a:buNone/>
              </a:pPr>
              <a:t>4</a:t>
            </a:fld>
            <a:endParaRPr lang="en-US" altLang="en-US" sz="1200" b="0" smtClean="0">
              <a:solidFill>
                <a:srgbClr val="898989"/>
              </a:solidFill>
              <a:latin typeface="Calibri" panose="020F0502020204030204" pitchFamily="34" charset="0"/>
            </a:endParaRPr>
          </a:p>
        </p:txBody>
      </p:sp>
      <p:sp>
        <p:nvSpPr>
          <p:cNvPr id="5124" name="TextBox 3"/>
          <p:cNvSpPr txBox="1">
            <a:spLocks noChangeArrowheads="1"/>
          </p:cNvSpPr>
          <p:nvPr/>
        </p:nvSpPr>
        <p:spPr bwMode="auto">
          <a:xfrm>
            <a:off x="868363" y="542925"/>
            <a:ext cx="6980237"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ヒラギノ角ゴ Pro W3" pitchFamily="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ヒラギノ角ゴ Pro W3" pitchFamily="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ヒラギノ角ゴ Pro W3" pitchFamily="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nSpc>
                <a:spcPct val="100000"/>
              </a:lnSpc>
              <a:spcBef>
                <a:spcPct val="0"/>
              </a:spcBef>
              <a:buFont typeface="Arial" panose="020B0604020202020204" pitchFamily="34" charset="0"/>
              <a:buNone/>
              <a:defRPr/>
            </a:pPr>
            <a:r>
              <a:rPr lang="en-CA" altLang="en-US" b="1" kern="0" dirty="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INTERNATIONAL HARMONIZATION UPDATE, </a:t>
            </a:r>
            <a:r>
              <a:rPr lang="en-CA" altLang="en-US" b="1" kern="0"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rPr>
              <a:t>2016</a:t>
            </a:r>
            <a:endParaRPr lang="en-CA" altLang="en-US" b="1" dirty="0" smtClean="0">
              <a:solidFill>
                <a:srgbClr val="16165D"/>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74757" name="TextBox 5"/>
          <p:cNvSpPr txBox="1">
            <a:spLocks noChangeArrowheads="1"/>
          </p:cNvSpPr>
          <p:nvPr/>
        </p:nvSpPr>
        <p:spPr bwMode="auto">
          <a:xfrm>
            <a:off x="3938588" y="162083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buFontTx/>
              <a:buNone/>
            </a:pPr>
            <a:endParaRPr lang="en-CA" altLang="en-US" sz="1800" b="0">
              <a:latin typeface="Calibri" panose="020F0502020204030204" pitchFamily="34" charset="0"/>
            </a:endParaRPr>
          </a:p>
        </p:txBody>
      </p:sp>
      <p:sp>
        <p:nvSpPr>
          <p:cNvPr id="74758" name="Rectangle 6"/>
          <p:cNvSpPr>
            <a:spLocks noChangeArrowheads="1"/>
          </p:cNvSpPr>
          <p:nvPr/>
        </p:nvSpPr>
        <p:spPr bwMode="auto">
          <a:xfrm>
            <a:off x="868363" y="1774825"/>
            <a:ext cx="7442200"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85750" indent="-28575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a:lnSpc>
                <a:spcPct val="100000"/>
              </a:lnSpc>
              <a:spcBef>
                <a:spcPct val="0"/>
              </a:spcBef>
            </a:pPr>
            <a:endParaRPr lang="en-US" altLang="en-US" sz="1800" b="0"/>
          </a:p>
        </p:txBody>
      </p:sp>
      <p:cxnSp>
        <p:nvCxnSpPr>
          <p:cNvPr id="7" name="Straight Connector 6"/>
          <p:cNvCxnSpPr/>
          <p:nvPr/>
        </p:nvCxnSpPr>
        <p:spPr>
          <a:xfrm>
            <a:off x="868363" y="1449388"/>
            <a:ext cx="7631112" cy="0"/>
          </a:xfrm>
          <a:prstGeom prst="line">
            <a:avLst/>
          </a:prstGeom>
          <a:noFill/>
          <a:ln w="25400" cap="flat" cmpd="sng" algn="ctr">
            <a:solidFill>
              <a:srgbClr val="808080"/>
            </a:solidFill>
            <a:prstDash val="solid"/>
          </a:ln>
          <a:effectLst>
            <a:outerShdw blurRad="40000" dist="20000" dir="5400000" rotWithShape="0">
              <a:srgbClr val="000000">
                <a:alpha val="38000"/>
              </a:srgbClr>
            </a:outerShdw>
          </a:effectLst>
        </p:spPr>
      </p:cxnSp>
      <p:graphicFrame>
        <p:nvGraphicFramePr>
          <p:cNvPr id="9" name="Diagram 8"/>
          <p:cNvGraphicFramePr/>
          <p:nvPr/>
        </p:nvGraphicFramePr>
        <p:xfrm>
          <a:off x="1132198" y="1481863"/>
          <a:ext cx="6248400" cy="646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ectangle 2"/>
          <p:cNvSpPr>
            <a:spLocks noChangeArrowheads="1"/>
          </p:cNvSpPr>
          <p:nvPr/>
        </p:nvSpPr>
        <p:spPr bwMode="auto">
          <a:xfrm>
            <a:off x="690563" y="2160588"/>
            <a:ext cx="7808912" cy="4865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b="1">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284163" indent="-284163">
              <a:lnSpc>
                <a:spcPct val="90000"/>
              </a:lnSpc>
              <a:spcBef>
                <a:spcPts val="500"/>
              </a:spcBef>
              <a:buFont typeface="Arial"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ea typeface="ヒラギノ角ゴ Pro W3" pitchFamily="4" charset="-128"/>
                <a:cs typeface="Helvetica" panose="020B0604020202020204" pitchFamily="34" charset="0"/>
              </a:defRPr>
            </a:lvl9pPr>
          </a:lstStyle>
          <a:p>
            <a:pPr lvl="1">
              <a:spcBef>
                <a:spcPct val="0"/>
              </a:spcBef>
              <a:spcAft>
                <a:spcPts val="1000"/>
              </a:spcAft>
              <a:buFontTx/>
              <a:buNone/>
            </a:pPr>
            <a:r>
              <a:rPr lang="fr-CA" altLang="en-US" sz="1800" b="1" dirty="0" err="1" smtClean="0"/>
              <a:t>Proposal</a:t>
            </a:r>
            <a:r>
              <a:rPr lang="fr-CA" altLang="en-US" sz="1800" b="1" dirty="0" smtClean="0"/>
              <a:t> </a:t>
            </a:r>
            <a:r>
              <a:rPr lang="fr-CA" altLang="en-US" sz="1800" b="1" dirty="0" err="1" smtClean="0"/>
              <a:t>Includes</a:t>
            </a:r>
            <a:endParaRPr lang="fr-CA" altLang="en-US" sz="1800" b="1" dirty="0"/>
          </a:p>
          <a:p>
            <a:pPr lvl="1">
              <a:spcBef>
                <a:spcPct val="0"/>
              </a:spcBef>
              <a:spcAft>
                <a:spcPts val="1000"/>
              </a:spcAft>
            </a:pPr>
            <a:r>
              <a:rPr lang="en-US" altLang="en-US" sz="1800" dirty="0" smtClean="0"/>
              <a:t>Incorporation of </a:t>
            </a:r>
            <a:r>
              <a:rPr lang="en-US" altLang="en-US" sz="1800" dirty="0"/>
              <a:t>recent changes made to technical standards and international regulations</a:t>
            </a:r>
          </a:p>
          <a:p>
            <a:pPr lvl="1">
              <a:spcBef>
                <a:spcPts val="400"/>
              </a:spcBef>
              <a:spcAft>
                <a:spcPts val="1000"/>
              </a:spcAft>
            </a:pPr>
            <a:r>
              <a:rPr lang="en-US" altLang="en-US" sz="1800" dirty="0" smtClean="0">
                <a:ea typeface="ＭＳ Ｐゴシック" panose="020B0600070205080204" pitchFamily="34" charset="-128"/>
              </a:rPr>
              <a:t>Introduction of </a:t>
            </a:r>
            <a:r>
              <a:rPr lang="en-US" altLang="en-US" sz="1800" dirty="0">
                <a:ea typeface="ＭＳ Ｐゴシック" panose="020B0600070205080204" pitchFamily="34" charset="-128"/>
              </a:rPr>
              <a:t>dynamic </a:t>
            </a:r>
            <a:r>
              <a:rPr lang="en-CA" altLang="en-US" sz="1800" dirty="0" smtClean="0">
                <a:ea typeface="ＭＳ Ｐゴシック" panose="020B0600070205080204" pitchFamily="34" charset="-128"/>
              </a:rPr>
              <a:t>referencing </a:t>
            </a:r>
            <a:r>
              <a:rPr lang="en-CA" altLang="en-US" sz="1800" dirty="0">
                <a:ea typeface="ＭＳ Ｐゴシック" panose="020B0600070205080204" pitchFamily="34" charset="-128"/>
              </a:rPr>
              <a:t>for UN Recommendations, IMDG Code, ICAO Technical Instructions and 14 technical </a:t>
            </a:r>
            <a:r>
              <a:rPr lang="en-CA" altLang="en-US" sz="1800" dirty="0" smtClean="0">
                <a:ea typeface="ＭＳ Ｐゴシック" panose="020B0600070205080204" pitchFamily="34" charset="-128"/>
              </a:rPr>
              <a:t>standards</a:t>
            </a:r>
          </a:p>
          <a:p>
            <a:pPr lvl="2">
              <a:spcBef>
                <a:spcPts val="400"/>
              </a:spcBef>
              <a:spcAft>
                <a:spcPts val="600"/>
              </a:spcAft>
            </a:pPr>
            <a:r>
              <a:rPr lang="en-CA" altLang="en-US" sz="1400" dirty="0" smtClean="0">
                <a:ea typeface="ＭＳ Ｐゴシック" panose="020B0600070205080204" pitchFamily="34" charset="-128"/>
              </a:rPr>
              <a:t>Includes Explosives Packaging standard </a:t>
            </a:r>
            <a:r>
              <a:rPr lang="en-CA" altLang="en-US" sz="1400" b="1" dirty="0" smtClean="0">
                <a:ea typeface="ＭＳ Ｐゴシック" panose="020B0600070205080204" pitchFamily="34" charset="-128"/>
              </a:rPr>
              <a:t>CGSB-43.151</a:t>
            </a:r>
            <a:r>
              <a:rPr lang="en-CA" altLang="en-US" sz="1400" dirty="0" smtClean="0">
                <a:ea typeface="ＭＳ Ｐゴシック" panose="020B0600070205080204" pitchFamily="34" charset="-128"/>
              </a:rPr>
              <a:t> </a:t>
            </a:r>
          </a:p>
          <a:p>
            <a:pPr lvl="2">
              <a:spcBef>
                <a:spcPts val="400"/>
              </a:spcBef>
              <a:spcAft>
                <a:spcPts val="600"/>
              </a:spcAft>
            </a:pPr>
            <a:r>
              <a:rPr lang="en-CA" altLang="en-US" sz="1400" dirty="0" smtClean="0">
                <a:ea typeface="ＭＳ Ｐゴシック" panose="020B0600070205080204" pitchFamily="34" charset="-128"/>
              </a:rPr>
              <a:t>6-month transition period for compliance with new editions</a:t>
            </a:r>
            <a:endParaRPr lang="en-CA" altLang="en-US" sz="1400" dirty="0">
              <a:ea typeface="ＭＳ Ｐゴシック" panose="020B0600070205080204" pitchFamily="34" charset="-128"/>
            </a:endParaRPr>
          </a:p>
          <a:p>
            <a:pPr lvl="1">
              <a:spcBef>
                <a:spcPts val="400"/>
              </a:spcBef>
              <a:spcAft>
                <a:spcPts val="1000"/>
              </a:spcAft>
            </a:pPr>
            <a:r>
              <a:rPr lang="en-CA" altLang="en-US" sz="1800" dirty="0">
                <a:ea typeface="ＭＳ Ｐゴシック" panose="020B0600070205080204" pitchFamily="34" charset="-128"/>
              </a:rPr>
              <a:t>Allow reciprocity with the U.S. for </a:t>
            </a:r>
            <a:r>
              <a:rPr lang="en-CA" altLang="en-US" sz="1800" dirty="0" smtClean="0">
                <a:ea typeface="ＭＳ Ｐゴシック" panose="020B0600070205080204" pitchFamily="34" charset="-128"/>
              </a:rPr>
              <a:t>special permits </a:t>
            </a:r>
            <a:r>
              <a:rPr lang="en-CA" altLang="en-US" sz="1800" dirty="0">
                <a:ea typeface="ＭＳ Ｐゴシック" panose="020B0600070205080204" pitchFamily="34" charset="-128"/>
              </a:rPr>
              <a:t>and </a:t>
            </a:r>
            <a:r>
              <a:rPr lang="en-CA" altLang="en-US" sz="1800" dirty="0" smtClean="0">
                <a:ea typeface="ＭＳ Ｐゴシック" panose="020B0600070205080204" pitchFamily="34" charset="-128"/>
              </a:rPr>
              <a:t>approvals</a:t>
            </a:r>
          </a:p>
          <a:p>
            <a:pPr lvl="2">
              <a:spcBef>
                <a:spcPts val="400"/>
              </a:spcBef>
              <a:spcAft>
                <a:spcPts val="1000"/>
              </a:spcAft>
            </a:pPr>
            <a:r>
              <a:rPr lang="en-CA" altLang="en-US" sz="1400" dirty="0" smtClean="0">
                <a:ea typeface="ＭＳ Ｐゴシック" panose="020B0600070205080204" pitchFamily="34" charset="-128"/>
              </a:rPr>
              <a:t>Road and rail </a:t>
            </a:r>
            <a:r>
              <a:rPr lang="en-CA" altLang="en-US" sz="1400" u="sng" dirty="0" smtClean="0">
                <a:ea typeface="ＭＳ Ｐゴシック" panose="020B0600070205080204" pitchFamily="34" charset="-128"/>
              </a:rPr>
              <a:t>acceptance to first destination</a:t>
            </a:r>
            <a:r>
              <a:rPr lang="en-CA" altLang="en-US" sz="1400" dirty="0" smtClean="0">
                <a:ea typeface="ＭＳ Ｐゴシック" panose="020B0600070205080204" pitchFamily="34" charset="-128"/>
              </a:rPr>
              <a:t> in Canada</a:t>
            </a:r>
            <a:endParaRPr lang="en-CA" altLang="en-US" sz="1400" dirty="0">
              <a:ea typeface="ＭＳ Ｐゴシック" panose="020B0600070205080204" pitchFamily="34" charset="-128"/>
            </a:endParaRPr>
          </a:p>
          <a:p>
            <a:pPr marL="284400" lvl="0" indent="-284400">
              <a:lnSpc>
                <a:spcPct val="100000"/>
              </a:lnSpc>
              <a:spcBef>
                <a:spcPts val="600"/>
              </a:spcBef>
              <a:spcAft>
                <a:spcPts val="1000"/>
              </a:spcAft>
              <a:buNone/>
              <a:defRPr/>
            </a:pPr>
            <a:r>
              <a:rPr lang="fr-CA" altLang="en-US" sz="1800" dirty="0" err="1">
                <a:solidFill>
                  <a:prstClr val="black"/>
                </a:solidFill>
                <a:cs typeface="+mn-cs"/>
              </a:rPr>
              <a:t>Next</a:t>
            </a:r>
            <a:r>
              <a:rPr lang="fr-CA" altLang="en-US" sz="1800" dirty="0">
                <a:solidFill>
                  <a:prstClr val="black"/>
                </a:solidFill>
                <a:cs typeface="+mn-cs"/>
              </a:rPr>
              <a:t> </a:t>
            </a:r>
            <a:r>
              <a:rPr lang="fr-CA" altLang="en-US" sz="1800" dirty="0" err="1">
                <a:solidFill>
                  <a:prstClr val="black"/>
                </a:solidFill>
                <a:cs typeface="+mn-cs"/>
              </a:rPr>
              <a:t>steps</a:t>
            </a:r>
            <a:endParaRPr lang="fr-CA" altLang="en-US" sz="1800" dirty="0">
              <a:solidFill>
                <a:prstClr val="black"/>
              </a:solidFill>
              <a:cs typeface="+mn-cs"/>
            </a:endParaRPr>
          </a:p>
          <a:p>
            <a:pPr marL="284400" indent="-285750">
              <a:lnSpc>
                <a:spcPct val="100000"/>
              </a:lnSpc>
              <a:spcBef>
                <a:spcPct val="0"/>
              </a:spcBef>
              <a:spcAft>
                <a:spcPts val="1000"/>
              </a:spcAft>
              <a:defRPr/>
            </a:pPr>
            <a:r>
              <a:rPr lang="en-CA" altLang="en-US" sz="1800" b="0" dirty="0">
                <a:solidFill>
                  <a:prstClr val="black"/>
                </a:solidFill>
                <a:ea typeface="ＭＳ Ｐゴシック" panose="020B0600070205080204" pitchFamily="34" charset="-128"/>
              </a:rPr>
              <a:t>Publication of </a:t>
            </a:r>
            <a:r>
              <a:rPr lang="en-CA" altLang="en-US" sz="1800" b="0" dirty="0" smtClean="0">
                <a:solidFill>
                  <a:prstClr val="black"/>
                </a:solidFill>
                <a:ea typeface="ＭＳ Ｐゴシック" panose="020B0600070205080204" pitchFamily="34" charset="-128"/>
              </a:rPr>
              <a:t>amendment </a:t>
            </a:r>
            <a:r>
              <a:rPr lang="en-CA" altLang="en-US" sz="1800" b="0" dirty="0">
                <a:solidFill>
                  <a:prstClr val="black"/>
                </a:solidFill>
                <a:ea typeface="ＭＳ Ｐゴシック" panose="020B0600070205080204" pitchFamily="34" charset="-128"/>
              </a:rPr>
              <a:t>in </a:t>
            </a:r>
            <a:r>
              <a:rPr lang="en-CA" altLang="en-US" sz="1800" b="0" i="1" dirty="0">
                <a:solidFill>
                  <a:prstClr val="black"/>
                </a:solidFill>
                <a:ea typeface="ＭＳ Ｐゴシック" panose="020B0600070205080204" pitchFamily="34" charset="-128"/>
              </a:rPr>
              <a:t>Canada Gazette</a:t>
            </a:r>
            <a:r>
              <a:rPr lang="en-CA" altLang="en-US" sz="1800" b="0" dirty="0">
                <a:solidFill>
                  <a:prstClr val="black"/>
                </a:solidFill>
                <a:ea typeface="ＭＳ Ｐゴシック" panose="020B0600070205080204" pitchFamily="34" charset="-128"/>
              </a:rPr>
              <a:t>, Part </a:t>
            </a:r>
            <a:r>
              <a:rPr lang="en-CA" altLang="en-US" sz="1800" b="0" dirty="0" smtClean="0">
                <a:solidFill>
                  <a:prstClr val="black"/>
                </a:solidFill>
                <a:ea typeface="ＭＳ Ｐゴシック" panose="020B0600070205080204" pitchFamily="34" charset="-128"/>
              </a:rPr>
              <a:t>II </a:t>
            </a:r>
            <a:r>
              <a:rPr lang="en-CA" altLang="en-US" sz="1800" b="0" dirty="0">
                <a:solidFill>
                  <a:prstClr val="black"/>
                </a:solidFill>
                <a:ea typeface="ＭＳ Ｐゴシック" panose="020B0600070205080204" pitchFamily="34" charset="-128"/>
              </a:rPr>
              <a:t>targeted for Summer 2017</a:t>
            </a:r>
          </a:p>
          <a:p>
            <a:pPr marL="55563" lvl="1" indent="0">
              <a:spcBef>
                <a:spcPts val="400"/>
              </a:spcBef>
              <a:spcAft>
                <a:spcPts val="1000"/>
              </a:spcAft>
              <a:buNone/>
            </a:pPr>
            <a:endParaRPr lang="en-CA" altLang="en-US" sz="1800" dirty="0" smtClean="0">
              <a:ea typeface="ＭＳ Ｐゴシック" panose="020B0600070205080204" pitchFamily="34" charset="-128"/>
            </a:endParaRPr>
          </a:p>
        </p:txBody>
      </p:sp>
    </p:spTree>
    <p:extLst>
      <p:ext uri="{BB962C8B-B14F-4D97-AF65-F5344CB8AC3E}">
        <p14:creationId xmlns:p14="http://schemas.microsoft.com/office/powerpoint/2010/main" val="3323187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55470" y="1797804"/>
            <a:ext cx="8888530" cy="4184541"/>
          </a:xfrm>
        </p:spPr>
        <p:txBody>
          <a:bodyPr/>
          <a:lstStyle/>
          <a:p>
            <a:pPr marL="0" indent="0"/>
            <a:r>
              <a:rPr lang="en-CA" sz="2000" dirty="0" smtClean="0"/>
              <a:t>					</a:t>
            </a:r>
            <a:r>
              <a:rPr lang="en-CA" sz="2000" u="sng" dirty="0" smtClean="0"/>
              <a:t>Ed. Ref. now</a:t>
            </a:r>
            <a:r>
              <a:rPr lang="en-CA" sz="2000" dirty="0" smtClean="0"/>
              <a:t>		</a:t>
            </a:r>
            <a:r>
              <a:rPr lang="en-CA" sz="2000" u="sng" dirty="0" smtClean="0"/>
              <a:t>After IHU</a:t>
            </a:r>
          </a:p>
          <a:p>
            <a:pPr marL="0" indent="0"/>
            <a:endParaRPr lang="en-CA" sz="2000" dirty="0"/>
          </a:p>
          <a:p>
            <a:pPr marL="0" indent="0"/>
            <a:r>
              <a:rPr lang="en-CA" sz="2000" dirty="0" smtClean="0"/>
              <a:t>Small Containers </a:t>
            </a:r>
            <a:r>
              <a:rPr lang="en-CA" sz="2000" dirty="0" smtClean="0">
                <a:ea typeface="ＭＳ Ｐゴシック" pitchFamily="34" charset="-128"/>
                <a:sym typeface="Wingdings"/>
              </a:rPr>
              <a:t></a:t>
            </a:r>
            <a:r>
              <a:rPr lang="en-CA" sz="2000" dirty="0" smtClean="0"/>
              <a:t> 	TP14850		2010		2010</a:t>
            </a:r>
          </a:p>
          <a:p>
            <a:pPr marL="0" indent="0"/>
            <a:endParaRPr lang="en-CA" sz="2000" dirty="0" smtClean="0"/>
          </a:p>
          <a:p>
            <a:pPr marL="0" indent="0"/>
            <a:r>
              <a:rPr lang="en-CA" sz="2000" dirty="0" smtClean="0"/>
              <a:t>IBC’s </a:t>
            </a:r>
            <a:r>
              <a:rPr lang="en-CA" sz="2000" dirty="0" smtClean="0">
                <a:ea typeface="ＭＳ Ｐゴシック" pitchFamily="34" charset="-128"/>
                <a:sym typeface="Wingdings"/>
              </a:rPr>
              <a:t></a:t>
            </a:r>
            <a:r>
              <a:rPr lang="en-CA" sz="2000" dirty="0" smtClean="0"/>
              <a:t> 		CGSB-43.146		2002		</a:t>
            </a:r>
            <a:r>
              <a:rPr lang="en-CA" sz="2000" b="1" dirty="0" smtClean="0"/>
              <a:t>2016</a:t>
            </a:r>
          </a:p>
          <a:p>
            <a:pPr marL="0" indent="0"/>
            <a:endParaRPr lang="en-CA" sz="2000" dirty="0" smtClean="0"/>
          </a:p>
          <a:p>
            <a:pPr marL="0" indent="0"/>
            <a:r>
              <a:rPr lang="en-CA" sz="2000" dirty="0" smtClean="0"/>
              <a:t>Highway Tanks </a:t>
            </a:r>
            <a:r>
              <a:rPr lang="en-CA" sz="2000" dirty="0" smtClean="0">
                <a:ea typeface="ＭＳ Ｐゴシック" pitchFamily="34" charset="-128"/>
                <a:sym typeface="Wingdings"/>
              </a:rPr>
              <a:t></a:t>
            </a:r>
            <a:r>
              <a:rPr lang="en-CA" sz="2000" dirty="0" smtClean="0"/>
              <a:t> 	CSA B620		2009		</a:t>
            </a:r>
            <a:r>
              <a:rPr lang="en-CA" sz="2000" b="1" dirty="0" smtClean="0"/>
              <a:t>2014</a:t>
            </a:r>
          </a:p>
          <a:p>
            <a:pPr marL="0" indent="0"/>
            <a:endParaRPr lang="en-CA" sz="2000" dirty="0" smtClean="0"/>
          </a:p>
          <a:p>
            <a:pPr marL="0" indent="0"/>
            <a:r>
              <a:rPr lang="en-CA" sz="2000" dirty="0" smtClean="0"/>
              <a:t>UN Portable Tanks </a:t>
            </a:r>
            <a:r>
              <a:rPr lang="en-CA" sz="2000" dirty="0" smtClean="0">
                <a:ea typeface="ＭＳ Ｐゴシック" pitchFamily="34" charset="-128"/>
                <a:sym typeface="Wingdings"/>
              </a:rPr>
              <a:t></a:t>
            </a:r>
            <a:r>
              <a:rPr lang="en-CA" sz="2000" dirty="0" smtClean="0"/>
              <a:t> 	CSA B625		2008		</a:t>
            </a:r>
            <a:r>
              <a:rPr lang="en-CA" sz="2000" b="1" dirty="0" smtClean="0"/>
              <a:t>2013</a:t>
            </a:r>
            <a:endParaRPr lang="en-CA" sz="2000" dirty="0" smtClean="0"/>
          </a:p>
          <a:p>
            <a:pPr marL="0" indent="0"/>
            <a:endParaRPr lang="en-CA" sz="2000" b="1" dirty="0"/>
          </a:p>
          <a:p>
            <a:pPr marL="0" indent="0"/>
            <a:r>
              <a:rPr lang="en-CA" sz="2000" dirty="0" smtClean="0"/>
              <a:t>Selection &amp; Use </a:t>
            </a:r>
            <a:r>
              <a:rPr lang="en-CA" sz="2000" dirty="0">
                <a:ea typeface="ＭＳ Ｐゴシック" pitchFamily="34" charset="-128"/>
                <a:sym typeface="Wingdings"/>
              </a:rPr>
              <a:t></a:t>
            </a:r>
            <a:r>
              <a:rPr lang="en-CA" sz="2000" dirty="0"/>
              <a:t> </a:t>
            </a:r>
            <a:r>
              <a:rPr lang="en-CA" sz="2000" dirty="0" smtClean="0"/>
              <a:t>	CGSB-43.151</a:t>
            </a:r>
            <a:r>
              <a:rPr lang="en-CA" sz="2000" dirty="0"/>
              <a:t>		</a:t>
            </a:r>
            <a:r>
              <a:rPr lang="en-CA" sz="2000" dirty="0" smtClean="0"/>
              <a:t>2012</a:t>
            </a:r>
            <a:r>
              <a:rPr lang="en-CA" sz="2000" dirty="0"/>
              <a:t>		</a:t>
            </a:r>
            <a:r>
              <a:rPr lang="en-CA" sz="2000" dirty="0" smtClean="0"/>
              <a:t>2012</a:t>
            </a:r>
            <a:endParaRPr lang="en-CA" sz="2000" dirty="0"/>
          </a:p>
        </p:txBody>
      </p:sp>
      <p:sp>
        <p:nvSpPr>
          <p:cNvPr id="3" name="Title 2"/>
          <p:cNvSpPr>
            <a:spLocks noGrp="1"/>
          </p:cNvSpPr>
          <p:nvPr>
            <p:ph type="title"/>
          </p:nvPr>
        </p:nvSpPr>
        <p:spPr>
          <a:xfrm>
            <a:off x="255470" y="861786"/>
            <a:ext cx="8888530" cy="79450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CA" sz="3200" b="1" cap="all" dirty="0">
                <a:solidFill>
                  <a:srgbClr val="16165D"/>
                </a:solidFill>
                <a:latin typeface="Helvetica"/>
                <a:ea typeface="ＭＳ Ｐゴシック" pitchFamily="-110" charset="-128"/>
                <a:cs typeface="Helvetica"/>
              </a:rPr>
              <a:t>Container Standards for Explosives</a:t>
            </a:r>
            <a:endParaRPr lang="en-US" sz="3200" b="1" cap="all" dirty="0">
              <a:solidFill>
                <a:srgbClr val="16165D"/>
              </a:solidFill>
              <a:latin typeface="Helvetica"/>
              <a:ea typeface="ＭＳ Ｐゴシック" pitchFamily="-110" charset="-128"/>
              <a:cs typeface="Helvetica"/>
            </a:endParaRPr>
          </a:p>
        </p:txBody>
      </p:sp>
      <p:cxnSp>
        <p:nvCxnSpPr>
          <p:cNvPr id="4" name="Straight Connector 3"/>
          <p:cNvCxnSpPr/>
          <p:nvPr/>
        </p:nvCxnSpPr>
        <p:spPr>
          <a:xfrm flipV="1">
            <a:off x="255470" y="1656290"/>
            <a:ext cx="8681701" cy="66788"/>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sp>
        <p:nvSpPr>
          <p:cNvPr id="6" name="Espace réservé du pied de page 1"/>
          <p:cNvSpPr>
            <a:spLocks noGrp="1"/>
          </p:cNvSpPr>
          <p:nvPr>
            <p:ph type="ftr" sz="quarter" idx="11"/>
          </p:nvPr>
        </p:nvSpPr>
        <p:spPr>
          <a:xfrm>
            <a:off x="0" y="6408738"/>
            <a:ext cx="9144000" cy="365125"/>
          </a:xfrm>
          <a:blipFill>
            <a:blip r:embed="rId4"/>
            <a:stretch>
              <a:fillRect/>
            </a:stretch>
          </a:blipFill>
        </p:spPr>
        <p:txBody>
          <a:body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p:txBody>
          <a:bodyPr/>
          <a:lstStyle/>
          <a:p>
            <a:r>
              <a:rPr lang="fr-CA" altLang="en-US" sz="2800" b="1" dirty="0" smtClean="0">
                <a:solidFill>
                  <a:srgbClr val="16165D"/>
                </a:solidFill>
              </a:rPr>
              <a:t>SOON TO BE PUBLISHED – TP14850</a:t>
            </a:r>
            <a:endParaRPr lang="en-CA" altLang="en-US" sz="2800" b="1" dirty="0" smtClean="0">
              <a:solidFill>
                <a:srgbClr val="16165D"/>
              </a:solidFill>
            </a:endParaRPr>
          </a:p>
        </p:txBody>
      </p:sp>
      <p:sp>
        <p:nvSpPr>
          <p:cNvPr id="29699" name="Content Placeholder 4"/>
          <p:cNvSpPr>
            <a:spLocks noGrp="1"/>
          </p:cNvSpPr>
          <p:nvPr>
            <p:ph idx="1"/>
          </p:nvPr>
        </p:nvSpPr>
        <p:spPr>
          <a:xfrm>
            <a:off x="628650" y="1698625"/>
            <a:ext cx="7886700" cy="4351338"/>
          </a:xfrm>
        </p:spPr>
        <p:txBody>
          <a:bodyPr/>
          <a:lstStyle/>
          <a:p>
            <a:pPr marL="0" lvl="2" indent="0">
              <a:spcBef>
                <a:spcPts val="1000"/>
              </a:spcBef>
              <a:buFont typeface="Wingdings" panose="05000000000000000000" pitchFamily="2" charset="2"/>
              <a:buNone/>
              <a:defRPr/>
            </a:pPr>
            <a:r>
              <a:rPr lang="en-CA" sz="1800" b="1" dirty="0"/>
              <a:t>TP 14850 - Small Containers for Transport of Dangerous Goods, Classes 3, 4, 5, 6.1, 8 and 9</a:t>
            </a:r>
          </a:p>
          <a:p>
            <a:pPr marL="0" indent="0">
              <a:buFont typeface="Arial" panose="020B0604020202020204" pitchFamily="34" charset="0"/>
              <a:buNone/>
              <a:defRPr/>
            </a:pPr>
            <a:r>
              <a:rPr lang="en-US" sz="1600" dirty="0"/>
              <a:t>Highlights of the standard</a:t>
            </a:r>
            <a:r>
              <a:rPr lang="en-CA" sz="1600" dirty="0"/>
              <a:t>’s </a:t>
            </a:r>
            <a:r>
              <a:rPr lang="en-US" sz="1600" dirty="0"/>
              <a:t>proposed </a:t>
            </a:r>
            <a:r>
              <a:rPr lang="en-US" sz="1600" u="sng" dirty="0" smtClean="0"/>
              <a:t>second</a:t>
            </a:r>
            <a:r>
              <a:rPr lang="en-US" sz="1600" dirty="0" smtClean="0"/>
              <a:t> edition </a:t>
            </a:r>
            <a:r>
              <a:rPr lang="en-US" sz="1600" dirty="0"/>
              <a:t>include:</a:t>
            </a:r>
          </a:p>
          <a:p>
            <a:pPr>
              <a:defRPr/>
            </a:pPr>
            <a:r>
              <a:rPr lang="en-US" sz="1600" dirty="0" smtClean="0"/>
              <a:t>Improved </a:t>
            </a:r>
            <a:r>
              <a:rPr lang="en-US" sz="1600" dirty="0"/>
              <a:t>alignment with the nineteenth edition of the United Nations Model Regulations for the Transport of Dangerous Goods (Orange Book);</a:t>
            </a:r>
          </a:p>
          <a:p>
            <a:pPr>
              <a:defRPr/>
            </a:pPr>
            <a:r>
              <a:rPr lang="en-US" sz="1600" dirty="0"/>
              <a:t>Revisited packing instructions to improve structure, presentation and usability;</a:t>
            </a:r>
          </a:p>
          <a:p>
            <a:pPr>
              <a:defRPr/>
            </a:pPr>
            <a:r>
              <a:rPr lang="en-US" sz="1600" dirty="0"/>
              <a:t>Added requirements where manufacturers will now have to periodically retest a representative sample of a container at an interval of no more than five years;</a:t>
            </a:r>
          </a:p>
          <a:p>
            <a:pPr>
              <a:defRPr/>
            </a:pPr>
            <a:r>
              <a:rPr lang="en-US" sz="1600" dirty="0"/>
              <a:t>Incorporated a conditional exemption for the use of plastic drums and </a:t>
            </a:r>
            <a:r>
              <a:rPr lang="en-US" sz="1600" dirty="0" err="1"/>
              <a:t>jerricans</a:t>
            </a:r>
            <a:r>
              <a:rPr lang="en-US" sz="1600" dirty="0"/>
              <a:t> past 60 months of the date of manufacture; and</a:t>
            </a:r>
          </a:p>
          <a:p>
            <a:pPr>
              <a:defRPr/>
            </a:pPr>
            <a:r>
              <a:rPr lang="en-US" sz="1600" dirty="0"/>
              <a:t>Clarified </a:t>
            </a:r>
            <a:r>
              <a:rPr lang="en-US" sz="1600" dirty="0" smtClean="0"/>
              <a:t>requirements </a:t>
            </a:r>
            <a:r>
              <a:rPr lang="en-US" sz="1600" dirty="0"/>
              <a:t>for transporting dangerous goods waste</a:t>
            </a:r>
            <a:r>
              <a:rPr lang="en-US" sz="1600" dirty="0" smtClean="0"/>
              <a:t>.</a:t>
            </a:r>
          </a:p>
          <a:p>
            <a:pPr marL="0" indent="0">
              <a:buFont typeface="Arial" panose="020B0604020202020204" pitchFamily="34" charset="0"/>
              <a:buNone/>
              <a:defRPr/>
            </a:pPr>
            <a:r>
              <a:rPr lang="en-CA" sz="1600" b="1" dirty="0" smtClean="0">
                <a:ea typeface="MS PGothic" panose="020B0600070205080204" pitchFamily="34" charset="-128"/>
              </a:rPr>
              <a:t>Status</a:t>
            </a:r>
            <a:endParaRPr lang="en-CA" sz="1600" b="1" dirty="0">
              <a:ea typeface="MS PGothic" panose="020B0600070205080204" pitchFamily="34" charset="-128"/>
            </a:endParaRPr>
          </a:p>
          <a:p>
            <a:pPr marL="622300" indent="-225425">
              <a:spcBef>
                <a:spcPts val="600"/>
              </a:spcBef>
              <a:defRPr/>
            </a:pPr>
            <a:r>
              <a:rPr lang="en-CA" sz="1600" dirty="0"/>
              <a:t>Final draft currently under consultation </a:t>
            </a:r>
            <a:r>
              <a:rPr lang="en-CA" sz="1600" dirty="0" smtClean="0"/>
              <a:t>(May 1-31, 2017)</a:t>
            </a:r>
            <a:endParaRPr lang="en-CA" sz="1600" dirty="0"/>
          </a:p>
          <a:p>
            <a:pPr marL="622300" indent="-225425">
              <a:spcBef>
                <a:spcPts val="600"/>
              </a:spcBef>
              <a:defRPr/>
            </a:pPr>
            <a:r>
              <a:rPr lang="en-CA" sz="1600" dirty="0"/>
              <a:t>Anticipated publication by fall </a:t>
            </a:r>
            <a:r>
              <a:rPr lang="en-CA" sz="1600" dirty="0" smtClean="0"/>
              <a:t>2017/winter 2018.</a:t>
            </a:r>
            <a:endParaRPr lang="en-CA" sz="1600" dirty="0"/>
          </a:p>
          <a:p>
            <a:pPr marL="396875" indent="0">
              <a:spcBef>
                <a:spcPts val="600"/>
              </a:spcBef>
              <a:buFont typeface="Arial" panose="020B0604020202020204" pitchFamily="34" charset="0"/>
              <a:buNone/>
              <a:defRPr/>
            </a:pPr>
            <a:r>
              <a:rPr lang="en-CA" sz="1600" dirty="0" smtClean="0"/>
              <a:t> </a:t>
            </a:r>
            <a:endParaRPr lang="en-US" sz="1600" dirty="0"/>
          </a:p>
          <a:p>
            <a:pPr lvl="2">
              <a:buFont typeface="Arial" panose="020B0604020202020204" pitchFamily="34" charset="0"/>
              <a:buChar char="−"/>
              <a:defRPr/>
            </a:pPr>
            <a:endParaRPr lang="en-US" altLang="en-US" dirty="0" smtClean="0">
              <a:latin typeface="Arial" panose="020B0604020202020204" pitchFamily="34" charset="0"/>
              <a:ea typeface="Calibri" panose="020F0502020204030204" pitchFamily="34" charset="0"/>
              <a:cs typeface="Times New Roman" panose="02020603050405020304" pitchFamily="18" charset="0"/>
            </a:endParaRPr>
          </a:p>
          <a:p>
            <a:pPr marL="914400" lvl="2" indent="0">
              <a:buFont typeface="Wingdings" panose="05000000000000000000" pitchFamily="2" charset="2"/>
              <a:buNone/>
              <a:defRPr/>
            </a:pPr>
            <a:endParaRPr lang="en-US" alt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Espace réservé du pied de page 1"/>
          <p:cNvSpPr>
            <a:spLocks noGrp="1"/>
          </p:cNvSpPr>
          <p:nvPr>
            <p:ph type="ftr" sz="quarter" idx="11"/>
          </p:nvPr>
        </p:nvSpPr>
        <p:spPr>
          <a:xfrm>
            <a:off x="0" y="6356350"/>
            <a:ext cx="9144000" cy="365125"/>
          </a:xfrm>
          <a:blipFill>
            <a:blip r:embed="rId3"/>
            <a:stretch>
              <a:fillRect/>
            </a:stretch>
          </a:blipFill>
        </p:spPr>
        <p:txBody>
          <a:bodyPr/>
          <a:lstStyle/>
          <a:p>
            <a:pPr>
              <a:defRPr/>
            </a:pPr>
            <a:endParaRPr lang="en-US" dirty="0"/>
          </a:p>
        </p:txBody>
      </p:sp>
      <p:sp>
        <p:nvSpPr>
          <p:cNvPr id="4198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8346A642-5C00-4BBC-B5AA-E6049324B917}" type="slidenum">
              <a:rPr lang="en-US" altLang="en-US" sz="1200" smtClean="0">
                <a:solidFill>
                  <a:srgbClr val="898989"/>
                </a:solidFill>
                <a:latin typeface="Calibri" panose="020F0502020204030204" pitchFamily="34" charset="0"/>
              </a:rPr>
              <a:pPr algn="ctr">
                <a:lnSpc>
                  <a:spcPct val="100000"/>
                </a:lnSpc>
                <a:spcBef>
                  <a:spcPct val="0"/>
                </a:spcBef>
                <a:buFontTx/>
                <a:buNone/>
              </a:pPr>
              <a:t>6</a:t>
            </a:fld>
            <a:endParaRPr lang="en-US" altLang="en-US" sz="1200" smtClean="0">
              <a:solidFill>
                <a:srgbClr val="898989"/>
              </a:solidFill>
              <a:latin typeface="Calibri" panose="020F0502020204030204" pitchFamily="34" charset="0"/>
            </a:endParaRPr>
          </a:p>
        </p:txBody>
      </p:sp>
      <p:pic>
        <p:nvPicPr>
          <p:cNvPr id="41990"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18325" y="4646613"/>
            <a:ext cx="20447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585788" y="1414463"/>
            <a:ext cx="7972425" cy="9525"/>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4189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4"/>
          <p:cNvSpPr>
            <a:spLocks noGrp="1"/>
          </p:cNvSpPr>
          <p:nvPr>
            <p:ph idx="1"/>
          </p:nvPr>
        </p:nvSpPr>
        <p:spPr>
          <a:xfrm>
            <a:off x="647700" y="1690688"/>
            <a:ext cx="7886700" cy="4351337"/>
          </a:xfrm>
        </p:spPr>
        <p:txBody>
          <a:bodyPr/>
          <a:lstStyle/>
          <a:p>
            <a:pPr marL="0" lvl="2" indent="0">
              <a:spcBef>
                <a:spcPts val="1000"/>
              </a:spcBef>
              <a:buFont typeface="Wingdings" panose="05000000000000000000" pitchFamily="2" charset="2"/>
              <a:buNone/>
              <a:defRPr/>
            </a:pPr>
            <a:r>
              <a:rPr lang="en-CA" sz="1600" b="1" dirty="0">
                <a:solidFill>
                  <a:srgbClr val="FF0000"/>
                </a:solidFill>
              </a:rPr>
              <a:t>New </a:t>
            </a:r>
            <a:r>
              <a:rPr lang="en-US" sz="1800" b="1" dirty="0"/>
              <a:t>CGSB </a:t>
            </a:r>
            <a:r>
              <a:rPr lang="en-US" sz="1800" b="1" dirty="0" smtClean="0"/>
              <a:t>43.145 – Large </a:t>
            </a:r>
            <a:r>
              <a:rPr lang="en-US" sz="1800" b="1" dirty="0" err="1" smtClean="0"/>
              <a:t>packagings</a:t>
            </a:r>
            <a:r>
              <a:rPr lang="en-US" sz="1800" b="1" dirty="0" smtClean="0"/>
              <a:t> for the transportation of dangerous goods</a:t>
            </a:r>
          </a:p>
          <a:p>
            <a:pPr marL="0" indent="0">
              <a:buFont typeface="Arial" panose="020B0604020202020204" pitchFamily="34" charset="0"/>
              <a:buNone/>
              <a:defRPr/>
            </a:pPr>
            <a:r>
              <a:rPr lang="en-US" sz="1600" b="1" dirty="0" smtClean="0"/>
              <a:t>Objectives:</a:t>
            </a:r>
            <a:endParaRPr lang="en-US" sz="1600" dirty="0" smtClean="0"/>
          </a:p>
          <a:p>
            <a:pPr>
              <a:defRPr/>
            </a:pPr>
            <a:r>
              <a:rPr lang="en-US" sz="1600" dirty="0" smtClean="0"/>
              <a:t>Harmonize </a:t>
            </a:r>
            <a:r>
              <a:rPr lang="en-US" sz="1600" i="1" dirty="0"/>
              <a:t>TDG Regulations </a:t>
            </a:r>
            <a:r>
              <a:rPr lang="en-US" sz="1600" dirty="0"/>
              <a:t>with United Nations Model Regulations for the Transport of Dangerous </a:t>
            </a:r>
            <a:r>
              <a:rPr lang="en-US" sz="1600" dirty="0" smtClean="0"/>
              <a:t>Goods. LPs have been permitted since the 11</a:t>
            </a:r>
            <a:r>
              <a:rPr lang="en-US" sz="1600" baseline="30000" dirty="0" smtClean="0"/>
              <a:t>th</a:t>
            </a:r>
            <a:r>
              <a:rPr lang="en-US" sz="1600" dirty="0" smtClean="0"/>
              <a:t> revised edition (1999).</a:t>
            </a:r>
            <a:endParaRPr lang="en-US" sz="1600" dirty="0"/>
          </a:p>
          <a:p>
            <a:pPr>
              <a:defRPr/>
            </a:pPr>
            <a:r>
              <a:rPr lang="en-US" sz="1600" dirty="0" smtClean="0"/>
              <a:t>Eliminate </a:t>
            </a:r>
            <a:r>
              <a:rPr lang="en-US" sz="1600" dirty="0"/>
              <a:t>the need to issue equivalency certificates for the transport of waste dangerous goods transported in bins that would fall under the LP standard.</a:t>
            </a:r>
          </a:p>
          <a:p>
            <a:pPr>
              <a:defRPr/>
            </a:pPr>
            <a:r>
              <a:rPr lang="en-US" sz="1600" dirty="0"/>
              <a:t>Allow the manufacture, selection and use of another type of means of containment that is more convenient and in some cases safer to transport certain types of dangerous goods, such as Ebola contaminated waste</a:t>
            </a:r>
            <a:r>
              <a:rPr lang="en-US" sz="1600" dirty="0" smtClean="0"/>
              <a:t>.</a:t>
            </a:r>
            <a:endParaRPr lang="en-US" sz="1600" dirty="0"/>
          </a:p>
          <a:p>
            <a:pPr marL="0" indent="0">
              <a:buFont typeface="Arial" panose="020B0604020202020204" pitchFamily="34" charset="0"/>
              <a:buNone/>
              <a:defRPr/>
            </a:pPr>
            <a:r>
              <a:rPr lang="en-US" sz="1600" b="1" dirty="0"/>
              <a:t>Status:</a:t>
            </a:r>
            <a:endParaRPr lang="en-US" sz="1600" dirty="0"/>
          </a:p>
          <a:p>
            <a:pPr>
              <a:defRPr/>
            </a:pPr>
            <a:r>
              <a:rPr lang="en-US" sz="1600" dirty="0"/>
              <a:t>Standard development process started in April 2017, first committee meeting targeted for end of 2017 and planned publication for end of 2018.</a:t>
            </a:r>
          </a:p>
          <a:p>
            <a:pPr marL="0" indent="0">
              <a:buFont typeface="Arial" panose="020B0604020202020204" pitchFamily="34" charset="0"/>
              <a:buNone/>
              <a:defRPr/>
            </a:pPr>
            <a:r>
              <a:rPr lang="en-US" sz="1600" dirty="0"/>
              <a:t> </a:t>
            </a:r>
          </a:p>
          <a:p>
            <a:pPr marL="622300" indent="-225425">
              <a:spcBef>
                <a:spcPts val="600"/>
              </a:spcBef>
              <a:defRPr/>
            </a:pPr>
            <a:endParaRPr lang="en-CA" sz="1600" dirty="0"/>
          </a:p>
          <a:p>
            <a:pPr marL="396875" indent="0">
              <a:spcBef>
                <a:spcPts val="600"/>
              </a:spcBef>
              <a:buFont typeface="Arial" panose="020B0604020202020204" pitchFamily="34" charset="0"/>
              <a:buNone/>
              <a:defRPr/>
            </a:pPr>
            <a:r>
              <a:rPr lang="en-CA" sz="1600" dirty="0" smtClean="0"/>
              <a:t> </a:t>
            </a:r>
            <a:endParaRPr lang="en-US" sz="1600" dirty="0"/>
          </a:p>
          <a:p>
            <a:pPr lvl="2">
              <a:buFont typeface="Arial" panose="020B0604020202020204" pitchFamily="34" charset="0"/>
              <a:buChar char="−"/>
              <a:defRPr/>
            </a:pPr>
            <a:endParaRPr lang="en-US" altLang="en-US" dirty="0" smtClean="0">
              <a:latin typeface="Arial" panose="020B0604020202020204" pitchFamily="34" charset="0"/>
              <a:ea typeface="Calibri" panose="020F0502020204030204" pitchFamily="34" charset="0"/>
              <a:cs typeface="Times New Roman" panose="02020603050405020304" pitchFamily="18" charset="0"/>
            </a:endParaRPr>
          </a:p>
          <a:p>
            <a:pPr marL="914400" lvl="2" indent="0">
              <a:buFont typeface="Wingdings" panose="05000000000000000000" pitchFamily="2" charset="2"/>
              <a:buNone/>
              <a:defRPr/>
            </a:pPr>
            <a:endParaRPr lang="en-US" alt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Espace réservé du pied de page 1"/>
          <p:cNvSpPr>
            <a:spLocks noGrp="1"/>
          </p:cNvSpPr>
          <p:nvPr>
            <p:ph type="ftr" sz="quarter" idx="11"/>
          </p:nvPr>
        </p:nvSpPr>
        <p:spPr>
          <a:xfrm>
            <a:off x="0" y="6356350"/>
            <a:ext cx="9144000" cy="365125"/>
          </a:xfrm>
          <a:blipFill>
            <a:blip r:embed="rId3"/>
            <a:stretch>
              <a:fillRect/>
            </a:stretch>
          </a:blipFill>
        </p:spPr>
        <p:txBody>
          <a:bodyPr/>
          <a:lstStyle/>
          <a:p>
            <a:pPr>
              <a:defRPr/>
            </a:pPr>
            <a:endParaRPr lang="en-US" dirty="0"/>
          </a:p>
        </p:txBody>
      </p:sp>
      <p:sp>
        <p:nvSpPr>
          <p:cNvPr id="5632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D329418C-5345-436B-B643-7A97A103A943}" type="slidenum">
              <a:rPr lang="en-US" altLang="en-US" sz="1200" smtClean="0">
                <a:solidFill>
                  <a:srgbClr val="898989"/>
                </a:solidFill>
                <a:latin typeface="Calibri" panose="020F0502020204030204" pitchFamily="34" charset="0"/>
              </a:rPr>
              <a:pPr algn="ctr">
                <a:lnSpc>
                  <a:spcPct val="100000"/>
                </a:lnSpc>
                <a:spcBef>
                  <a:spcPct val="0"/>
                </a:spcBef>
                <a:buFontTx/>
                <a:buNone/>
              </a:pPr>
              <a:t>7</a:t>
            </a:fld>
            <a:endParaRPr lang="en-US" altLang="en-US" sz="1200" smtClean="0">
              <a:solidFill>
                <a:srgbClr val="898989"/>
              </a:solidFill>
              <a:latin typeface="Calibri" panose="020F0502020204030204" pitchFamily="34" charset="0"/>
            </a:endParaRPr>
          </a:p>
        </p:txBody>
      </p:sp>
      <p:cxnSp>
        <p:nvCxnSpPr>
          <p:cNvPr id="7" name="Straight Connector 6"/>
          <p:cNvCxnSpPr/>
          <p:nvPr/>
        </p:nvCxnSpPr>
        <p:spPr>
          <a:xfrm>
            <a:off x="544513" y="1516063"/>
            <a:ext cx="7970837" cy="9525"/>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pic>
        <p:nvPicPr>
          <p:cNvPr id="56327"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37400" y="0"/>
            <a:ext cx="20066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2" name="Title 3"/>
          <p:cNvSpPr>
            <a:spLocks noGrp="1"/>
          </p:cNvSpPr>
          <p:nvPr>
            <p:ph type="title"/>
          </p:nvPr>
        </p:nvSpPr>
        <p:spPr/>
        <p:txBody>
          <a:bodyPr/>
          <a:lstStyle/>
          <a:p>
            <a:r>
              <a:rPr lang="fr-CA" altLang="en-US" sz="2800" b="1" dirty="0" smtClean="0">
                <a:solidFill>
                  <a:srgbClr val="16165D"/>
                </a:solidFill>
              </a:rPr>
              <a:t>UNDER DEVELOPMENT – CGSB-43.145</a:t>
            </a:r>
            <a:endParaRPr lang="en-CA" altLang="en-US" sz="2800" b="1" dirty="0" smtClean="0">
              <a:solidFill>
                <a:srgbClr val="16165D"/>
              </a:solidFill>
            </a:endParaRPr>
          </a:p>
        </p:txBody>
      </p:sp>
    </p:spTree>
    <p:extLst>
      <p:ext uri="{BB962C8B-B14F-4D97-AF65-F5344CB8AC3E}">
        <p14:creationId xmlns:p14="http://schemas.microsoft.com/office/powerpoint/2010/main" val="2703984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3"/>
          <p:cNvSpPr>
            <a:spLocks noGrp="1"/>
          </p:cNvSpPr>
          <p:nvPr>
            <p:ph type="title"/>
          </p:nvPr>
        </p:nvSpPr>
        <p:spPr>
          <a:xfrm>
            <a:off x="544513" y="337343"/>
            <a:ext cx="7886700" cy="1325563"/>
          </a:xfrm>
        </p:spPr>
        <p:txBody>
          <a:bodyPr/>
          <a:lstStyle/>
          <a:p>
            <a:r>
              <a:rPr lang="fr-CA" altLang="en-US" sz="2800" b="1" dirty="0" smtClean="0">
                <a:solidFill>
                  <a:srgbClr val="16165D"/>
                </a:solidFill>
              </a:rPr>
              <a:t/>
            </a:r>
            <a:br>
              <a:rPr lang="fr-CA" altLang="en-US" sz="2800" b="1" dirty="0" smtClean="0">
                <a:solidFill>
                  <a:srgbClr val="16165D"/>
                </a:solidFill>
              </a:rPr>
            </a:br>
            <a:r>
              <a:rPr lang="fr-CA" altLang="en-US" sz="2800" b="1" dirty="0" smtClean="0">
                <a:solidFill>
                  <a:srgbClr val="16165D"/>
                </a:solidFill>
              </a:rPr>
              <a:t>UNDER DEVELOPMENT –</a:t>
            </a:r>
            <a:r>
              <a:rPr lang="fr-CA" altLang="en-US" sz="2800" b="1" dirty="0">
                <a:solidFill>
                  <a:srgbClr val="16165D"/>
                </a:solidFill>
              </a:rPr>
              <a:t> </a:t>
            </a:r>
            <a:r>
              <a:rPr lang="fr-CA" altLang="en-US" sz="2800" b="1" dirty="0" smtClean="0">
                <a:solidFill>
                  <a:srgbClr val="16165D"/>
                </a:solidFill>
              </a:rPr>
              <a:t>CSA B625</a:t>
            </a:r>
            <a:br>
              <a:rPr lang="fr-CA" altLang="en-US" sz="2800" b="1" dirty="0" smtClean="0">
                <a:solidFill>
                  <a:srgbClr val="16165D"/>
                </a:solidFill>
              </a:rPr>
            </a:br>
            <a:endParaRPr lang="en-CA" altLang="en-US" sz="2800" b="1" dirty="0" smtClean="0">
              <a:solidFill>
                <a:srgbClr val="16165D"/>
              </a:solidFill>
            </a:endParaRPr>
          </a:p>
        </p:txBody>
      </p:sp>
      <p:sp>
        <p:nvSpPr>
          <p:cNvPr id="29699" name="Content Placeholder 4"/>
          <p:cNvSpPr>
            <a:spLocks noGrp="1"/>
          </p:cNvSpPr>
          <p:nvPr>
            <p:ph idx="1"/>
          </p:nvPr>
        </p:nvSpPr>
        <p:spPr>
          <a:xfrm>
            <a:off x="628650" y="1800225"/>
            <a:ext cx="7886700" cy="4351338"/>
          </a:xfrm>
        </p:spPr>
        <p:txBody>
          <a:bodyPr/>
          <a:lstStyle/>
          <a:p>
            <a:pPr marL="0" lvl="2" indent="0">
              <a:spcBef>
                <a:spcPts val="1000"/>
              </a:spcBef>
              <a:buFont typeface="Wingdings" panose="05000000000000000000" pitchFamily="2" charset="2"/>
              <a:buNone/>
              <a:defRPr/>
            </a:pPr>
            <a:r>
              <a:rPr lang="en-US" sz="1800" b="1" dirty="0"/>
              <a:t>CSA B625-13 UN Portable Tank Design and Manufacture </a:t>
            </a:r>
            <a:r>
              <a:rPr lang="en-US" altLang="en-US" sz="1800" b="1" dirty="0"/>
              <a:t>for the Transportation of Dangerous Goods</a:t>
            </a:r>
            <a:r>
              <a:rPr lang="en-US" altLang="en-US" sz="1600" b="1" u="sng" dirty="0"/>
              <a:t> </a:t>
            </a:r>
            <a:endParaRPr lang="en-US" altLang="en-US" sz="1600" b="1" u="sng" dirty="0" smtClean="0"/>
          </a:p>
          <a:p>
            <a:pPr marL="0" lvl="2" indent="0">
              <a:spcBef>
                <a:spcPts val="1000"/>
              </a:spcBef>
              <a:buFont typeface="Wingdings" panose="05000000000000000000" pitchFamily="2" charset="2"/>
              <a:buNone/>
              <a:defRPr/>
            </a:pPr>
            <a:endParaRPr lang="en-US" sz="1600" b="1" u="sng" dirty="0"/>
          </a:p>
          <a:p>
            <a:pPr marL="0" indent="0">
              <a:buFont typeface="Arial" panose="020B0604020202020204" pitchFamily="34" charset="0"/>
              <a:buNone/>
              <a:defRPr/>
            </a:pPr>
            <a:r>
              <a:rPr lang="en-US" sz="1600" b="1" dirty="0" smtClean="0"/>
              <a:t>Main changes from 2013 edition:</a:t>
            </a:r>
            <a:endParaRPr lang="en-US" sz="1600" dirty="0" smtClean="0"/>
          </a:p>
          <a:p>
            <a:pPr>
              <a:defRPr/>
            </a:pPr>
            <a:r>
              <a:rPr lang="en-US" sz="1600" dirty="0" smtClean="0"/>
              <a:t>Updated </a:t>
            </a:r>
            <a:r>
              <a:rPr lang="en-US" sz="1600" dirty="0"/>
              <a:t>dangerous goods list to align with the </a:t>
            </a:r>
            <a:r>
              <a:rPr lang="en-US" sz="1600" dirty="0" smtClean="0"/>
              <a:t>20th </a:t>
            </a:r>
            <a:r>
              <a:rPr lang="en-US" sz="1600" dirty="0"/>
              <a:t>edition of the United Nations Model Regulations on the Transport of Dangerous Goods.</a:t>
            </a:r>
          </a:p>
          <a:p>
            <a:pPr>
              <a:defRPr/>
            </a:pPr>
            <a:r>
              <a:rPr lang="en-US" sz="1600" dirty="0" smtClean="0"/>
              <a:t>Restructuring </a:t>
            </a:r>
            <a:r>
              <a:rPr lang="en-US" sz="1600" dirty="0"/>
              <a:t>of chapter 9 concerning registration types and requirements.</a:t>
            </a:r>
          </a:p>
          <a:p>
            <a:pPr>
              <a:defRPr/>
            </a:pPr>
            <a:r>
              <a:rPr lang="en-US" sz="1600" dirty="0" smtClean="0"/>
              <a:t>Updated </a:t>
            </a:r>
            <a:r>
              <a:rPr lang="en-US" sz="1600" dirty="0"/>
              <a:t>permitted design variations for Multiple Element Gas Containers (MEGC’s) in the dynamic longitudinal impact test.</a:t>
            </a:r>
          </a:p>
          <a:p>
            <a:pPr marL="0" indent="0">
              <a:buFont typeface="Arial" panose="020B0604020202020204" pitchFamily="34" charset="0"/>
              <a:buNone/>
              <a:defRPr/>
            </a:pPr>
            <a:endParaRPr lang="en-US" sz="1600" dirty="0"/>
          </a:p>
          <a:p>
            <a:pPr marL="0" indent="0">
              <a:buFont typeface="Arial" panose="020B0604020202020204" pitchFamily="34" charset="0"/>
              <a:buNone/>
              <a:defRPr/>
            </a:pPr>
            <a:r>
              <a:rPr lang="en-US" sz="1600" b="1" dirty="0"/>
              <a:t>Status:</a:t>
            </a:r>
          </a:p>
          <a:p>
            <a:pPr>
              <a:defRPr/>
            </a:pPr>
            <a:r>
              <a:rPr lang="en-US" sz="1600" dirty="0"/>
              <a:t>Standard development ongoing, with upcoming </a:t>
            </a:r>
            <a:r>
              <a:rPr lang="en-US" sz="1600" dirty="0" smtClean="0"/>
              <a:t>committee meeting </a:t>
            </a:r>
            <a:r>
              <a:rPr lang="en-US" sz="1600" dirty="0"/>
              <a:t>in </a:t>
            </a:r>
            <a:r>
              <a:rPr lang="en-US" sz="1600" dirty="0" smtClean="0"/>
              <a:t>June 2017. </a:t>
            </a:r>
          </a:p>
          <a:p>
            <a:pPr>
              <a:defRPr/>
            </a:pPr>
            <a:r>
              <a:rPr lang="en-US" sz="1600" dirty="0" smtClean="0"/>
              <a:t>Next </a:t>
            </a:r>
            <a:r>
              <a:rPr lang="en-US" sz="1600" dirty="0"/>
              <a:t>edition to be published in 2018/2019. </a:t>
            </a:r>
          </a:p>
          <a:p>
            <a:pPr marL="622300" indent="-225425">
              <a:spcBef>
                <a:spcPts val="600"/>
              </a:spcBef>
              <a:defRPr/>
            </a:pPr>
            <a:endParaRPr lang="en-CA" sz="1600" dirty="0"/>
          </a:p>
          <a:p>
            <a:pPr marL="396875" indent="0">
              <a:spcBef>
                <a:spcPts val="600"/>
              </a:spcBef>
              <a:buFont typeface="Arial" panose="020B0604020202020204" pitchFamily="34" charset="0"/>
              <a:buNone/>
              <a:defRPr/>
            </a:pPr>
            <a:r>
              <a:rPr lang="en-CA" sz="1600" dirty="0" smtClean="0"/>
              <a:t> </a:t>
            </a:r>
            <a:endParaRPr lang="en-US" sz="1600" dirty="0"/>
          </a:p>
          <a:p>
            <a:pPr lvl="2">
              <a:buFont typeface="Arial" panose="020B0604020202020204" pitchFamily="34" charset="0"/>
              <a:buChar char="−"/>
              <a:defRPr/>
            </a:pPr>
            <a:endParaRPr lang="en-US" altLang="en-US" dirty="0" smtClean="0">
              <a:latin typeface="Arial" panose="020B0604020202020204" pitchFamily="34" charset="0"/>
              <a:ea typeface="Calibri" panose="020F0502020204030204" pitchFamily="34" charset="0"/>
              <a:cs typeface="Times New Roman" panose="02020603050405020304" pitchFamily="18" charset="0"/>
            </a:endParaRPr>
          </a:p>
          <a:p>
            <a:pPr marL="914400" lvl="2" indent="0">
              <a:buFont typeface="Wingdings" panose="05000000000000000000" pitchFamily="2" charset="2"/>
              <a:buNone/>
              <a:defRPr/>
            </a:pPr>
            <a:endParaRPr lang="en-US" alt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Espace réservé du pied de page 1"/>
          <p:cNvSpPr>
            <a:spLocks noGrp="1"/>
          </p:cNvSpPr>
          <p:nvPr>
            <p:ph type="ftr" sz="quarter" idx="11"/>
          </p:nvPr>
        </p:nvSpPr>
        <p:spPr>
          <a:xfrm>
            <a:off x="0" y="6356350"/>
            <a:ext cx="9144000" cy="365125"/>
          </a:xfrm>
          <a:blipFill>
            <a:blip r:embed="rId3"/>
            <a:stretch>
              <a:fillRect/>
            </a:stretch>
          </a:blipFill>
        </p:spPr>
        <p:txBody>
          <a:bodyPr/>
          <a:lstStyle/>
          <a:p>
            <a:pPr>
              <a:defRPr/>
            </a:pPr>
            <a:endParaRPr lang="en-US" dirty="0"/>
          </a:p>
        </p:txBody>
      </p:sp>
      <p:sp>
        <p:nvSpPr>
          <p:cNvPr id="6246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BBEC9510-E1C4-4896-BD5A-4A7C3BBC886D}" type="slidenum">
              <a:rPr lang="en-US" altLang="en-US" sz="1200" smtClean="0">
                <a:solidFill>
                  <a:srgbClr val="898989"/>
                </a:solidFill>
                <a:latin typeface="Calibri" panose="020F0502020204030204" pitchFamily="34" charset="0"/>
              </a:rPr>
              <a:pPr algn="ctr">
                <a:lnSpc>
                  <a:spcPct val="100000"/>
                </a:lnSpc>
                <a:spcBef>
                  <a:spcPct val="0"/>
                </a:spcBef>
                <a:buFontTx/>
                <a:buNone/>
              </a:pPr>
              <a:t>8</a:t>
            </a:fld>
            <a:endParaRPr lang="en-US" altLang="en-US" sz="1200" smtClean="0">
              <a:solidFill>
                <a:srgbClr val="898989"/>
              </a:solidFill>
              <a:latin typeface="Calibri" panose="020F0502020204030204" pitchFamily="34" charset="0"/>
            </a:endParaRPr>
          </a:p>
        </p:txBody>
      </p:sp>
      <p:cxnSp>
        <p:nvCxnSpPr>
          <p:cNvPr id="7" name="Straight Connector 6"/>
          <p:cNvCxnSpPr/>
          <p:nvPr/>
        </p:nvCxnSpPr>
        <p:spPr>
          <a:xfrm>
            <a:off x="544513" y="1516063"/>
            <a:ext cx="7970837" cy="9525"/>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pic>
        <p:nvPicPr>
          <p:cNvPr id="62471"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831013" y="0"/>
            <a:ext cx="2312987"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1437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4"/>
          <p:cNvSpPr>
            <a:spLocks noGrp="1"/>
          </p:cNvSpPr>
          <p:nvPr>
            <p:ph idx="1"/>
          </p:nvPr>
        </p:nvSpPr>
        <p:spPr>
          <a:xfrm>
            <a:off x="473075" y="1328738"/>
            <a:ext cx="7886700" cy="4665662"/>
          </a:xfrm>
        </p:spPr>
        <p:txBody>
          <a:bodyPr/>
          <a:lstStyle/>
          <a:p>
            <a:pPr marL="0" lvl="2" indent="0">
              <a:spcBef>
                <a:spcPts val="1000"/>
              </a:spcBef>
              <a:buFont typeface="Wingdings" panose="05000000000000000000" pitchFamily="2" charset="2"/>
              <a:buNone/>
              <a:defRPr/>
            </a:pPr>
            <a:r>
              <a:rPr lang="en-US" sz="1800" b="1" dirty="0"/>
              <a:t>CSA B620-2014 / CSA B </a:t>
            </a:r>
            <a:r>
              <a:rPr lang="en-US" sz="1800" b="1" dirty="0" smtClean="0"/>
              <a:t>621-2014 / CSA B622-2014 </a:t>
            </a:r>
            <a:r>
              <a:rPr lang="en-US" altLang="en-US" sz="1800" b="1" dirty="0"/>
              <a:t>Highway Tanks and TC Portable </a:t>
            </a:r>
            <a:r>
              <a:rPr lang="en-US" altLang="en-US" sz="1800" b="1" dirty="0" smtClean="0"/>
              <a:t>Tanks</a:t>
            </a:r>
            <a:endParaRPr lang="en-US" altLang="en-US" sz="1800" b="1" dirty="0"/>
          </a:p>
          <a:p>
            <a:pPr marL="0" indent="0">
              <a:buFont typeface="Arial" panose="020B0604020202020204" pitchFamily="34" charset="0"/>
              <a:buNone/>
              <a:defRPr/>
            </a:pPr>
            <a:r>
              <a:rPr lang="en-US" sz="1600" b="1" dirty="0"/>
              <a:t>Main changes from </a:t>
            </a:r>
            <a:r>
              <a:rPr lang="en-US" sz="1600" b="1" dirty="0" smtClean="0"/>
              <a:t>2014 </a:t>
            </a:r>
            <a:r>
              <a:rPr lang="en-US" sz="1600" b="1" dirty="0"/>
              <a:t>edition:</a:t>
            </a:r>
            <a:endParaRPr lang="en-US" sz="1600" dirty="0"/>
          </a:p>
          <a:p>
            <a:pPr>
              <a:defRPr/>
            </a:pPr>
            <a:r>
              <a:rPr lang="en-US" sz="1600" dirty="0" smtClean="0"/>
              <a:t>Revised </a:t>
            </a:r>
            <a:r>
              <a:rPr lang="en-US" sz="1600" dirty="0"/>
              <a:t>to reflect Regulatory Cooperation Council (RCC) initiatives</a:t>
            </a:r>
          </a:p>
          <a:p>
            <a:pPr>
              <a:defRPr/>
            </a:pPr>
            <a:r>
              <a:rPr lang="en-US" sz="1600" dirty="0" smtClean="0"/>
              <a:t>Emergency </a:t>
            </a:r>
            <a:r>
              <a:rPr lang="en-US" sz="1600" dirty="0"/>
              <a:t>discharge control requirements added for new liquefied compressed gas tanks (except class 2.2)</a:t>
            </a:r>
          </a:p>
          <a:p>
            <a:pPr>
              <a:defRPr/>
            </a:pPr>
            <a:r>
              <a:rPr lang="en-US" sz="1600" dirty="0" smtClean="0"/>
              <a:t>Increased </a:t>
            </a:r>
            <a:r>
              <a:rPr lang="en-US" sz="1600" dirty="0"/>
              <a:t>pressure testing frequency for nurse </a:t>
            </a:r>
            <a:r>
              <a:rPr lang="en-US" sz="1600" dirty="0" smtClean="0"/>
              <a:t>tanks</a:t>
            </a:r>
          </a:p>
          <a:p>
            <a:pPr marL="228600" lvl="1" indent="-228600">
              <a:spcBef>
                <a:spcPts val="1000"/>
              </a:spcBef>
              <a:buFont typeface="Arial" panose="020B0604020202020204" pitchFamily="34" charset="0"/>
              <a:buChar char="•"/>
              <a:defRPr/>
            </a:pPr>
            <a:r>
              <a:rPr lang="en-US" sz="1600" dirty="0"/>
              <a:t>Prohibited the manufacture of new non-specification nurse </a:t>
            </a:r>
            <a:r>
              <a:rPr lang="en-US" sz="1600" dirty="0" smtClean="0"/>
              <a:t>tanks</a:t>
            </a:r>
            <a:endParaRPr lang="en-US" sz="1600" dirty="0"/>
          </a:p>
          <a:p>
            <a:pPr>
              <a:defRPr/>
            </a:pPr>
            <a:r>
              <a:rPr lang="en-US" sz="1600" dirty="0" smtClean="0"/>
              <a:t>Increased </a:t>
            </a:r>
            <a:r>
              <a:rPr lang="en-US" sz="1600" dirty="0"/>
              <a:t>documentation requirements for tank repairs and added mobile tank repairs</a:t>
            </a:r>
          </a:p>
          <a:p>
            <a:pPr>
              <a:defRPr/>
            </a:pPr>
            <a:r>
              <a:rPr lang="en-US" sz="1600" dirty="0" smtClean="0"/>
              <a:t>Developed </a:t>
            </a:r>
            <a:r>
              <a:rPr lang="en-US" sz="1600" dirty="0"/>
              <a:t>requirements specific to tanks made of fiber reinforced </a:t>
            </a:r>
            <a:r>
              <a:rPr lang="en-US" sz="1600" dirty="0" smtClean="0"/>
              <a:t>plastic</a:t>
            </a:r>
          </a:p>
          <a:p>
            <a:pPr marL="0" indent="0">
              <a:buFont typeface="Arial" panose="020B0604020202020204" pitchFamily="34" charset="0"/>
              <a:buNone/>
              <a:defRPr/>
            </a:pPr>
            <a:r>
              <a:rPr lang="en-US" sz="1600" b="1" dirty="0" smtClean="0"/>
              <a:t>Status:</a:t>
            </a:r>
          </a:p>
          <a:p>
            <a:pPr>
              <a:defRPr/>
            </a:pPr>
            <a:r>
              <a:rPr lang="en-US" sz="1600" dirty="0"/>
              <a:t>Expected to be published in </a:t>
            </a:r>
            <a:r>
              <a:rPr lang="en-US" sz="1600" dirty="0" smtClean="0"/>
              <a:t>2018/2019</a:t>
            </a:r>
          </a:p>
          <a:p>
            <a:pPr>
              <a:defRPr/>
            </a:pPr>
            <a:r>
              <a:rPr lang="en-US" sz="1600" dirty="0" smtClean="0"/>
              <a:t>Expected changes:</a:t>
            </a:r>
          </a:p>
          <a:p>
            <a:pPr lvl="1">
              <a:defRPr/>
            </a:pPr>
            <a:r>
              <a:rPr lang="en-US" sz="1600" dirty="0" smtClean="0"/>
              <a:t>Expanded </a:t>
            </a:r>
            <a:r>
              <a:rPr lang="en-US" sz="1600" dirty="0"/>
              <a:t>emergency discharge control requirements to cover all existing liquefied compressed gas tanks (except class 2.2)</a:t>
            </a:r>
          </a:p>
          <a:p>
            <a:pPr marL="914400" lvl="2" indent="0">
              <a:buFont typeface="Wingdings" panose="05000000000000000000" pitchFamily="2" charset="2"/>
              <a:buNone/>
              <a:defRPr/>
            </a:pPr>
            <a:endParaRPr lang="en-US" alt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Espace réservé du pied de page 1"/>
          <p:cNvSpPr>
            <a:spLocks noGrp="1"/>
          </p:cNvSpPr>
          <p:nvPr>
            <p:ph type="ftr" sz="quarter" idx="11"/>
          </p:nvPr>
        </p:nvSpPr>
        <p:spPr>
          <a:xfrm>
            <a:off x="0" y="6356350"/>
            <a:ext cx="9144000" cy="365125"/>
          </a:xfrm>
          <a:blipFill>
            <a:blip r:embed="rId3"/>
            <a:stretch>
              <a:fillRect/>
            </a:stretch>
          </a:blipFill>
        </p:spPr>
        <p:txBody>
          <a:bodyPr/>
          <a:lstStyle/>
          <a:p>
            <a:pPr>
              <a:defRPr/>
            </a:pPr>
            <a:endParaRPr lang="en-US" dirty="0"/>
          </a:p>
        </p:txBody>
      </p:sp>
      <p:sp>
        <p:nvSpPr>
          <p:cNvPr id="6656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ea typeface="ヒラギノ角ゴ Pro W3" pitchFamily="4" charset="-128"/>
                <a:cs typeface="Helvetica" panose="020B0604020202020204" pitchFamily="34" charset="0"/>
              </a:defRPr>
            </a:lvl1pPr>
            <a:lvl2pPr marL="742950" indent="-285750">
              <a:lnSpc>
                <a:spcPct val="90000"/>
              </a:lnSpc>
              <a:spcBef>
                <a:spcPts val="500"/>
              </a:spcBef>
              <a:buFont typeface="Helvetica" panose="020B0604020202020204" pitchFamily="34" charset="0"/>
              <a:buChar char="−"/>
              <a:defRPr sz="2400">
                <a:solidFill>
                  <a:schemeClr val="tx1"/>
                </a:solidFill>
                <a:latin typeface="Helvetica" panose="020B0604020202020204" pitchFamily="34" charset="0"/>
                <a:ea typeface="ヒラギノ角ゴ Pro W3" pitchFamily="4" charset="-128"/>
                <a:cs typeface="Helvetica" panose="020B0604020202020204" pitchFamily="34" charset="0"/>
              </a:defRPr>
            </a:lvl2pPr>
            <a:lvl3pPr marL="1143000" indent="-228600">
              <a:lnSpc>
                <a:spcPct val="90000"/>
              </a:lnSpc>
              <a:spcBef>
                <a:spcPts val="500"/>
              </a:spcBef>
              <a:buFont typeface="Wingdings" panose="05000000000000000000" pitchFamily="2" charset="2"/>
              <a:buChar char="§"/>
              <a:defRPr sz="2000">
                <a:solidFill>
                  <a:schemeClr val="tx1"/>
                </a:solidFill>
                <a:latin typeface="Helvetica" panose="020B0604020202020204" pitchFamily="34" charset="0"/>
                <a:ea typeface="ヒラギノ角ゴ Pro W3" pitchFamily="4" charset="-128"/>
                <a:cs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ヒラギノ角ゴ Pro W3" pitchFamily="4" charset="-128"/>
              </a:defRPr>
            </a:lvl9pPr>
          </a:lstStyle>
          <a:p>
            <a:pPr algn="ctr">
              <a:lnSpc>
                <a:spcPct val="100000"/>
              </a:lnSpc>
              <a:spcBef>
                <a:spcPct val="0"/>
              </a:spcBef>
              <a:buFontTx/>
              <a:buNone/>
            </a:pPr>
            <a:fld id="{57D0DC8A-C8C6-41B8-B115-3E2FC43CD33C}" type="slidenum">
              <a:rPr lang="en-US" altLang="en-US" sz="1200" smtClean="0">
                <a:solidFill>
                  <a:srgbClr val="898989"/>
                </a:solidFill>
                <a:latin typeface="Calibri" panose="020F0502020204030204" pitchFamily="34" charset="0"/>
              </a:rPr>
              <a:pPr algn="ctr">
                <a:lnSpc>
                  <a:spcPct val="100000"/>
                </a:lnSpc>
                <a:spcBef>
                  <a:spcPct val="0"/>
                </a:spcBef>
                <a:buFontTx/>
                <a:buNone/>
              </a:pPr>
              <a:t>9</a:t>
            </a:fld>
            <a:endParaRPr lang="en-US" altLang="en-US" sz="1200" smtClean="0">
              <a:solidFill>
                <a:srgbClr val="898989"/>
              </a:solidFill>
              <a:latin typeface="Calibri" panose="020F0502020204030204" pitchFamily="34" charset="0"/>
            </a:endParaRPr>
          </a:p>
        </p:txBody>
      </p:sp>
      <p:cxnSp>
        <p:nvCxnSpPr>
          <p:cNvPr id="7" name="Straight Connector 6"/>
          <p:cNvCxnSpPr/>
          <p:nvPr/>
        </p:nvCxnSpPr>
        <p:spPr>
          <a:xfrm>
            <a:off x="585788" y="1120775"/>
            <a:ext cx="7972425" cy="9525"/>
          </a:xfrm>
          <a:prstGeom prst="line">
            <a:avLst/>
          </a:prstGeom>
          <a:ln w="25400">
            <a:solidFill>
              <a:schemeClr val="bg1">
                <a:lumMod val="50000"/>
              </a:schemeClr>
            </a:solidFill>
            <a:round/>
          </a:ln>
          <a:effectLst>
            <a:outerShdw blurRad="40005" dist="20320" dir="5400000" algn="ctr" rotWithShape="0">
              <a:srgbClr val="000000">
                <a:alpha val="38000"/>
              </a:srgbClr>
            </a:outerShdw>
          </a:effectLst>
        </p:spPr>
        <p:style>
          <a:lnRef idx="1">
            <a:schemeClr val="accent1"/>
          </a:lnRef>
          <a:fillRef idx="0">
            <a:schemeClr val="accent1"/>
          </a:fillRef>
          <a:effectRef idx="0">
            <a:schemeClr val="accent1"/>
          </a:effectRef>
          <a:fontRef idx="minor">
            <a:schemeClr val="tx1"/>
          </a:fontRef>
        </p:style>
      </p:cxnSp>
      <p:sp>
        <p:nvSpPr>
          <p:cNvPr id="66566" name="Title 3"/>
          <p:cNvSpPr>
            <a:spLocks noGrp="1"/>
          </p:cNvSpPr>
          <p:nvPr>
            <p:ph type="title"/>
          </p:nvPr>
        </p:nvSpPr>
        <p:spPr>
          <a:xfrm>
            <a:off x="628650" y="-14288"/>
            <a:ext cx="7886700" cy="1325563"/>
          </a:xfrm>
        </p:spPr>
        <p:txBody>
          <a:bodyPr/>
          <a:lstStyle/>
          <a:p>
            <a:r>
              <a:rPr lang="fr-CA" altLang="en-US" sz="2800" b="1" dirty="0" smtClean="0">
                <a:solidFill>
                  <a:srgbClr val="16165D"/>
                </a:solidFill>
              </a:rPr>
              <a:t>UNDER DEVELOPMENT</a:t>
            </a:r>
            <a:br>
              <a:rPr lang="fr-CA" altLang="en-US" sz="2800" b="1" dirty="0" smtClean="0">
                <a:solidFill>
                  <a:srgbClr val="16165D"/>
                </a:solidFill>
              </a:rPr>
            </a:br>
            <a:r>
              <a:rPr lang="fr-CA" altLang="en-US" sz="2800" b="1" dirty="0" smtClean="0">
                <a:solidFill>
                  <a:srgbClr val="16165D"/>
                </a:solidFill>
              </a:rPr>
              <a:t>CSA B620/B621/B622</a:t>
            </a:r>
            <a:endParaRPr lang="en-CA" altLang="en-US" sz="2800" b="1" dirty="0" smtClean="0">
              <a:solidFill>
                <a:srgbClr val="16165D"/>
              </a:solidFill>
            </a:endParaRPr>
          </a:p>
        </p:txBody>
      </p:sp>
      <p:pic>
        <p:nvPicPr>
          <p:cNvPr id="66567"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08800" y="-33338"/>
            <a:ext cx="2235200" cy="138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8800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1474</TotalTime>
  <Words>1610</Words>
  <Application>Microsoft Office PowerPoint</Application>
  <PresentationFormat>On-screen Show (4:3)</PresentationFormat>
  <Paragraphs>279</Paragraphs>
  <Slides>21</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ＭＳ Ｐゴシック</vt:lpstr>
      <vt:lpstr>ＭＳ Ｐゴシック</vt:lpstr>
      <vt:lpstr>Arial</vt:lpstr>
      <vt:lpstr>Calibri</vt:lpstr>
      <vt:lpstr>Calibri Light</vt:lpstr>
      <vt:lpstr>Helvetica</vt:lpstr>
      <vt:lpstr>Times New Roman</vt:lpstr>
      <vt:lpstr>Wingdings</vt:lpstr>
      <vt:lpstr>ヒラギノ角ゴ Pro W3</vt:lpstr>
      <vt:lpstr>Thème Office</vt:lpstr>
      <vt:lpstr>PowerPoint Presentation</vt:lpstr>
      <vt:lpstr>PURPOSE</vt:lpstr>
      <vt:lpstr>PowerPoint Presentation</vt:lpstr>
      <vt:lpstr>PowerPoint Presentation</vt:lpstr>
      <vt:lpstr>Container Standards for Explosives</vt:lpstr>
      <vt:lpstr>SOON TO BE PUBLISHED – TP14850</vt:lpstr>
      <vt:lpstr>UNDER DEVELOPMENT – CGSB-43.145</vt:lpstr>
      <vt:lpstr> UNDER DEVELOPMENT – CSA B625 </vt:lpstr>
      <vt:lpstr>UNDER DEVELOPMENT CSA B620/B621/B622</vt:lpstr>
      <vt:lpstr>UNDER DEVELOPMENT – CGSB-43.151</vt:lpstr>
      <vt:lpstr>PowerPoint Presentation</vt:lpstr>
      <vt:lpstr>PowerPoint Presentation</vt:lpstr>
      <vt:lpstr>PowerPoint Presentation</vt:lpstr>
      <vt:lpstr>PowerPoint Presentation</vt:lpstr>
      <vt:lpstr>HIGHWAY TANK SELECTION</vt:lpstr>
      <vt:lpstr>TC 423 SPECIFICATION</vt:lpstr>
      <vt:lpstr>PowerPoint Presentation</vt:lpstr>
      <vt:lpstr>PowerPoint Presentation</vt:lpstr>
      <vt:lpstr>PowerPoint Presentation</vt:lpstr>
      <vt:lpstr>ACCIDENT DATA</vt:lpstr>
      <vt:lpstr>PowerPoint Presentation</vt:lpstr>
    </vt:vector>
  </TitlesOfParts>
  <Company>Transport Canada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Delisle, Marie-Josée</dc:creator>
  <cp:lastModifiedBy>Singh, Shaun</cp:lastModifiedBy>
  <cp:revision>166</cp:revision>
  <cp:lastPrinted>2017-05-05T13:16:34Z</cp:lastPrinted>
  <dcterms:created xsi:type="dcterms:W3CDTF">2017-01-19T18:39:38Z</dcterms:created>
  <dcterms:modified xsi:type="dcterms:W3CDTF">2017-06-15T12:10:27Z</dcterms:modified>
</cp:coreProperties>
</file>