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343" r:id="rId6"/>
    <p:sldId id="340" r:id="rId7"/>
    <p:sldId id="263" r:id="rId8"/>
    <p:sldId id="334" r:id="rId9"/>
    <p:sldId id="335" r:id="rId10"/>
    <p:sldId id="337" r:id="rId11"/>
    <p:sldId id="342" r:id="rId12"/>
    <p:sldId id="338" r:id="rId13"/>
    <p:sldId id="341" r:id="rId14"/>
    <p:sldId id="339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it Choquette" initials="BC" lastIdx="4" clrIdx="0">
    <p:extLst>
      <p:ext uri="{19B8F6BF-5375-455C-9EA6-DF929625EA0E}">
        <p15:presenceInfo xmlns:p15="http://schemas.microsoft.com/office/powerpoint/2012/main" userId="S-1-5-21-1343024091-796845957-1801674531-485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417B1-6707-4B05-9392-CC6EA610A4CA}" v="1" dt="2023-05-31T11:19:32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79" autoAdjust="0"/>
    <p:restoredTop sz="84422" autoAdjust="0"/>
  </p:normalViewPr>
  <p:slideViewPr>
    <p:cSldViewPr>
      <p:cViewPr varScale="1">
        <p:scale>
          <a:sx n="72" d="100"/>
          <a:sy n="72" d="100"/>
        </p:scale>
        <p:origin x="118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74B2C62-9E6E-4A17-B235-2F1F7376B297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2192FD-58C0-41DC-A9CC-0E615F1C5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192FD-58C0-41DC-A9CC-0E615F1C5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7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2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E38B-0472-45D9-B221-A37B7209C5F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7038-0612-45B4-8314-16F5A6396E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25EE0-1D11-CE21-551E-5A6BBE871D3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38625" y="6642100"/>
            <a:ext cx="701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3124200"/>
            <a:ext cx="53178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/>
              <a:t>CEAEC MEETING</a:t>
            </a:r>
          </a:p>
          <a:p>
            <a:r>
              <a:rPr lang="en-CA" dirty="0"/>
              <a:t>			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13A1C-D9F2-4E0C-A9A7-2B815D8563AA}"/>
              </a:ext>
            </a:extLst>
          </p:cNvPr>
          <p:cNvSpPr/>
          <p:nvPr/>
        </p:nvSpPr>
        <p:spPr>
          <a:xfrm>
            <a:off x="3048000" y="4495800"/>
            <a:ext cx="3509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Niagara on the Lake, May 31, 2023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E4CCF-0A67-8391-09FD-A887A31BED96}"/>
              </a:ext>
            </a:extLst>
          </p:cNvPr>
          <p:cNvSpPr txBox="1"/>
          <p:nvPr/>
        </p:nvSpPr>
        <p:spPr>
          <a:xfrm>
            <a:off x="1214799" y="5302923"/>
            <a:ext cx="67144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/>
              <a:t>TRANSPORTATION COMMITTEE</a:t>
            </a:r>
          </a:p>
          <a:p>
            <a:r>
              <a:rPr lang="en-CA" dirty="0"/>
              <a:t>		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19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D6B27-623C-729A-5EDC-FBF2F26AC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053" y="1905000"/>
            <a:ext cx="4843894" cy="4284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2633B-05B6-6082-7A21-C92E82599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812" y="1620720"/>
            <a:ext cx="5475135" cy="4962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87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3A9263-3E74-05C9-1F66-47121D9A8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8492"/>
            <a:ext cx="9144000" cy="4628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331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4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144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D7CFB-897B-A4C4-7CF5-619D16326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828800"/>
            <a:ext cx="3927479" cy="487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30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AEA1B-C8F6-3C86-390C-58377915A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914401"/>
            <a:ext cx="4645555" cy="5718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97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Transportation Committee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90398"/>
            <a:ext cx="784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5400" dirty="0"/>
              <a:t>LTL</a:t>
            </a:r>
          </a:p>
          <a:p>
            <a:pPr algn="ctr"/>
            <a:r>
              <a:rPr lang="en-CA" sz="2400" dirty="0"/>
              <a:t>“Less Than Truckloads”</a:t>
            </a:r>
          </a:p>
          <a:p>
            <a:pPr algn="ctr"/>
            <a:endParaRPr lang="en-CA" sz="2400" dirty="0"/>
          </a:p>
          <a:p>
            <a:r>
              <a:rPr lang="en-CA" sz="2400" dirty="0"/>
              <a:t>Shipments of explosives that are less than 2000kgs</a:t>
            </a:r>
          </a:p>
          <a:p>
            <a:endParaRPr lang="en-CA" sz="2400" dirty="0"/>
          </a:p>
          <a:p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B4491B-D8B6-914C-8E29-52618656EFA1}"/>
              </a:ext>
            </a:extLst>
          </p:cNvPr>
          <p:cNvCxnSpPr/>
          <p:nvPr/>
        </p:nvCxnSpPr>
        <p:spPr>
          <a:xfrm>
            <a:off x="457200" y="4191000"/>
            <a:ext cx="7543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4EA484-8C77-0B9C-1837-9FACE938220C}"/>
              </a:ext>
            </a:extLst>
          </p:cNvPr>
          <p:cNvSpPr txBox="1"/>
          <p:nvPr/>
        </p:nvSpPr>
        <p:spPr>
          <a:xfrm>
            <a:off x="990600" y="4724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Addressed in Amendment Package 2 – Lines 82 through 93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Marine Shipments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" y="1821626"/>
            <a:ext cx="78486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Industry handles and offers for transport class 1 products for inland marine/water voyages in Canada.( barges 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IMDG does not apply as the voyages are within 120 nautical miles from shore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11 (1) (a) ( 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TDGR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ER-2013 speaks to transportation by vessel with two available options,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Row / row ( last on, first off , 30 mins dock side) with a maximum of </a:t>
            </a: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20,000 kg per event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203 (1) (a))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Application of a risk assessment, (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 203 (1) (b)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</a:endParaRPr>
          </a:p>
          <a:p>
            <a:endParaRPr lang="en-CA" sz="2400" dirty="0"/>
          </a:p>
          <a:p>
            <a:endParaRPr lang="en-CA" sz="2400" dirty="0"/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90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Marine Shipments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90398"/>
            <a:ext cx="7848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Current industry best practice is not correctly described in ER-2013. This includes.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Offers to transport by inland water voyage.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Offers to transport by air.( IATA &amp; ICAO )</a:t>
            </a:r>
          </a:p>
          <a:p>
            <a:r>
              <a:rPr lang="en-US" sz="2400" dirty="0">
                <a:latin typeface="Calibri" panose="020F0502020204030204" pitchFamily="34" charset="0"/>
              </a:rPr>
              <a:t>-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CEAEC will continue to work with the ERD to establish a regulatory path forward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15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Emergency Response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" y="2390398"/>
            <a:ext cx="784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Possible exemption for contaminated equipment to be transported via Emergency Response Trailer back to base of operations for decontamination.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Pumps, Transfer Hoses, waste bags with Residue Last contained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- </a:t>
            </a:r>
          </a:p>
          <a:p>
            <a:r>
              <a:rPr lang="en-US" sz="2400" dirty="0">
                <a:latin typeface="Calibri" panose="020F0502020204030204" pitchFamily="34" charset="0"/>
              </a:rPr>
              <a:t>Would eliminate the requirement for additional manpower and resources from adjacent sites.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40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57400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EV Prime Movers…on the horizon!</a:t>
            </a:r>
            <a:endParaRPr lang="en-CA" sz="36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46158-0AB1-7E30-7074-0DF8180BD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9430"/>
            <a:ext cx="9144000" cy="972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21786-B5DE-BF80-FCBA-03A404B6E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72" y="3363581"/>
            <a:ext cx="8268854" cy="2381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75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4F81B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5731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2062797"/>
            <a:ext cx="7010400" cy="3687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1143000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rgbClr val="0070C0"/>
                </a:solidFill>
              </a:rPr>
              <a:t>LIB Pallet Jacks – Possible??</a:t>
            </a:r>
            <a:endParaRPr lang="en-CA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033" y="1981200"/>
            <a:ext cx="7848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In an attempt to mitigate industry wide ergonomic injury events stemming from packaged product delivery, electric pallet jacks could be a potential solution for use.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Existing Permit to Transport Non-Explosive Items with Explosives – Materials handling equipment,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manual pallet jacks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, hand carts, conveyors and empty packaging.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Removable Lithium Ion Batteries could be removed from pallet jack and stored separate from the Explosive body in a purpose built, laminate burn barrier enclosure on the chassis of the delivery truck.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- </a:t>
            </a:r>
          </a:p>
          <a:p>
            <a:endParaRPr lang="en-CA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17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EE2C78A025B439BB8055174748917" ma:contentTypeVersion="13" ma:contentTypeDescription="Create a new document." ma:contentTypeScope="" ma:versionID="1bf04cf1f5b05207edfe54f0ac15ca92">
  <xsd:schema xmlns:xsd="http://www.w3.org/2001/XMLSchema" xmlns:xs="http://www.w3.org/2001/XMLSchema" xmlns:p="http://schemas.microsoft.com/office/2006/metadata/properties" xmlns:ns3="5ef64df6-a8cb-4346-a980-d8f53dc23507" xmlns:ns4="a0350f94-a14f-4ce0-85bf-12d3e1c76610" targetNamespace="http://schemas.microsoft.com/office/2006/metadata/properties" ma:root="true" ma:fieldsID="5fc0cfccc35fac3ca80f6bce285acf83" ns3:_="" ns4:_="">
    <xsd:import namespace="5ef64df6-a8cb-4346-a980-d8f53dc23507"/>
    <xsd:import namespace="a0350f94-a14f-4ce0-85bf-12d3e1c766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64df6-a8cb-4346-a980-d8f53dc2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50f94-a14f-4ce0-85bf-12d3e1c76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B60CD-27D5-4C6E-A8E8-D900705D4C96}">
  <ds:schemaRefs>
    <ds:schemaRef ds:uri="a0350f94-a14f-4ce0-85bf-12d3e1c76610"/>
    <ds:schemaRef ds:uri="5ef64df6-a8cb-4346-a980-d8f53dc23507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72D1D9-90F0-4ECE-90CB-8F6DA1B34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f64df6-a8cb-4346-a980-d8f53dc23507"/>
    <ds:schemaRef ds:uri="a0350f94-a14f-4ce0-85bf-12d3e1c76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D5CF32-C8BC-4EF0-9B84-D246DA4B4A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354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Transportation Committee</vt:lpstr>
      <vt:lpstr>Marine Shipments</vt:lpstr>
      <vt:lpstr>Marine Shipments</vt:lpstr>
      <vt:lpstr>Emergency Response</vt:lpstr>
      <vt:lpstr>EV Prime Movers…on the horizon!</vt:lpstr>
      <vt:lpstr>LIB Pallet Jacks – Possible??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Galt</dc:creator>
  <cp:lastModifiedBy>Jason Palmer</cp:lastModifiedBy>
  <cp:revision>224</cp:revision>
  <cp:lastPrinted>2019-06-04T15:24:22Z</cp:lastPrinted>
  <dcterms:created xsi:type="dcterms:W3CDTF">2013-10-09T11:47:44Z</dcterms:created>
  <dcterms:modified xsi:type="dcterms:W3CDTF">2023-05-31T11:27:56Z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3AB95BB4-8D50-44DB-978A-44984045E88D</vt:lpwstr>
  </property>
  <property fmtid="{D5CDD505-2E9C-101B-9397-08002B2CF9AE}" pid="3" name="ArticulatePath">
    <vt:lpwstr>Presentation_CEAEC_SSE - Vancouver - Avril24 -2018</vt:lpwstr>
  </property>
  <property fmtid="{D5CDD505-2E9C-101B-9397-08002B2CF9AE}" pid="4" name="ContentTypeId">
    <vt:lpwstr>0x010100825EE2C78A025B439BB8055174748917</vt:lpwstr>
  </property>
  <property fmtid="{D5CDD505-2E9C-101B-9397-08002B2CF9AE}" pid="5" name="MSIP_Label_1f193ca4-2408-4f7f-b426-2979869cfaa8_Enabled">
    <vt:lpwstr>true</vt:lpwstr>
  </property>
  <property fmtid="{D5CDD505-2E9C-101B-9397-08002B2CF9AE}" pid="6" name="MSIP_Label_1f193ca4-2408-4f7f-b426-2979869cfaa8_SetDate">
    <vt:lpwstr>2023-05-30T14:08:09Z</vt:lpwstr>
  </property>
  <property fmtid="{D5CDD505-2E9C-101B-9397-08002B2CF9AE}" pid="7" name="MSIP_Label_1f193ca4-2408-4f7f-b426-2979869cfaa8_Method">
    <vt:lpwstr>Privileged</vt:lpwstr>
  </property>
  <property fmtid="{D5CDD505-2E9C-101B-9397-08002B2CF9AE}" pid="8" name="MSIP_Label_1f193ca4-2408-4f7f-b426-2979869cfaa8_Name">
    <vt:lpwstr>Confidential</vt:lpwstr>
  </property>
  <property fmtid="{D5CDD505-2E9C-101B-9397-08002B2CF9AE}" pid="9" name="MSIP_Label_1f193ca4-2408-4f7f-b426-2979869cfaa8_SiteId">
    <vt:lpwstr>a21a716e-fb9a-45c0-b997-e26360b0a3a1</vt:lpwstr>
  </property>
  <property fmtid="{D5CDD505-2E9C-101B-9397-08002B2CF9AE}" pid="10" name="MSIP_Label_1f193ca4-2408-4f7f-b426-2979869cfaa8_ActionId">
    <vt:lpwstr>033bd8e2-779c-41b0-952c-7a1ef2a423d3</vt:lpwstr>
  </property>
  <property fmtid="{D5CDD505-2E9C-101B-9397-08002B2CF9AE}" pid="11" name="MSIP_Label_1f193ca4-2408-4f7f-b426-2979869cfaa8_ContentBits">
    <vt:lpwstr>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Confidential</vt:lpwstr>
  </property>
</Properties>
</file>