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4"/>
  </p:sldMasterIdLst>
  <p:notesMasterIdLst>
    <p:notesMasterId r:id="rId13"/>
  </p:notesMasterIdLst>
  <p:sldIdLst>
    <p:sldId id="256" r:id="rId5"/>
    <p:sldId id="263" r:id="rId6"/>
    <p:sldId id="332" r:id="rId7"/>
    <p:sldId id="333" r:id="rId8"/>
    <p:sldId id="331" r:id="rId9"/>
    <p:sldId id="330" r:id="rId10"/>
    <p:sldId id="334" r:id="rId11"/>
    <p:sldId id="335" r:id="rId12"/>
  </p:sldIdLst>
  <p:sldSz cx="9144000" cy="6858000" type="screen4x3"/>
  <p:notesSz cx="7315200" cy="96012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oit Choquette" initials="BC" lastIdx="4" clrIdx="0">
    <p:extLst>
      <p:ext uri="{19B8F6BF-5375-455C-9EA6-DF929625EA0E}">
        <p15:presenceInfo xmlns:p15="http://schemas.microsoft.com/office/powerpoint/2012/main" userId="S-1-5-21-1343024091-796845957-1801674531-4854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079" autoAdjust="0"/>
    <p:restoredTop sz="94671" autoAdjust="0"/>
  </p:normalViewPr>
  <p:slideViewPr>
    <p:cSldViewPr>
      <p:cViewPr varScale="1">
        <p:scale>
          <a:sx n="59" d="100"/>
          <a:sy n="59" d="100"/>
        </p:scale>
        <p:origin x="868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874B2C62-9E6E-4A17-B235-2F1F7376B297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C2192FD-58C0-41DC-A9CC-0E615F1C5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500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828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206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19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955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627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17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237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625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031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507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136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4E38B-0472-45D9-B221-A37B7209C5F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259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/>
            </a:gs>
            <a:gs pos="54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"/>
            <a:ext cx="8763000" cy="1440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905000" y="3124200"/>
            <a:ext cx="5317802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6000" dirty="0"/>
              <a:t>CEAEC MEETING</a:t>
            </a:r>
          </a:p>
          <a:p>
            <a:r>
              <a:rPr lang="en-CA" dirty="0"/>
              <a:t>				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8813A1C-D9F2-4E0C-A9A7-2B815D8563AA}"/>
              </a:ext>
            </a:extLst>
          </p:cNvPr>
          <p:cNvSpPr/>
          <p:nvPr/>
        </p:nvSpPr>
        <p:spPr>
          <a:xfrm>
            <a:off x="3048000" y="4495800"/>
            <a:ext cx="27151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dirty="0"/>
              <a:t>Ottawa, November 3, 2022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4193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4F81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2057400"/>
            <a:ext cx="7010400" cy="36877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228600" y="1143000"/>
            <a:ext cx="8229600" cy="1143000"/>
          </a:xfrm>
        </p:spPr>
        <p:txBody>
          <a:bodyPr>
            <a:noAutofit/>
          </a:bodyPr>
          <a:lstStyle/>
          <a:p>
            <a:r>
              <a:rPr lang="fr-CA" sz="3600" dirty="0">
                <a:solidFill>
                  <a:srgbClr val="0070C0"/>
                </a:solidFill>
              </a:rPr>
              <a:t>Transportation Committee</a:t>
            </a:r>
            <a:endParaRPr lang="en-CA" sz="3600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47700" y="2390398"/>
            <a:ext cx="7848600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5400" dirty="0"/>
              <a:t>LTL</a:t>
            </a:r>
          </a:p>
          <a:p>
            <a:pPr algn="ctr"/>
            <a:r>
              <a:rPr lang="en-CA" sz="2400" dirty="0"/>
              <a:t>“Less Than Truckloads”</a:t>
            </a:r>
          </a:p>
          <a:p>
            <a:pPr algn="ctr"/>
            <a:endParaRPr lang="en-CA" sz="2400" dirty="0"/>
          </a:p>
          <a:p>
            <a:r>
              <a:rPr lang="en-CA" sz="2400" dirty="0"/>
              <a:t>Small shipments of class 1 explosives by truck, by other than the explosives supplier. </a:t>
            </a:r>
          </a:p>
          <a:p>
            <a:endParaRPr lang="en-CA" sz="2400" dirty="0"/>
          </a:p>
          <a:p>
            <a:endParaRPr lang="en-CA" sz="2400" dirty="0"/>
          </a:p>
          <a:p>
            <a:pPr marL="457200" indent="-457200">
              <a:buFont typeface="+mj-lt"/>
              <a:buAutoNum type="arabicPeriod"/>
            </a:pPr>
            <a:endParaRPr lang="en-CA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1017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4F81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2057400"/>
            <a:ext cx="7010400" cy="36877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228600" y="1143000"/>
            <a:ext cx="8229600" cy="1143000"/>
          </a:xfrm>
        </p:spPr>
        <p:txBody>
          <a:bodyPr>
            <a:noAutofit/>
          </a:bodyPr>
          <a:lstStyle/>
          <a:p>
            <a:r>
              <a:rPr lang="fr-CA" sz="3600" dirty="0">
                <a:solidFill>
                  <a:srgbClr val="0070C0"/>
                </a:solidFill>
              </a:rPr>
              <a:t>Transportation Committee</a:t>
            </a:r>
            <a:endParaRPr lang="en-CA" sz="3600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47700" y="2390398"/>
            <a:ext cx="7848600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5400" dirty="0"/>
              <a:t>Use Case</a:t>
            </a:r>
          </a:p>
          <a:p>
            <a:pPr algn="ctr"/>
            <a:r>
              <a:rPr lang="en-CA" sz="2400" dirty="0"/>
              <a:t>Beaver Dam, Mining, </a:t>
            </a:r>
            <a:r>
              <a:rPr lang="en-CA" sz="2400" dirty="0" err="1"/>
              <a:t>Demolition,Avalanche</a:t>
            </a:r>
            <a:endParaRPr lang="en-CA" sz="2400" dirty="0"/>
          </a:p>
          <a:p>
            <a:pPr algn="ctr"/>
            <a:endParaRPr lang="en-CA" sz="2400" dirty="0"/>
          </a:p>
          <a:p>
            <a:r>
              <a:rPr lang="en-CA" sz="2400" dirty="0"/>
              <a:t>Cost of freight by explosives supplier is prohibitive.</a:t>
            </a:r>
          </a:p>
          <a:p>
            <a:endParaRPr lang="en-CA" sz="2400" dirty="0"/>
          </a:p>
          <a:p>
            <a:r>
              <a:rPr lang="en-CA" sz="2400" dirty="0"/>
              <a:t>Carrier is chosen either by supplier or buyer.</a:t>
            </a:r>
          </a:p>
          <a:p>
            <a:endParaRPr lang="en-CA" sz="2400" dirty="0"/>
          </a:p>
          <a:p>
            <a:pPr marL="457200" indent="-457200">
              <a:buFont typeface="+mj-lt"/>
              <a:buAutoNum type="arabicPeriod"/>
            </a:pPr>
            <a:endParaRPr lang="en-CA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70026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4F81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2057400"/>
            <a:ext cx="7010400" cy="36877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228600" y="1143000"/>
            <a:ext cx="8229600" cy="1143000"/>
          </a:xfrm>
        </p:spPr>
        <p:txBody>
          <a:bodyPr>
            <a:noAutofit/>
          </a:bodyPr>
          <a:lstStyle/>
          <a:p>
            <a:r>
              <a:rPr lang="fr-CA" sz="3600" dirty="0">
                <a:solidFill>
                  <a:srgbClr val="0070C0"/>
                </a:solidFill>
              </a:rPr>
              <a:t>Transportation Committee</a:t>
            </a:r>
            <a:endParaRPr lang="en-CA" sz="3600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47700" y="2390398"/>
            <a:ext cx="7848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CA" sz="2400" dirty="0"/>
              <a:t>Not aware of ER-2013, Part 9, Transportation</a:t>
            </a:r>
          </a:p>
          <a:p>
            <a:pPr marL="457200" indent="-457200">
              <a:buFont typeface="+mj-lt"/>
              <a:buAutoNum type="arabicPeriod"/>
            </a:pPr>
            <a:r>
              <a:rPr lang="en-CA" sz="2400" dirty="0"/>
              <a:t>Poor TDG segregation understanding</a:t>
            </a:r>
          </a:p>
          <a:p>
            <a:pPr marL="457200" indent="-457200">
              <a:buFont typeface="+mj-lt"/>
              <a:buAutoNum type="arabicPeriod"/>
            </a:pPr>
            <a:r>
              <a:rPr lang="en-CA" sz="2400" dirty="0"/>
              <a:t>ERAP’s ?</a:t>
            </a:r>
          </a:p>
          <a:p>
            <a:pPr marL="457200" indent="-457200">
              <a:buFont typeface="+mj-lt"/>
              <a:buAutoNum type="arabicPeriod"/>
            </a:pPr>
            <a:r>
              <a:rPr lang="en-CA" sz="2400" dirty="0"/>
              <a:t>Training( Class 1 )</a:t>
            </a:r>
          </a:p>
          <a:p>
            <a:r>
              <a:rPr lang="en-CA" sz="2400" dirty="0"/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36222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4F81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2057400"/>
            <a:ext cx="7010400" cy="36877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228600" y="1143000"/>
            <a:ext cx="8229600" cy="1143000"/>
          </a:xfrm>
        </p:spPr>
        <p:txBody>
          <a:bodyPr>
            <a:noAutofit/>
          </a:bodyPr>
          <a:lstStyle/>
          <a:p>
            <a:r>
              <a:rPr lang="fr-CA" sz="3600" dirty="0">
                <a:solidFill>
                  <a:srgbClr val="0070C0"/>
                </a:solidFill>
              </a:rPr>
              <a:t>Transportation Committee</a:t>
            </a:r>
            <a:endParaRPr lang="en-CA" sz="3600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47700" y="2390398"/>
            <a:ext cx="784860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2000" dirty="0"/>
              <a:t>History</a:t>
            </a:r>
          </a:p>
          <a:p>
            <a:pPr marL="457200" indent="-457200">
              <a:buFont typeface="+mj-lt"/>
              <a:buAutoNum type="arabicPeriod"/>
            </a:pPr>
            <a:r>
              <a:rPr lang="en-CA" sz="2400" dirty="0"/>
              <a:t>Permit required for mixed loads over 2000kgs</a:t>
            </a:r>
          </a:p>
          <a:p>
            <a:pPr marL="457200" indent="-457200">
              <a:buFont typeface="+mj-lt"/>
              <a:buAutoNum type="arabicPeriod"/>
            </a:pPr>
            <a:r>
              <a:rPr lang="en-CA" sz="2400" dirty="0"/>
              <a:t>Enhanced Security Screening ( ERD)</a:t>
            </a:r>
          </a:p>
          <a:p>
            <a:pPr marL="457200" indent="-457200">
              <a:buFont typeface="+mj-lt"/>
              <a:buAutoNum type="arabicPeriod"/>
            </a:pPr>
            <a:r>
              <a:rPr lang="en-CA" sz="2400" dirty="0"/>
              <a:t>CID( TC )</a:t>
            </a:r>
          </a:p>
          <a:p>
            <a:pPr marL="457200" indent="-457200">
              <a:buFont typeface="+mj-lt"/>
              <a:buAutoNum type="arabicPeriod"/>
            </a:pPr>
            <a:r>
              <a:rPr lang="en-CA" sz="2400" dirty="0"/>
              <a:t>Purposed amendment to 192(3) &amp; (4) was submitted</a:t>
            </a:r>
          </a:p>
          <a:p>
            <a:pPr marL="457200" indent="-457200">
              <a:buFont typeface="+mj-lt"/>
              <a:buAutoNum type="arabicPeriod"/>
            </a:pPr>
            <a:r>
              <a:rPr lang="en-CA" sz="2400" dirty="0"/>
              <a:t>Suggested lowering threshold to 10 kgs( TDG )</a:t>
            </a:r>
          </a:p>
          <a:p>
            <a:pPr marL="457200" indent="-457200">
              <a:buFont typeface="+mj-lt"/>
              <a:buAutoNum type="arabicPeriod"/>
            </a:pPr>
            <a:r>
              <a:rPr lang="en-CA" sz="2400" dirty="0"/>
              <a:t>Adjusted threshold, now 75 kgs(  ERAP table amounts) </a:t>
            </a:r>
          </a:p>
          <a:p>
            <a:pPr marL="457200" indent="-457200">
              <a:buFont typeface="+mj-lt"/>
              <a:buAutoNum type="arabicPeriod"/>
            </a:pPr>
            <a:endParaRPr lang="en-CA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17171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4F81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867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533400" y="2438400"/>
            <a:ext cx="8229600" cy="36877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2" indent="0">
              <a:buNone/>
            </a:pPr>
            <a:endParaRPr lang="fr-CA" sz="2000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0046C4-54B6-496E-881E-EBFDCD240D3A}"/>
              </a:ext>
            </a:extLst>
          </p:cNvPr>
          <p:cNvSpPr txBox="1"/>
          <p:nvPr/>
        </p:nvSpPr>
        <p:spPr>
          <a:xfrm>
            <a:off x="1676400" y="6324599"/>
            <a:ext cx="6934200" cy="228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965804D-3934-4486-BCE1-FF0D39B477C9}"/>
              </a:ext>
            </a:extLst>
          </p:cNvPr>
          <p:cNvSpPr txBox="1"/>
          <p:nvPr/>
        </p:nvSpPr>
        <p:spPr>
          <a:xfrm>
            <a:off x="609600" y="2362200"/>
            <a:ext cx="7315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CA" sz="2400" dirty="0"/>
              <a:t>Develop a best practice to aid members wishing to ship common carrier( LTL) that includes…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CA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TDG Training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ER-2013 Part 9 Training   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ERAP( small quantities vs large or combined loads)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Applies to Sub Contractors of the carrier( consolidation of cargo)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Provincial regulations may supersede Federal Regs.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16268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4F81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2057400"/>
            <a:ext cx="7010400" cy="36877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228600" y="1143000"/>
            <a:ext cx="8229600" cy="1143000"/>
          </a:xfrm>
        </p:spPr>
        <p:txBody>
          <a:bodyPr>
            <a:noAutofit/>
          </a:bodyPr>
          <a:lstStyle/>
          <a:p>
            <a:r>
              <a:rPr lang="fr-CA" sz="3600" dirty="0">
                <a:solidFill>
                  <a:srgbClr val="0070C0"/>
                </a:solidFill>
              </a:rPr>
              <a:t>Marine Shipments</a:t>
            </a:r>
            <a:endParaRPr lang="en-CA" sz="3600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47700" y="2390398"/>
            <a:ext cx="7848600" cy="7786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CA" sz="2000" dirty="0"/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Industry handles and offers for transport class 1 products for inland marine/water voyages in Canada.( barges )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IMDG does not apply as the voyages are within 120 nautical miles from shore (</a:t>
            </a:r>
            <a:r>
              <a:rPr lang="en-US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part 11 (1) (a) ( </a:t>
            </a:r>
            <a:r>
              <a:rPr lang="en-US" sz="24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</a:t>
            </a:r>
            <a:r>
              <a:rPr lang="en-US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 TDGR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ER-2013 speaks to transportation by vessel with two available options,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Row / row ( last on, first off , 30 mins dock side) with a maximum of </a:t>
            </a:r>
            <a:r>
              <a:rPr lang="en-US" sz="24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20,000 kg per event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(</a:t>
            </a:r>
            <a:r>
              <a:rPr lang="en-US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part 203 (1) (a))</a:t>
            </a:r>
            <a:endParaRPr lang="en-US" sz="2400" i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Application of a risk assessment, (</a:t>
            </a:r>
            <a:r>
              <a:rPr lang="en-US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part 203 (1) (b)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</a:p>
          <a:p>
            <a:pPr marR="0" lvl="1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Calibri" panose="020F0502020204030204" pitchFamily="34" charset="0"/>
            </a:endParaRPr>
          </a:p>
          <a:p>
            <a:endParaRPr lang="en-CA" sz="2400" dirty="0"/>
          </a:p>
          <a:p>
            <a:endParaRPr lang="en-CA" sz="2400" dirty="0"/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n-CA" sz="2400" dirty="0"/>
          </a:p>
          <a:p>
            <a:pPr marL="457200" indent="-457200">
              <a:buFont typeface="+mj-lt"/>
              <a:buAutoNum type="arabicPeriod"/>
            </a:pPr>
            <a:endParaRPr lang="en-CA" sz="2400" dirty="0"/>
          </a:p>
          <a:p>
            <a:pPr marL="457200" indent="-457200">
              <a:buFont typeface="+mj-lt"/>
              <a:buAutoNum type="arabicPeriod"/>
            </a:pPr>
            <a:endParaRPr lang="en-CA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1904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4F81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2057400"/>
            <a:ext cx="7010400" cy="36877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228600" y="1143000"/>
            <a:ext cx="8229600" cy="1143000"/>
          </a:xfrm>
        </p:spPr>
        <p:txBody>
          <a:bodyPr>
            <a:noAutofit/>
          </a:bodyPr>
          <a:lstStyle/>
          <a:p>
            <a:r>
              <a:rPr lang="fr-CA" sz="3600" dirty="0">
                <a:solidFill>
                  <a:srgbClr val="0070C0"/>
                </a:solidFill>
              </a:rPr>
              <a:t>Marine Shipments</a:t>
            </a:r>
            <a:endParaRPr lang="en-CA" sz="3600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47700" y="2390398"/>
            <a:ext cx="7848600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CA" sz="2000" dirty="0"/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Current industry best practice is not correctly described in ER-2013. This includes.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Offers to transport by inland water voyage.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Offers to transport by air.( IATA &amp; ICAO )</a:t>
            </a:r>
          </a:p>
          <a:p>
            <a:r>
              <a:rPr lang="en-US" sz="2400" dirty="0">
                <a:latin typeface="Calibri" panose="020F0502020204030204" pitchFamily="34" charset="0"/>
              </a:rPr>
              <a:t>- </a:t>
            </a:r>
          </a:p>
          <a:p>
            <a:r>
              <a:rPr lang="en-US" sz="2400" dirty="0">
                <a:latin typeface="Calibri" panose="020F0502020204030204" pitchFamily="34" charset="0"/>
              </a:rPr>
              <a:t>CEAEC will continue to work with the ERD to establish a regulatory path forward</a:t>
            </a:r>
            <a:endParaRPr lang="en-CA" sz="2400" dirty="0"/>
          </a:p>
          <a:p>
            <a:pPr marL="457200" indent="-457200">
              <a:buFont typeface="+mj-lt"/>
              <a:buAutoNum type="arabicPeriod"/>
            </a:pPr>
            <a:endParaRPr lang="en-CA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7015350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PROJECT_OPEN" val="0"/>
  <p:tag name="ARTICULATE_SLIDE_COUNT" val="1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5EE2C78A025B439BB8055174748917" ma:contentTypeVersion="13" ma:contentTypeDescription="Create a new document." ma:contentTypeScope="" ma:versionID="1bf04cf1f5b05207edfe54f0ac15ca92">
  <xsd:schema xmlns:xsd="http://www.w3.org/2001/XMLSchema" xmlns:xs="http://www.w3.org/2001/XMLSchema" xmlns:p="http://schemas.microsoft.com/office/2006/metadata/properties" xmlns:ns3="5ef64df6-a8cb-4346-a980-d8f53dc23507" xmlns:ns4="a0350f94-a14f-4ce0-85bf-12d3e1c76610" targetNamespace="http://schemas.microsoft.com/office/2006/metadata/properties" ma:root="true" ma:fieldsID="5fc0cfccc35fac3ca80f6bce285acf83" ns3:_="" ns4:_="">
    <xsd:import namespace="5ef64df6-a8cb-4346-a980-d8f53dc23507"/>
    <xsd:import namespace="a0350f94-a14f-4ce0-85bf-12d3e1c7661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f64df6-a8cb-4346-a980-d8f53dc2350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350f94-a14f-4ce0-85bf-12d3e1c766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D3B60CD-27D5-4C6E-A8E8-D900705D4C96}">
  <ds:schemaRefs>
    <ds:schemaRef ds:uri="a0350f94-a14f-4ce0-85bf-12d3e1c76610"/>
    <ds:schemaRef ds:uri="5ef64df6-a8cb-4346-a980-d8f53dc23507"/>
    <ds:schemaRef ds:uri="http://purl.org/dc/terms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D72D1D9-90F0-4ECE-90CB-8F6DA1B34B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f64df6-a8cb-4346-a980-d8f53dc23507"/>
    <ds:schemaRef ds:uri="a0350f94-a14f-4ce0-85bf-12d3e1c766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DD5CF32-C8BC-4EF0-9B84-D246DA4B4A1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7674</TotalTime>
  <Words>352</Words>
  <Application>Microsoft Office PowerPoint</Application>
  <PresentationFormat>On-screen Show (4:3)</PresentationFormat>
  <Paragraphs>62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Courier New</vt:lpstr>
      <vt:lpstr>Wingdings</vt:lpstr>
      <vt:lpstr>Office Theme</vt:lpstr>
      <vt:lpstr>PowerPoint Presentation</vt:lpstr>
      <vt:lpstr>Transportation Committee</vt:lpstr>
      <vt:lpstr>Transportation Committee</vt:lpstr>
      <vt:lpstr>Transportation Committee</vt:lpstr>
      <vt:lpstr>Transportation Committee</vt:lpstr>
      <vt:lpstr>PowerPoint Presentation</vt:lpstr>
      <vt:lpstr>Marine Shipments</vt:lpstr>
      <vt:lpstr>Marine Shipments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Galt</dc:creator>
  <cp:lastModifiedBy>N Ebsworth</cp:lastModifiedBy>
  <cp:revision>222</cp:revision>
  <cp:lastPrinted>2019-06-04T15:24:22Z</cp:lastPrinted>
  <dcterms:created xsi:type="dcterms:W3CDTF">2013-10-09T11:47:44Z</dcterms:created>
  <dcterms:modified xsi:type="dcterms:W3CDTF">2022-11-03T11:42:02Z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3AB95BB4-8D50-44DB-978A-44984045E88D</vt:lpwstr>
  </property>
  <property fmtid="{D5CDD505-2E9C-101B-9397-08002B2CF9AE}" pid="3" name="ArticulatePath">
    <vt:lpwstr>Presentation_CEAEC_SSE - Vancouver - Avril24 -2018</vt:lpwstr>
  </property>
  <property fmtid="{D5CDD505-2E9C-101B-9397-08002B2CF9AE}" pid="4" name="ContentTypeId">
    <vt:lpwstr>0x010100825EE2C78A025B439BB8055174748917</vt:lpwstr>
  </property>
</Properties>
</file>