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14" r:id="rId3"/>
    <p:sldId id="322" r:id="rId4"/>
    <p:sldId id="325" r:id="rId5"/>
    <p:sldId id="330" r:id="rId6"/>
    <p:sldId id="329" r:id="rId7"/>
    <p:sldId id="277" r:id="rId8"/>
    <p:sldId id="323" r:id="rId9"/>
    <p:sldId id="324" r:id="rId10"/>
    <p:sldId id="326" r:id="rId11"/>
    <p:sldId id="327" r:id="rId12"/>
    <p:sldId id="32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7" autoAdjust="0"/>
    <p:restoredTop sz="94993" autoAdjust="0"/>
  </p:normalViewPr>
  <p:slideViewPr>
    <p:cSldViewPr>
      <p:cViewPr varScale="1">
        <p:scale>
          <a:sx n="78" d="100"/>
          <a:sy n="78" d="100"/>
        </p:scale>
        <p:origin x="941" y="43"/>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E3600-36F6-4106-90F3-16482C6FC7EF}" type="datetimeFigureOut">
              <a:rPr lang="en-CA" smtClean="0"/>
              <a:t>2022-04-26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C60DF-1621-4AC1-BA96-46E7A9C3BD26}" type="slidenum">
              <a:rPr lang="en-CA" smtClean="0"/>
              <a:t>‹#›</a:t>
            </a:fld>
            <a:endParaRPr lang="en-CA"/>
          </a:p>
        </p:txBody>
      </p:sp>
    </p:spTree>
    <p:extLst>
      <p:ext uri="{BB962C8B-B14F-4D97-AF65-F5344CB8AC3E}">
        <p14:creationId xmlns:p14="http://schemas.microsoft.com/office/powerpoint/2010/main" val="100963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3C60DF-1621-4AC1-BA96-46E7A9C3BD26}" type="slidenum">
              <a:rPr lang="en-CA" smtClean="0"/>
              <a:t>1</a:t>
            </a:fld>
            <a:endParaRPr lang="en-CA"/>
          </a:p>
        </p:txBody>
      </p:sp>
    </p:spTree>
    <p:extLst>
      <p:ext uri="{BB962C8B-B14F-4D97-AF65-F5344CB8AC3E}">
        <p14:creationId xmlns:p14="http://schemas.microsoft.com/office/powerpoint/2010/main" val="281030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3C60DF-1621-4AC1-BA96-46E7A9C3BD26}" type="slidenum">
              <a:rPr lang="en-CA" smtClean="0"/>
              <a:t>2</a:t>
            </a:fld>
            <a:endParaRPr lang="en-CA"/>
          </a:p>
        </p:txBody>
      </p:sp>
    </p:spTree>
    <p:extLst>
      <p:ext uri="{BB962C8B-B14F-4D97-AF65-F5344CB8AC3E}">
        <p14:creationId xmlns:p14="http://schemas.microsoft.com/office/powerpoint/2010/main" val="406986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3C60DF-1621-4AC1-BA96-46E7A9C3BD26}" type="slidenum">
              <a:rPr lang="en-CA" smtClean="0"/>
              <a:t>3</a:t>
            </a:fld>
            <a:endParaRPr lang="en-CA"/>
          </a:p>
        </p:txBody>
      </p:sp>
    </p:spTree>
    <p:extLst>
      <p:ext uri="{BB962C8B-B14F-4D97-AF65-F5344CB8AC3E}">
        <p14:creationId xmlns:p14="http://schemas.microsoft.com/office/powerpoint/2010/main" val="392891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3C60DF-1621-4AC1-BA96-46E7A9C3BD26}" type="slidenum">
              <a:rPr lang="en-CA" smtClean="0"/>
              <a:t>4</a:t>
            </a:fld>
            <a:endParaRPr lang="en-CA"/>
          </a:p>
        </p:txBody>
      </p:sp>
    </p:spTree>
    <p:extLst>
      <p:ext uri="{BB962C8B-B14F-4D97-AF65-F5344CB8AC3E}">
        <p14:creationId xmlns:p14="http://schemas.microsoft.com/office/powerpoint/2010/main" val="2258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3C60DF-1621-4AC1-BA96-46E7A9C3BD26}" type="slidenum">
              <a:rPr lang="en-CA" smtClean="0"/>
              <a:t>5</a:t>
            </a:fld>
            <a:endParaRPr lang="en-CA"/>
          </a:p>
        </p:txBody>
      </p:sp>
    </p:spTree>
    <p:extLst>
      <p:ext uri="{BB962C8B-B14F-4D97-AF65-F5344CB8AC3E}">
        <p14:creationId xmlns:p14="http://schemas.microsoft.com/office/powerpoint/2010/main" val="57509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3C60DF-1621-4AC1-BA96-46E7A9C3BD26}" type="slidenum">
              <a:rPr lang="en-CA" smtClean="0"/>
              <a:t>6</a:t>
            </a:fld>
            <a:endParaRPr lang="en-CA"/>
          </a:p>
        </p:txBody>
      </p:sp>
    </p:spTree>
    <p:extLst>
      <p:ext uri="{BB962C8B-B14F-4D97-AF65-F5344CB8AC3E}">
        <p14:creationId xmlns:p14="http://schemas.microsoft.com/office/powerpoint/2010/main" val="340409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24E38B-0472-45D9-B221-A37B7209C5F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204282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4E38B-0472-45D9-B221-A37B7209C5F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417320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4E38B-0472-45D9-B221-A37B7209C5F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3793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4E38B-0472-45D9-B221-A37B7209C5F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149595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24E38B-0472-45D9-B221-A37B7209C5FC}"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389062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24E38B-0472-45D9-B221-A37B7209C5FC}"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2953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24E38B-0472-45D9-B221-A37B7209C5FC}"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335823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24E38B-0472-45D9-B221-A37B7209C5FC}"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237662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4E38B-0472-45D9-B221-A37B7209C5FC}"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339503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24E38B-0472-45D9-B221-A37B7209C5FC}"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253250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24E38B-0472-45D9-B221-A37B7209C5FC}"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47038-0612-45B4-8314-16F5A6396E29}" type="slidenum">
              <a:rPr lang="en-US" smtClean="0"/>
              <a:t>‹#›</a:t>
            </a:fld>
            <a:endParaRPr lang="en-US"/>
          </a:p>
        </p:txBody>
      </p:sp>
    </p:spTree>
    <p:extLst>
      <p:ext uri="{BB962C8B-B14F-4D97-AF65-F5344CB8AC3E}">
        <p14:creationId xmlns:p14="http://schemas.microsoft.com/office/powerpoint/2010/main" val="155313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4E38B-0472-45D9-B221-A37B7209C5FC}" type="datetimeFigureOut">
              <a:rPr lang="en-US" smtClean="0"/>
              <a:t>4/26/2022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47038-0612-45B4-8314-16F5A6396E29}" type="slidenum">
              <a:rPr lang="en-US" smtClean="0"/>
              <a:t>‹#›</a:t>
            </a:fld>
            <a:endParaRPr lang="en-US"/>
          </a:p>
        </p:txBody>
      </p:sp>
      <p:sp>
        <p:nvSpPr>
          <p:cNvPr id="7" name="MSIPCMContentMarking" descr="{&quot;HashCode&quot;:-378235680,&quot;Placement&quot;:&quot;Footer&quot;}">
            <a:extLst>
              <a:ext uri="{FF2B5EF4-FFF2-40B4-BE49-F238E27FC236}">
                <a16:creationId xmlns:a16="http://schemas.microsoft.com/office/drawing/2014/main" id="{2BF8D75B-1F10-4D0C-B1FA-24AADB09D00E}"/>
              </a:ext>
            </a:extLst>
          </p:cNvPr>
          <p:cNvSpPr txBox="1"/>
          <p:nvPr userDrawn="1"/>
        </p:nvSpPr>
        <p:spPr>
          <a:xfrm>
            <a:off x="4208945" y="6608802"/>
            <a:ext cx="726109" cy="249198"/>
          </a:xfrm>
          <a:prstGeom prst="rect">
            <a:avLst/>
          </a:prstGeom>
          <a:noFill/>
        </p:spPr>
        <p:txBody>
          <a:bodyPr vert="horz" wrap="square" lIns="0" tIns="0" rIns="0" bIns="0" rtlCol="0" anchor="ctr" anchorCtr="1">
            <a:spAutoFit/>
          </a:bodyPr>
          <a:lstStyle/>
          <a:p>
            <a:pPr algn="ctr">
              <a:spcBef>
                <a:spcPts val="0"/>
              </a:spcBef>
              <a:spcAft>
                <a:spcPts val="0"/>
              </a:spcAft>
            </a:pPr>
            <a:r>
              <a:rPr lang="en-CA" sz="1000">
                <a:solidFill>
                  <a:srgbClr val="000000"/>
                </a:solidFill>
                <a:latin typeface="Arial" panose="020B0604020202020204" pitchFamily="34" charset="0"/>
              </a:rPr>
              <a:t>General</a:t>
            </a:r>
          </a:p>
        </p:txBody>
      </p:sp>
      <p:sp>
        <p:nvSpPr>
          <p:cNvPr id="8" name="Rectangle 7">
            <a:extLst>
              <a:ext uri="{FF2B5EF4-FFF2-40B4-BE49-F238E27FC236}">
                <a16:creationId xmlns:a16="http://schemas.microsoft.com/office/drawing/2014/main" id="{8FE1666A-AABC-41DE-A58D-439A3470E9AC}"/>
              </a:ext>
            </a:extLst>
          </p:cNvPr>
          <p:cNvSpPr/>
          <p:nvPr userDrawn="1"/>
        </p:nvSpPr>
        <p:spPr>
          <a:xfrm>
            <a:off x="4208945" y="6608802"/>
            <a:ext cx="726109" cy="172998"/>
          </a:xfrm>
          <a:prstGeom prst="rect">
            <a:avLst/>
          </a:prstGeom>
          <a:pattFill prst="pct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25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763000" cy="144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DB22ACE6-F1D4-4066-AEF6-918D4EDFABC3}"/>
              </a:ext>
            </a:extLst>
          </p:cNvPr>
          <p:cNvSpPr txBox="1"/>
          <p:nvPr/>
        </p:nvSpPr>
        <p:spPr>
          <a:xfrm>
            <a:off x="652337" y="2819400"/>
            <a:ext cx="7839326" cy="2677656"/>
          </a:xfrm>
          <a:prstGeom prst="rect">
            <a:avLst/>
          </a:prstGeom>
          <a:noFill/>
        </p:spPr>
        <p:txBody>
          <a:bodyPr wrap="none" rtlCol="0">
            <a:spAutoFit/>
          </a:bodyPr>
          <a:lstStyle/>
          <a:p>
            <a:r>
              <a:rPr lang="en-CA" sz="6000" dirty="0"/>
              <a:t>CEAEC SPRING MEETING</a:t>
            </a:r>
          </a:p>
          <a:p>
            <a:pPr algn="ctr"/>
            <a:r>
              <a:rPr lang="en-CA" dirty="0"/>
              <a:t> April 27</a:t>
            </a:r>
            <a:r>
              <a:rPr lang="en-CA" baseline="30000" dirty="0"/>
              <a:t>th</a:t>
            </a:r>
            <a:r>
              <a:rPr lang="en-CA" dirty="0"/>
              <a:t> and 28</a:t>
            </a:r>
            <a:r>
              <a:rPr lang="en-CA" baseline="30000" dirty="0"/>
              <a:t>th</a:t>
            </a:r>
            <a:r>
              <a:rPr lang="en-CA" dirty="0"/>
              <a:t>, 2022</a:t>
            </a:r>
          </a:p>
          <a:p>
            <a:pPr algn="ctr"/>
            <a:endParaRPr lang="en-CA" dirty="0"/>
          </a:p>
          <a:p>
            <a:pPr algn="ctr"/>
            <a:r>
              <a:rPr lang="en-CA" sz="1800" dirty="0"/>
              <a:t>Transportation Committee</a:t>
            </a:r>
          </a:p>
          <a:p>
            <a:endParaRPr lang="en-CA" dirty="0"/>
          </a:p>
          <a:p>
            <a:endParaRPr lang="en-CA" dirty="0"/>
          </a:p>
          <a:p>
            <a:endParaRPr lang="en-CA" dirty="0"/>
          </a:p>
        </p:txBody>
      </p:sp>
    </p:spTree>
    <p:extLst>
      <p:ext uri="{BB962C8B-B14F-4D97-AF65-F5344CB8AC3E}">
        <p14:creationId xmlns:p14="http://schemas.microsoft.com/office/powerpoint/2010/main" val="3904193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1447800" y="1066800"/>
            <a:ext cx="62484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3" name="TextBox 2">
            <a:extLst>
              <a:ext uri="{FF2B5EF4-FFF2-40B4-BE49-F238E27FC236}">
                <a16:creationId xmlns:a16="http://schemas.microsoft.com/office/drawing/2014/main" id="{B67DA791-6392-4F68-BC00-ED41ED903029}"/>
              </a:ext>
            </a:extLst>
          </p:cNvPr>
          <p:cNvSpPr txBox="1"/>
          <p:nvPr/>
        </p:nvSpPr>
        <p:spPr>
          <a:xfrm>
            <a:off x="685800" y="1295400"/>
            <a:ext cx="8229600" cy="5078313"/>
          </a:xfrm>
          <a:prstGeom prst="rect">
            <a:avLst/>
          </a:prstGeom>
          <a:noFill/>
        </p:spPr>
        <p:txBody>
          <a:bodyPr wrap="square" rtlCol="0">
            <a:spAutoFit/>
          </a:bodyPr>
          <a:lstStyle/>
          <a:p>
            <a:pPr marL="0" marR="0" lvl="0" indent="0">
              <a:spcBef>
                <a:spcPts val="0"/>
              </a:spcBef>
              <a:spcAft>
                <a:spcPts val="0"/>
              </a:spcAft>
              <a:buNone/>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Arrears of Particular Concern Are: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Training ( 1.1D, 1.1B,1.4B, 1.5D, 5.1 )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Insurance ( 10 million minimum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Directly shipped or passing thru terminals/cross loaded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Delivery/Pick up ( distributing/pick up freight from surrounding areas)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Cross Loaded ( add/remove freight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Overnight or Day Storage( waiting for freight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Bumped( removed for more profitable cargo)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MoC		Correct Tank ( Bulk) ****Decontamination &amp; Storage Considerations</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No Exposed Ferrous Metal( Sparking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Detonator Compartment ( Schedule IV or IME) Recommend </a:t>
            </a:r>
            <a:r>
              <a:rPr lang="en-US" sz="1500" dirty="0" err="1">
                <a:latin typeface="Arial" panose="020B0604020202020204" pitchFamily="34" charset="0"/>
                <a:ea typeface="Times New Roman" panose="02020603050405020304" pitchFamily="18" charset="0"/>
                <a:cs typeface="Times New Roman" panose="02020603050405020304" pitchFamily="18" charset="0"/>
              </a:rPr>
              <a:t>Sced</a:t>
            </a:r>
            <a:r>
              <a:rPr lang="en-US" sz="1500" dirty="0">
                <a:latin typeface="Arial" panose="020B0604020202020204" pitchFamily="34" charset="0"/>
                <a:ea typeface="Times New Roman" panose="02020603050405020304" pitchFamily="18" charset="0"/>
                <a:cs typeface="Times New Roman" panose="02020603050405020304" pitchFamily="18" charset="0"/>
              </a:rPr>
              <a:t> IV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No Refrigeration Units ( unless fuel is removed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57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1447800" y="1066800"/>
            <a:ext cx="62484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3" name="TextBox 2">
            <a:extLst>
              <a:ext uri="{FF2B5EF4-FFF2-40B4-BE49-F238E27FC236}">
                <a16:creationId xmlns:a16="http://schemas.microsoft.com/office/drawing/2014/main" id="{B67DA791-6392-4F68-BC00-ED41ED903029}"/>
              </a:ext>
            </a:extLst>
          </p:cNvPr>
          <p:cNvSpPr txBox="1"/>
          <p:nvPr/>
        </p:nvSpPr>
        <p:spPr>
          <a:xfrm>
            <a:off x="685800" y="1295400"/>
            <a:ext cx="8229600" cy="5678478"/>
          </a:xfrm>
          <a:prstGeom prst="rect">
            <a:avLst/>
          </a:prstGeom>
          <a:noFill/>
        </p:spPr>
        <p:txBody>
          <a:bodyPr wrap="square" rtlCol="0">
            <a:spAutoFit/>
          </a:bodyPr>
          <a:lstStyle/>
          <a:p>
            <a:pPr marL="0" marR="0" lvl="0" indent="0">
              <a:spcBef>
                <a:spcPts val="0"/>
              </a:spcBef>
              <a:spcAft>
                <a:spcPts val="0"/>
              </a:spcAft>
              <a:buNone/>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Arrears of Particular Concern Are: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ERAP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Manufacture/Distributor offers to ship( ERAP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Client arranged shipping( No ERAP )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Quantity does not meet ERAP threshold in Schedule 1 of TDG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UN0081 for example is 75 kgs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Several shipments of non-ERAP quantity would require the carrier to have an ERAP</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60 kgs Company A + 20 Company B &gt; 75 kgs</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r>
              <a:rPr lang="en-US" sz="2400" dirty="0">
                <a:effectLst/>
                <a:latin typeface="Arial" panose="020B0604020202020204" pitchFamily="34" charset="0"/>
                <a:ea typeface="Times New Roman" panose="02020603050405020304" pitchFamily="18" charset="0"/>
                <a:cs typeface="Times New Roman" panose="02020603050405020304" pitchFamily="18" charset="0"/>
              </a:rPr>
              <a:t>Actions: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As part of the current ERD regulatory review, CEAEC recommended that Part 9, Section 192(3) &amp; (4) be amended to lower the 2000kg threshold for mixed shipments to 10kgs. ( permit to transport non- explosives items with explosives).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10 kgs is the quantity at which a placard is required.</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Does not prevent LTL shipments but rather requires carriers wishing to transport Class 1 products with other cargo to obtain the correct permit from the ERD. ***   </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Suggest alignment with </a:t>
            </a:r>
            <a:r>
              <a:rPr lang="en-US" sz="1500" dirty="0" err="1">
                <a:effectLst/>
                <a:latin typeface="Arial" panose="020B0604020202020204" pitchFamily="34" charset="0"/>
                <a:ea typeface="Times New Roman" panose="02020603050405020304" pitchFamily="18" charset="0"/>
                <a:cs typeface="Times New Roman" panose="02020603050405020304" pitchFamily="18" charset="0"/>
              </a:rPr>
              <a:t>Sced</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 1 ERAP thresholds</a:t>
            </a:r>
          </a:p>
        </p:txBody>
      </p:sp>
    </p:spTree>
    <p:extLst>
      <p:ext uri="{BB962C8B-B14F-4D97-AF65-F5344CB8AC3E}">
        <p14:creationId xmlns:p14="http://schemas.microsoft.com/office/powerpoint/2010/main" val="150250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1447800" y="1066800"/>
            <a:ext cx="62484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3" name="TextBox 2">
            <a:extLst>
              <a:ext uri="{FF2B5EF4-FFF2-40B4-BE49-F238E27FC236}">
                <a16:creationId xmlns:a16="http://schemas.microsoft.com/office/drawing/2014/main" id="{B67DA791-6392-4F68-BC00-ED41ED903029}"/>
              </a:ext>
            </a:extLst>
          </p:cNvPr>
          <p:cNvSpPr txBox="1"/>
          <p:nvPr/>
        </p:nvSpPr>
        <p:spPr>
          <a:xfrm>
            <a:off x="685800" y="1295400"/>
            <a:ext cx="8229600" cy="6740307"/>
          </a:xfrm>
          <a:prstGeom prst="rect">
            <a:avLst/>
          </a:prstGeom>
          <a:noFill/>
        </p:spPr>
        <p:txBody>
          <a:bodyPr wrap="square" rtlCol="0">
            <a:spAutoFit/>
          </a:bodyPr>
          <a:lstStyle/>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Times New Roman" panose="02020603050405020304" pitchFamily="18" charset="0"/>
              </a:rPr>
              <a:t>CEAEC will take items discussed within the committee and release an Industry Recommended Best Practice( IRP).</a:t>
            </a:r>
          </a:p>
          <a:p>
            <a:pPr marL="342900" marR="0" lvl="0" indent="-342900">
              <a:spcBef>
                <a:spcPts val="0"/>
              </a:spcBef>
              <a:spcAft>
                <a:spcPts val="0"/>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Times New Roman" panose="02020603050405020304" pitchFamily="18" charset="0"/>
              </a:rPr>
              <a:t>Parallel Actions that will increase public safety  </a:t>
            </a:r>
          </a:p>
          <a:p>
            <a:pPr marL="285750" marR="0" lvl="0" indent="-285750">
              <a:spcBef>
                <a:spcPts val="0"/>
              </a:spcBef>
              <a:spcAft>
                <a:spcPts val="0"/>
              </a:spcAft>
              <a:buFont typeface="Arial" panose="020B0604020202020204" pitchFamily="34" charset="0"/>
              <a:buChar char="•"/>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ERD Enhanced Security Screening V2.0</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a:t>
            </a:r>
            <a:r>
              <a:rPr lang="en-US" sz="1500" dirty="0">
                <a:effectLst/>
                <a:latin typeface="Arial" panose="020B0604020202020204" pitchFamily="34" charset="0"/>
                <a:ea typeface="Times New Roman" panose="02020603050405020304" pitchFamily="18" charset="0"/>
                <a:cs typeface="Times New Roman" panose="02020603050405020304" pitchFamily="18" charset="0"/>
              </a:rPr>
              <a:t>CID*** TC TBA</a:t>
            </a: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Additional items to consider are adjusting the heel amount for unloaded emulsion trailers.</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Newer trailers are practically empty once pumped out. 250 kgs is more suited for  MPU’s</a:t>
            </a:r>
          </a:p>
          <a:p>
            <a:pPr marL="0" marR="0" lvl="0" indent="0">
              <a:spcBef>
                <a:spcPts val="0"/>
              </a:spcBef>
              <a:spcAft>
                <a:spcPts val="0"/>
              </a:spcAft>
              <a:buNone/>
            </a:pPr>
            <a:r>
              <a:rPr lang="en-US" sz="1500" dirty="0">
                <a:latin typeface="Arial" panose="020B0604020202020204" pitchFamily="34" charset="0"/>
                <a:ea typeface="Times New Roman" panose="02020603050405020304" pitchFamily="18" charset="0"/>
                <a:cs typeface="Times New Roman" panose="02020603050405020304" pitchFamily="18" charset="0"/>
              </a:rPr>
              <a:t>   </a:t>
            </a:r>
          </a:p>
          <a:p>
            <a:pPr marL="0" marR="0" lvl="0" indent="0">
              <a:spcBef>
                <a:spcPts val="0"/>
              </a:spcBef>
              <a:spcAft>
                <a:spcPts val="0"/>
              </a:spcAft>
              <a:buNone/>
            </a:pP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6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304800" y="2133600"/>
            <a:ext cx="5422319" cy="4343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Aft>
                <a:spcPct val="0"/>
              </a:spcAft>
              <a:buNone/>
              <a:defRPr/>
            </a:pPr>
            <a:r>
              <a:rPr lang="en-CA" sz="2800" dirty="0"/>
              <a:t> </a:t>
            </a:r>
          </a:p>
          <a:p>
            <a:pPr fontAlgn="base">
              <a:lnSpc>
                <a:spcPct val="90000"/>
              </a:lnSpc>
              <a:spcAft>
                <a:spcPct val="0"/>
              </a:spcAft>
              <a:buFontTx/>
              <a:buChar char="•"/>
              <a:defRPr/>
            </a:pPr>
            <a:endParaRPr lang="en-CA" sz="1800" dirty="0"/>
          </a:p>
        </p:txBody>
      </p:sp>
      <p:sp>
        <p:nvSpPr>
          <p:cNvPr id="6" name="Title 2"/>
          <p:cNvSpPr>
            <a:spLocks noGrp="1"/>
          </p:cNvSpPr>
          <p:nvPr>
            <p:ph type="title"/>
          </p:nvPr>
        </p:nvSpPr>
        <p:spPr>
          <a:xfrm>
            <a:off x="457200" y="990600"/>
            <a:ext cx="8229600" cy="1143000"/>
          </a:xfrm>
        </p:spPr>
        <p:txBody>
          <a:bodyPr>
            <a:normAutofit/>
          </a:bodyPr>
          <a:lstStyle/>
          <a:p>
            <a:pPr algn="l"/>
            <a:r>
              <a:rPr lang="en-CA" sz="3200" kern="0" dirty="0"/>
              <a:t>LTL( less than truck load) explosive shipments</a:t>
            </a:r>
            <a:endParaRPr lang="en-CA" sz="3200" dirty="0"/>
          </a:p>
        </p:txBody>
      </p:sp>
      <p:sp>
        <p:nvSpPr>
          <p:cNvPr id="8" name="TextBox 7">
            <a:extLst>
              <a:ext uri="{FF2B5EF4-FFF2-40B4-BE49-F238E27FC236}">
                <a16:creationId xmlns:a16="http://schemas.microsoft.com/office/drawing/2014/main" id="{E3BC62EF-9135-4864-9E0D-643D63BAB03E}"/>
              </a:ext>
            </a:extLst>
          </p:cNvPr>
          <p:cNvSpPr txBox="1"/>
          <p:nvPr/>
        </p:nvSpPr>
        <p:spPr>
          <a:xfrm>
            <a:off x="533400" y="3260237"/>
            <a:ext cx="8229600" cy="1905265"/>
          </a:xfrm>
          <a:prstGeom prst="rect">
            <a:avLst/>
          </a:prstGeom>
          <a:noFill/>
        </p:spPr>
        <p:txBody>
          <a:bodyPr wrap="square">
            <a:spAutoFit/>
          </a:bodyPr>
          <a:lstStyle/>
          <a:p>
            <a:pPr marL="0" lvl="0" indent="0" fontAlgn="base">
              <a:lnSpc>
                <a:spcPct val="110000"/>
              </a:lnSpc>
              <a:spcAft>
                <a:spcPct val="0"/>
              </a:spcAft>
              <a:buNone/>
              <a:defRPr/>
            </a:pPr>
            <a:r>
              <a:rPr lang="en-CA" sz="1800" kern="0" dirty="0"/>
              <a:t>There is </a:t>
            </a:r>
            <a:r>
              <a:rPr lang="en-CA" sz="1800" u="sng" kern="0" dirty="0"/>
              <a:t>reasonable</a:t>
            </a:r>
            <a:r>
              <a:rPr lang="en-CA" sz="1800" kern="0" dirty="0"/>
              <a:t> confidence in carriers offering to transport full trucks loads</a:t>
            </a:r>
          </a:p>
          <a:p>
            <a:pPr marL="0" lvl="0" indent="0" fontAlgn="base">
              <a:lnSpc>
                <a:spcPct val="110000"/>
              </a:lnSpc>
              <a:spcAft>
                <a:spcPct val="0"/>
              </a:spcAft>
              <a:buNone/>
              <a:defRPr/>
            </a:pPr>
            <a:r>
              <a:rPr lang="en-CA" sz="1800" kern="0" dirty="0"/>
              <a:t> ( detonators, packaged explosives &amp; bulk emulsions).</a:t>
            </a:r>
          </a:p>
          <a:p>
            <a:pPr marL="0" lvl="0" indent="0" fontAlgn="base">
              <a:lnSpc>
                <a:spcPct val="110000"/>
              </a:lnSpc>
              <a:spcAft>
                <a:spcPct val="0"/>
              </a:spcAft>
              <a:buNone/>
              <a:defRPr/>
            </a:pPr>
            <a:endParaRPr lang="en-CA" kern="0" dirty="0"/>
          </a:p>
          <a:p>
            <a:pPr marL="0" lvl="0" indent="0" fontAlgn="base">
              <a:lnSpc>
                <a:spcPct val="110000"/>
              </a:lnSpc>
              <a:spcAft>
                <a:spcPct val="0"/>
              </a:spcAft>
              <a:buNone/>
              <a:defRPr/>
            </a:pPr>
            <a:r>
              <a:rPr lang="en-CA" sz="1800" kern="0" dirty="0"/>
              <a:t>There have been incidents with these carriers in the past where regulations where not followed. </a:t>
            </a:r>
          </a:p>
          <a:p>
            <a:pPr marL="0" lvl="0" indent="0" fontAlgn="base">
              <a:lnSpc>
                <a:spcPct val="110000"/>
              </a:lnSpc>
              <a:spcAft>
                <a:spcPct val="0"/>
              </a:spcAft>
              <a:buNone/>
              <a:defRPr/>
            </a:pPr>
            <a:endParaRPr lang="en-CA" kern="0" dirty="0"/>
          </a:p>
        </p:txBody>
      </p:sp>
    </p:spTree>
    <p:extLst>
      <p:ext uri="{BB962C8B-B14F-4D97-AF65-F5344CB8AC3E}">
        <p14:creationId xmlns:p14="http://schemas.microsoft.com/office/powerpoint/2010/main" val="28923683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304800" y="2057400"/>
            <a:ext cx="5410201" cy="3733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Aft>
                <a:spcPct val="0"/>
              </a:spcAft>
              <a:buNone/>
              <a:defRPr/>
            </a:pPr>
            <a:r>
              <a:rPr lang="en-CA" sz="2800" dirty="0"/>
              <a:t> </a:t>
            </a:r>
          </a:p>
          <a:p>
            <a:pPr fontAlgn="base">
              <a:lnSpc>
                <a:spcPct val="90000"/>
              </a:lnSpc>
              <a:spcAft>
                <a:spcPct val="0"/>
              </a:spcAft>
              <a:buFontTx/>
              <a:buChar char="•"/>
              <a:defRPr/>
            </a:pPr>
            <a:endParaRPr lang="en-CA" sz="1800" dirty="0"/>
          </a:p>
        </p:txBody>
      </p:sp>
      <p:pic>
        <p:nvPicPr>
          <p:cNvPr id="3" name="Picture 2" descr="A white truck on a road&#10;&#10;Description automatically generated with low confidence">
            <a:extLst>
              <a:ext uri="{FF2B5EF4-FFF2-40B4-BE49-F238E27FC236}">
                <a16:creationId xmlns:a16="http://schemas.microsoft.com/office/drawing/2014/main" id="{8120BC9A-AA0F-413A-B101-4C746BF28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714500"/>
            <a:ext cx="6096000" cy="3429000"/>
          </a:xfrm>
          <a:prstGeom prst="rect">
            <a:avLst/>
          </a:prstGeom>
        </p:spPr>
      </p:pic>
      <p:sp>
        <p:nvSpPr>
          <p:cNvPr id="7" name="TextBox 6">
            <a:extLst>
              <a:ext uri="{FF2B5EF4-FFF2-40B4-BE49-F238E27FC236}">
                <a16:creationId xmlns:a16="http://schemas.microsoft.com/office/drawing/2014/main" id="{DA1071DC-6D2C-47DC-97CD-B27F8CCEE37E}"/>
              </a:ext>
            </a:extLst>
          </p:cNvPr>
          <p:cNvSpPr txBox="1"/>
          <p:nvPr/>
        </p:nvSpPr>
        <p:spPr>
          <a:xfrm>
            <a:off x="1492044" y="5617235"/>
            <a:ext cx="7042355" cy="686470"/>
          </a:xfrm>
          <a:prstGeom prst="rect">
            <a:avLst/>
          </a:prstGeom>
          <a:noFill/>
        </p:spPr>
        <p:txBody>
          <a:bodyPr wrap="square">
            <a:spAutoFit/>
          </a:bodyPr>
          <a:lstStyle/>
          <a:p>
            <a:pPr marL="0" lvl="0" indent="0" fontAlgn="base">
              <a:lnSpc>
                <a:spcPct val="110000"/>
              </a:lnSpc>
              <a:spcAft>
                <a:spcPct val="0"/>
              </a:spcAft>
              <a:buNone/>
              <a:defRPr/>
            </a:pPr>
            <a:r>
              <a:rPr lang="en-CA" sz="1800" kern="0" dirty="0"/>
              <a:t>Common Carriers offering to transport LTL ( boxes to several pallets) are less knowledgeable of specific requirements ( TDG,ERD,ERAP ).</a:t>
            </a:r>
          </a:p>
        </p:txBody>
      </p:sp>
    </p:spTree>
    <p:extLst>
      <p:ext uri="{BB962C8B-B14F-4D97-AF65-F5344CB8AC3E}">
        <p14:creationId xmlns:p14="http://schemas.microsoft.com/office/powerpoint/2010/main" val="152182128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304800" y="2057400"/>
            <a:ext cx="5410201" cy="3733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Aft>
                <a:spcPct val="0"/>
              </a:spcAft>
              <a:buNone/>
              <a:defRPr/>
            </a:pPr>
            <a:r>
              <a:rPr lang="en-CA" sz="2800" dirty="0"/>
              <a:t> </a:t>
            </a:r>
          </a:p>
          <a:p>
            <a:pPr fontAlgn="base">
              <a:lnSpc>
                <a:spcPct val="90000"/>
              </a:lnSpc>
              <a:spcAft>
                <a:spcPct val="0"/>
              </a:spcAft>
              <a:buFontTx/>
              <a:buChar char="•"/>
              <a:defRPr/>
            </a:pPr>
            <a:endParaRPr lang="en-CA" sz="1800" dirty="0"/>
          </a:p>
        </p:txBody>
      </p:sp>
      <p:sp>
        <p:nvSpPr>
          <p:cNvPr id="7" name="TextBox 6">
            <a:extLst>
              <a:ext uri="{FF2B5EF4-FFF2-40B4-BE49-F238E27FC236}">
                <a16:creationId xmlns:a16="http://schemas.microsoft.com/office/drawing/2014/main" id="{DA1071DC-6D2C-47DC-97CD-B27F8CCEE37E}"/>
              </a:ext>
            </a:extLst>
          </p:cNvPr>
          <p:cNvSpPr txBox="1"/>
          <p:nvPr/>
        </p:nvSpPr>
        <p:spPr>
          <a:xfrm>
            <a:off x="990600" y="1447800"/>
            <a:ext cx="7042355" cy="5153719"/>
          </a:xfrm>
          <a:prstGeom prst="rect">
            <a:avLst/>
          </a:prstGeom>
          <a:noFill/>
        </p:spPr>
        <p:txBody>
          <a:bodyPr wrap="square">
            <a:spAutoFit/>
          </a:bodyPr>
          <a:lstStyle/>
          <a:p>
            <a:pPr marL="342900" lvl="0" indent="-342900" fontAlgn="base">
              <a:lnSpc>
                <a:spcPct val="110000"/>
              </a:lnSpc>
              <a:spcAft>
                <a:spcPct val="0"/>
              </a:spcAft>
              <a:buFont typeface="Arial" panose="020B0604020202020204" pitchFamily="34" charset="0"/>
              <a:buChar char="•"/>
              <a:defRPr/>
            </a:pPr>
            <a:r>
              <a:rPr lang="en-US" sz="2000" dirty="0"/>
              <a:t>Like Prime Contractor Law in Canada which states “ You can not contract away the risk” , carrier agreements do not allow you too “contract away the negligence…” </a:t>
            </a:r>
          </a:p>
          <a:p>
            <a:pPr marL="342900" lvl="0" indent="-342900" fontAlgn="base">
              <a:lnSpc>
                <a:spcPct val="110000"/>
              </a:lnSpc>
              <a:spcAft>
                <a:spcPct val="0"/>
              </a:spcAft>
              <a:buFont typeface="Arial" panose="020B0604020202020204" pitchFamily="34" charset="0"/>
              <a:buChar char="•"/>
              <a:defRPr/>
            </a:pPr>
            <a:endParaRPr lang="en-US" sz="2000" dirty="0"/>
          </a:p>
          <a:p>
            <a:pPr marL="342900" lvl="0" indent="-342900" fontAlgn="base">
              <a:lnSpc>
                <a:spcPct val="110000"/>
              </a:lnSpc>
              <a:spcAft>
                <a:spcPct val="0"/>
              </a:spcAft>
              <a:buFont typeface="Arial" panose="020B0604020202020204" pitchFamily="34" charset="0"/>
              <a:buChar char="•"/>
              <a:defRPr/>
            </a:pPr>
            <a:r>
              <a:rPr lang="en-US" sz="2000" dirty="0"/>
              <a:t>Contract carrier agreements involve the public interest.</a:t>
            </a:r>
          </a:p>
          <a:p>
            <a:pPr marL="342900" lvl="0" indent="-342900" fontAlgn="base">
              <a:lnSpc>
                <a:spcPct val="110000"/>
              </a:lnSpc>
              <a:spcAft>
                <a:spcPct val="0"/>
              </a:spcAft>
              <a:buFont typeface="Arial" panose="020B0604020202020204" pitchFamily="34" charset="0"/>
              <a:buChar char="•"/>
              <a:defRPr/>
            </a:pPr>
            <a:endParaRPr lang="en-US" sz="2000" dirty="0"/>
          </a:p>
          <a:p>
            <a:pPr marL="342900" lvl="0" indent="-342900" fontAlgn="base">
              <a:lnSpc>
                <a:spcPct val="110000"/>
              </a:lnSpc>
              <a:spcAft>
                <a:spcPct val="0"/>
              </a:spcAft>
              <a:buFont typeface="Arial" panose="020B0604020202020204" pitchFamily="34" charset="0"/>
              <a:buChar char="•"/>
              <a:defRPr/>
            </a:pPr>
            <a:r>
              <a:rPr lang="en-US" sz="2000" dirty="0"/>
              <a:t>Failing to properly vet motor carriers can result in claims for breach of contract and/or negligence where same resulted in loss or damage.</a:t>
            </a:r>
          </a:p>
          <a:p>
            <a:pPr marL="342900" lvl="0" indent="-342900" fontAlgn="base">
              <a:lnSpc>
                <a:spcPct val="110000"/>
              </a:lnSpc>
              <a:spcAft>
                <a:spcPct val="0"/>
              </a:spcAft>
              <a:buFont typeface="Arial" panose="020B0604020202020204" pitchFamily="34" charset="0"/>
              <a:buChar char="•"/>
              <a:defRPr/>
            </a:pPr>
            <a:endParaRPr lang="en-US" sz="2000" dirty="0"/>
          </a:p>
          <a:p>
            <a:pPr marL="342900" lvl="0" indent="-342900" fontAlgn="base">
              <a:lnSpc>
                <a:spcPct val="110000"/>
              </a:lnSpc>
              <a:spcAft>
                <a:spcPct val="0"/>
              </a:spcAft>
              <a:buFont typeface="Arial" panose="020B0604020202020204" pitchFamily="34" charset="0"/>
              <a:buChar char="•"/>
              <a:defRPr/>
            </a:pPr>
            <a:r>
              <a:rPr lang="en-US" sz="2000" dirty="0"/>
              <a:t>This “vetting list” must be followed uniformly by those conducting the vetting and should be revised accordingly where contractual obligations or industry standards change. Committing to the due diligence process set out in the vetting list is ultimately just as important as creating one. </a:t>
            </a:r>
            <a:endParaRPr lang="en-CA" sz="2000" kern="0" dirty="0"/>
          </a:p>
        </p:txBody>
      </p:sp>
    </p:spTree>
    <p:extLst>
      <p:ext uri="{BB962C8B-B14F-4D97-AF65-F5344CB8AC3E}">
        <p14:creationId xmlns:p14="http://schemas.microsoft.com/office/powerpoint/2010/main" val="23955664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304800" y="2057400"/>
            <a:ext cx="5410201" cy="3733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Aft>
                <a:spcPct val="0"/>
              </a:spcAft>
              <a:buNone/>
              <a:defRPr/>
            </a:pPr>
            <a:r>
              <a:rPr lang="en-CA" sz="2800" dirty="0"/>
              <a:t> </a:t>
            </a:r>
          </a:p>
          <a:p>
            <a:pPr fontAlgn="base">
              <a:lnSpc>
                <a:spcPct val="90000"/>
              </a:lnSpc>
              <a:spcAft>
                <a:spcPct val="0"/>
              </a:spcAft>
              <a:buFontTx/>
              <a:buChar char="•"/>
              <a:defRPr/>
            </a:pPr>
            <a:endParaRPr lang="en-CA" sz="1800" dirty="0"/>
          </a:p>
        </p:txBody>
      </p:sp>
      <p:sp>
        <p:nvSpPr>
          <p:cNvPr id="7" name="TextBox 6">
            <a:extLst>
              <a:ext uri="{FF2B5EF4-FFF2-40B4-BE49-F238E27FC236}">
                <a16:creationId xmlns:a16="http://schemas.microsoft.com/office/drawing/2014/main" id="{DA1071DC-6D2C-47DC-97CD-B27F8CCEE37E}"/>
              </a:ext>
            </a:extLst>
          </p:cNvPr>
          <p:cNvSpPr txBox="1"/>
          <p:nvPr/>
        </p:nvSpPr>
        <p:spPr>
          <a:xfrm>
            <a:off x="990600" y="1447800"/>
            <a:ext cx="7042355" cy="2106731"/>
          </a:xfrm>
          <a:prstGeom prst="rect">
            <a:avLst/>
          </a:prstGeom>
          <a:noFill/>
        </p:spPr>
        <p:txBody>
          <a:bodyPr wrap="square">
            <a:spAutoFit/>
          </a:bodyPr>
          <a:lstStyle/>
          <a:p>
            <a:pPr marL="342900" lvl="0" indent="-342900" fontAlgn="base">
              <a:lnSpc>
                <a:spcPct val="110000"/>
              </a:lnSpc>
              <a:spcAft>
                <a:spcPct val="0"/>
              </a:spcAft>
              <a:buFont typeface="Arial" panose="020B0604020202020204" pitchFamily="34" charset="0"/>
              <a:buChar char="•"/>
              <a:defRPr/>
            </a:pPr>
            <a:endParaRPr lang="en-US" sz="2000" dirty="0"/>
          </a:p>
          <a:p>
            <a:pPr marL="342900" lvl="0" indent="-342900" fontAlgn="base">
              <a:lnSpc>
                <a:spcPct val="110000"/>
              </a:lnSpc>
              <a:spcAft>
                <a:spcPct val="0"/>
              </a:spcAft>
              <a:buFont typeface="Arial" panose="020B0604020202020204" pitchFamily="34" charset="0"/>
              <a:buChar char="•"/>
              <a:defRPr/>
            </a:pPr>
            <a:r>
              <a:rPr lang="en-US" sz="2000" dirty="0"/>
              <a:t>It is critical to maintain proof of this due diligence by creating an organized record-keeping system.</a:t>
            </a:r>
          </a:p>
          <a:p>
            <a:pPr marL="342900" lvl="0" indent="-342900" fontAlgn="base">
              <a:lnSpc>
                <a:spcPct val="110000"/>
              </a:lnSpc>
              <a:spcAft>
                <a:spcPct val="0"/>
              </a:spcAft>
              <a:buFont typeface="Arial" panose="020B0604020202020204" pitchFamily="34" charset="0"/>
              <a:buChar char="•"/>
              <a:defRPr/>
            </a:pPr>
            <a:endParaRPr lang="en-US" sz="2000" dirty="0"/>
          </a:p>
          <a:p>
            <a:pPr marL="342900" lvl="0" indent="-342900" fontAlgn="base">
              <a:lnSpc>
                <a:spcPct val="110000"/>
              </a:lnSpc>
              <a:spcAft>
                <a:spcPct val="0"/>
              </a:spcAft>
              <a:buFont typeface="Arial" panose="020B0604020202020204" pitchFamily="34" charset="0"/>
              <a:buChar char="•"/>
              <a:defRPr/>
            </a:pPr>
            <a:r>
              <a:rPr lang="en-US" sz="2000" dirty="0"/>
              <a:t>This duty does not end once a carrier has been vetted but is ongoing.</a:t>
            </a:r>
            <a:endParaRPr lang="en-CA" sz="2000" kern="0" dirty="0"/>
          </a:p>
        </p:txBody>
      </p:sp>
    </p:spTree>
    <p:extLst>
      <p:ext uri="{BB962C8B-B14F-4D97-AF65-F5344CB8AC3E}">
        <p14:creationId xmlns:p14="http://schemas.microsoft.com/office/powerpoint/2010/main" val="42789156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304800" y="2057400"/>
            <a:ext cx="5410201" cy="3733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Aft>
                <a:spcPct val="0"/>
              </a:spcAft>
              <a:buNone/>
              <a:defRPr/>
            </a:pPr>
            <a:r>
              <a:rPr lang="en-CA" sz="2800" dirty="0"/>
              <a:t> </a:t>
            </a:r>
          </a:p>
          <a:p>
            <a:pPr fontAlgn="base">
              <a:lnSpc>
                <a:spcPct val="90000"/>
              </a:lnSpc>
              <a:spcAft>
                <a:spcPct val="0"/>
              </a:spcAft>
              <a:buFontTx/>
              <a:buChar char="•"/>
              <a:defRPr/>
            </a:pPr>
            <a:endParaRPr lang="en-CA" sz="1800" dirty="0"/>
          </a:p>
        </p:txBody>
      </p:sp>
      <p:sp>
        <p:nvSpPr>
          <p:cNvPr id="7" name="TextBox 6">
            <a:extLst>
              <a:ext uri="{FF2B5EF4-FFF2-40B4-BE49-F238E27FC236}">
                <a16:creationId xmlns:a16="http://schemas.microsoft.com/office/drawing/2014/main" id="{DA1071DC-6D2C-47DC-97CD-B27F8CCEE37E}"/>
              </a:ext>
            </a:extLst>
          </p:cNvPr>
          <p:cNvSpPr txBox="1"/>
          <p:nvPr/>
        </p:nvSpPr>
        <p:spPr>
          <a:xfrm>
            <a:off x="914400" y="2720407"/>
            <a:ext cx="7042355" cy="2072875"/>
          </a:xfrm>
          <a:prstGeom prst="rect">
            <a:avLst/>
          </a:prstGeom>
          <a:noFill/>
        </p:spPr>
        <p:txBody>
          <a:bodyPr wrap="square">
            <a:spAutoFit/>
          </a:bodyPr>
          <a:lstStyle/>
          <a:p>
            <a:pPr marL="0" lvl="0" indent="0" algn="ctr" fontAlgn="base">
              <a:lnSpc>
                <a:spcPct val="110000"/>
              </a:lnSpc>
              <a:spcAft>
                <a:spcPct val="0"/>
              </a:spcAft>
              <a:buNone/>
              <a:defRPr/>
            </a:pPr>
            <a:r>
              <a:rPr lang="en-CA" sz="6000" kern="0" dirty="0"/>
              <a:t>Current Regulations Include</a:t>
            </a:r>
          </a:p>
        </p:txBody>
      </p:sp>
    </p:spTree>
    <p:extLst>
      <p:ext uri="{BB962C8B-B14F-4D97-AF65-F5344CB8AC3E}">
        <p14:creationId xmlns:p14="http://schemas.microsoft.com/office/powerpoint/2010/main" val="387990376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1066800"/>
            <a:ext cx="8382000" cy="5486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spcBef>
                <a:spcPts val="0"/>
              </a:spcBef>
              <a:spcAft>
                <a:spcPts val="0"/>
              </a:spcAf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Part 9 of the </a:t>
            </a:r>
            <a:r>
              <a:rPr lang="en-US" sz="1800" i="1" dirty="0">
                <a:effectLst/>
                <a:latin typeface="Arial" panose="020B0604020202020204" pitchFamily="34" charset="0"/>
                <a:ea typeface="Times New Roman" panose="02020603050405020304" pitchFamily="18" charset="0"/>
                <a:cs typeface="Arial" panose="020B0604020202020204" pitchFamily="34" charset="0"/>
              </a:rPr>
              <a:t>Explosives Regulations, 2013</a:t>
            </a:r>
            <a:r>
              <a:rPr lang="en-US" sz="1800" dirty="0">
                <a:effectLst/>
                <a:latin typeface="Arial" panose="020B0604020202020204" pitchFamily="34" charset="0"/>
                <a:ea typeface="Times New Roman" panose="02020603050405020304" pitchFamily="18" charset="0"/>
                <a:cs typeface="Arial" panose="020B0604020202020204" pitchFamily="34" charset="0"/>
              </a:rPr>
              <a:t> outlines the requirements for the transport of explosives in Canada. These include</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requirements for the vehicles; for example, the vehicle must be locked, not overloaded, have appropriate fire extinguishers, and the explosives container must be either intermodal, or enclosed and fire resistant.  The heaters, lights and climate controls must not increase the chances of accidental ignition.  The vehicle must also have appropriate dangerous goods safety marks.  (ER, 2013. S.191 ss.1-12)***</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When transporting detonators and explosives in the same shipment there are requirements to be met, for example the detonators must be separated from the explosives.  (ER, 2013. S.192 ss.1)****</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vehicle transporting explosives must be in sound mechanical condition.  There are many specific requirements for this, including brake checks, tire pressure checks etc. (ER, 2013. S.193 ss.1-4)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specific precautions to be observed when the explosives are being loaded or unloaded.  For example, once loading or unloading begins it should continue without stopping until it is completed. (ER, 2013. S.194 ss.5)***</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lnSpc>
                <a:spcPct val="90000"/>
              </a:lnSpc>
              <a:buNone/>
              <a:defRPr/>
            </a:pPr>
            <a:endParaRPr lang="en-CA" sz="3200" kern="0" dirty="0"/>
          </a:p>
          <a:p>
            <a:endParaRPr lang="en-CA" dirty="0"/>
          </a:p>
        </p:txBody>
      </p:sp>
    </p:spTree>
    <p:extLst>
      <p:ext uri="{BB962C8B-B14F-4D97-AF65-F5344CB8AC3E}">
        <p14:creationId xmlns:p14="http://schemas.microsoft.com/office/powerpoint/2010/main" val="198319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1447800" y="1066800"/>
            <a:ext cx="62484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3" name="TextBox 2">
            <a:extLst>
              <a:ext uri="{FF2B5EF4-FFF2-40B4-BE49-F238E27FC236}">
                <a16:creationId xmlns:a16="http://schemas.microsoft.com/office/drawing/2014/main" id="{B67DA791-6392-4F68-BC00-ED41ED903029}"/>
              </a:ext>
            </a:extLst>
          </p:cNvPr>
          <p:cNvSpPr txBox="1"/>
          <p:nvPr/>
        </p:nvSpPr>
        <p:spPr>
          <a:xfrm>
            <a:off x="685800" y="1295400"/>
            <a:ext cx="8229600" cy="5663089"/>
          </a:xfrm>
          <a:prstGeom prst="rect">
            <a:avLst/>
          </a:prstGeom>
          <a:noFill/>
        </p:spPr>
        <p:txBody>
          <a:bodyPr wrap="square" rtlCol="0">
            <a:spAutoFit/>
          </a:bodyPr>
          <a:lstStyle/>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requirements for the shipper and carrier to meet, for example the shipper must confirm the explosives destination is appropriate before delivering to the carrier (ER, 2013. s.195).***</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requirements for the driver regarding age, smoking and prohibition of performance-diminishing substances.  There are requirements for the driver to travel directly to the destination and not stop unnecessarily. (ER, 2013. S.196 ss.1-9)***</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provisions for assistance of a driver, such as a co-driver or pilot car or escort vehicle.  (ER, 2013. S.197)</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Based on the nature of the explosives transported there may be requirements for a tracking and communication system, GPS for example.  (ER, 2013. S.198 ss.1-4) ELD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When shipping explosives with other cargo(over 2000kgs) a permit is required from the ERD that outlines the carrier's responsibility to take all foreseen measures to mitigate added risks from cargo that make increase the chance of a fire or be otherwise a risk to the explosives. This is in addition to standard TDG segregation rules( 1.1D &amp; 1.4B for example).</a:t>
            </a:r>
            <a:r>
              <a:rPr lang="en-US" sz="16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(ER, 2013. S.192 ss.3-4)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is a requirement for the vehicle to be attended when it is not at a licensed factory site.  (ER, 2013. S.197), including precautions to be taken where the vehicle is parked overnight.</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Lastly, any accidents or incidents are to be reported to the Explosives Regulatory Division.</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61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1447800" y="1066800"/>
            <a:ext cx="6248400" cy="548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3" name="TextBox 2">
            <a:extLst>
              <a:ext uri="{FF2B5EF4-FFF2-40B4-BE49-F238E27FC236}">
                <a16:creationId xmlns:a16="http://schemas.microsoft.com/office/drawing/2014/main" id="{B67DA791-6392-4F68-BC00-ED41ED903029}"/>
              </a:ext>
            </a:extLst>
          </p:cNvPr>
          <p:cNvSpPr txBox="1"/>
          <p:nvPr/>
        </p:nvSpPr>
        <p:spPr>
          <a:xfrm>
            <a:off x="685800" y="1295400"/>
            <a:ext cx="8229600" cy="5401479"/>
          </a:xfrm>
          <a:prstGeom prst="rect">
            <a:avLst/>
          </a:prstGeom>
          <a:noFill/>
        </p:spPr>
        <p:txBody>
          <a:bodyPr wrap="square" rtlCol="0">
            <a:spAutoFit/>
          </a:bodyPr>
          <a:lstStyle/>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requirements for the shipper and carrier to meet, for example the shipper must confirm the explosives destination is appropriate before delivering to the carrier (ER, 2013. s.195).</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requirements for the driver with regard to age, smoking and prohibition of performance-diminishing substances.  There are requirements for the driver to travel directly to the destination and not stop unnecessarily. (ER, 2013. S.196 ss.1-9)</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are provisions for assistance of a driver, such as a co-driver or pilot car or escort vehicle.  (ER, 2013. S.197)</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Based on the nature of the explosives transported there may be requirements for a tracking and communication system, GPS for example.  (ER, 2013. S.198 ss.1-4)</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When shipping explosives with other cargo(over 2000kgs) a permit is required from the ERD that outlines the carrier's responsibility to take all foreseen measures to mitigate added risks from cargo that make increase the chance of a fire or be otherwise a risk to the explosives. This is in addition to standard TDG segregation rules( 1.1D &amp; 1.4B for example).</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There is a requirement for the vehicle to be attended when it is not at a licensed factory site.  (ER, 2013. S.197), including precautions to be taken where the vehicle is parked overnight.</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None/>
            </a:pPr>
            <a:r>
              <a:rPr lang="en-US" sz="1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Lastly, any accidents or incidents are to be reported to the Explosives Regulatory Division.</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66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8993</TotalTime>
  <Words>1398</Words>
  <Application>Microsoft Office PowerPoint</Application>
  <PresentationFormat>On-screen Show (4:3)</PresentationFormat>
  <Paragraphs>127</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LTL( less than truck load) explosive shipments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Galt</dc:creator>
  <cp:lastModifiedBy>Stewart McCallum</cp:lastModifiedBy>
  <cp:revision>242</cp:revision>
  <dcterms:created xsi:type="dcterms:W3CDTF">2013-10-09T11:47:44Z</dcterms:created>
  <dcterms:modified xsi:type="dcterms:W3CDTF">2022-04-27T14:49:10Z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742a09-bfb0-4510-9e26-b9837db26482_Enabled">
    <vt:lpwstr>True</vt:lpwstr>
  </property>
  <property fmtid="{D5CDD505-2E9C-101B-9397-08002B2CF9AE}" pid="3" name="MSIP_Label_77742a09-bfb0-4510-9e26-b9837db26482_SiteId">
    <vt:lpwstr>a21a716e-fb9a-45c0-b997-e26360b0a3a1</vt:lpwstr>
  </property>
  <property fmtid="{D5CDD505-2E9C-101B-9397-08002B2CF9AE}" pid="4" name="MSIP_Label_77742a09-bfb0-4510-9e26-b9837db26482_Owner">
    <vt:lpwstr>al.loan@orica.com</vt:lpwstr>
  </property>
  <property fmtid="{D5CDD505-2E9C-101B-9397-08002B2CF9AE}" pid="5" name="MSIP_Label_77742a09-bfb0-4510-9e26-b9837db26482_SetDate">
    <vt:lpwstr>2019-05-29T13:24:20.9520963Z</vt:lpwstr>
  </property>
  <property fmtid="{D5CDD505-2E9C-101B-9397-08002B2CF9AE}" pid="6" name="MSIP_Label_77742a09-bfb0-4510-9e26-b9837db26482_Name">
    <vt:lpwstr>General</vt:lpwstr>
  </property>
  <property fmtid="{D5CDD505-2E9C-101B-9397-08002B2CF9AE}" pid="7" name="MSIP_Label_77742a09-bfb0-4510-9e26-b9837db26482_Application">
    <vt:lpwstr>Microsoft Azure Information Protection</vt:lpwstr>
  </property>
  <property fmtid="{D5CDD505-2E9C-101B-9397-08002B2CF9AE}" pid="8" name="MSIP_Label_77742a09-bfb0-4510-9e26-b9837db26482_Extended_MSFT_Method">
    <vt:lpwstr>Manual</vt:lpwstr>
  </property>
  <property fmtid="{D5CDD505-2E9C-101B-9397-08002B2CF9AE}" pid="9" name="Sensitivity">
    <vt:lpwstr>General</vt:lpwstr>
  </property>
  <property fmtid="{D5CDD505-2E9C-101B-9397-08002B2CF9AE}" pid="10" name="_NewReviewCycle">
    <vt:lpwstr/>
  </property>
</Properties>
</file>