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18" r:id="rId1"/>
  </p:sldMasterIdLst>
  <p:notesMasterIdLst>
    <p:notesMasterId r:id="rId30"/>
  </p:notesMasterIdLst>
  <p:sldIdLst>
    <p:sldId id="256" r:id="rId2"/>
    <p:sldId id="421" r:id="rId3"/>
    <p:sldId id="427" r:id="rId4"/>
    <p:sldId id="422" r:id="rId5"/>
    <p:sldId id="424" r:id="rId6"/>
    <p:sldId id="423" r:id="rId7"/>
    <p:sldId id="425" r:id="rId8"/>
    <p:sldId id="257" r:id="rId9"/>
    <p:sldId id="258" r:id="rId10"/>
    <p:sldId id="260" r:id="rId11"/>
    <p:sldId id="259" r:id="rId12"/>
    <p:sldId id="261" r:id="rId13"/>
    <p:sldId id="262" r:id="rId14"/>
    <p:sldId id="417" r:id="rId15"/>
    <p:sldId id="418" r:id="rId16"/>
    <p:sldId id="263" r:id="rId17"/>
    <p:sldId id="264" r:id="rId18"/>
    <p:sldId id="265" r:id="rId19"/>
    <p:sldId id="266" r:id="rId20"/>
    <p:sldId id="315" r:id="rId21"/>
    <p:sldId id="394" r:id="rId22"/>
    <p:sldId id="401" r:id="rId23"/>
    <p:sldId id="414" r:id="rId24"/>
    <p:sldId id="399" r:id="rId25"/>
    <p:sldId id="372" r:id="rId26"/>
    <p:sldId id="419" r:id="rId27"/>
    <p:sldId id="426" r:id="rId28"/>
    <p:sldId id="420" r:id="rId29"/>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71" d="100"/>
          <a:sy n="71" d="100"/>
        </p:scale>
        <p:origin x="-324" y="-10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F3E37AA5-EDD9-4F16-865E-031E218DF48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xmlns="" id="{295BE912-BF32-4457-9237-80168C6F4C2F}"/>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948247E7-D5FF-4405-A3A9-07FADF4E56D5}" type="datetimeFigureOut">
              <a:rPr lang="en-GB"/>
              <a:pPr>
                <a:defRPr/>
              </a:pPr>
              <a:t>14/11/2018</a:t>
            </a:fld>
            <a:endParaRPr lang="en-GB"/>
          </a:p>
        </p:txBody>
      </p:sp>
      <p:sp>
        <p:nvSpPr>
          <p:cNvPr id="4" name="Slide Image Placeholder 3">
            <a:extLst>
              <a:ext uri="{FF2B5EF4-FFF2-40B4-BE49-F238E27FC236}">
                <a16:creationId xmlns:a16="http://schemas.microsoft.com/office/drawing/2014/main" xmlns="" id="{57EABAFE-4374-468E-A36B-0DB72E811847}"/>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xmlns="" id="{4D1B2A93-BDCC-4F7B-BA0F-8F2B8684FC5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xmlns="" id="{06C1C24B-40B3-4ABF-9E62-4403E8C3448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a:extLst>
              <a:ext uri="{FF2B5EF4-FFF2-40B4-BE49-F238E27FC236}">
                <a16:creationId xmlns:a16="http://schemas.microsoft.com/office/drawing/2014/main" xmlns="" id="{B3100A5F-945D-411E-B32A-58A7BA3F705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4AB4917D-22BA-4617-A51C-BBCFDE081842}"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2704A867-1D23-4005-B8AA-1DA3C00B334B}"/>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xmlns="" id="{CB4449AD-00F5-45FC-B973-32B60F43540C}"/>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xmlns="" id="{EA795243-B4EF-452F-8F94-F69B3557FBEF}"/>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xmlns="" id="{D1D61AA0-0196-4E3C-A0E3-37012BE28BE9}"/>
              </a:ext>
            </a:extLst>
          </p:cNvPr>
          <p:cNvSpPr>
            <a:spLocks noGrp="1"/>
          </p:cNvSpPr>
          <p:nvPr>
            <p:ph type="dt" sz="half" idx="10"/>
          </p:nvPr>
        </p:nvSpPr>
        <p:spPr/>
        <p:txBody>
          <a:bodyPr/>
          <a:lstStyle>
            <a:lvl1pPr>
              <a:defRPr/>
            </a:lvl1pPr>
          </a:lstStyle>
          <a:p>
            <a:pPr>
              <a:defRPr/>
            </a:pPr>
            <a:fld id="{3563ED37-694D-4E99-82A7-25205AA66F23}" type="datetime1">
              <a:rPr lang="en-US"/>
              <a:pPr>
                <a:defRPr/>
              </a:pPr>
              <a:t>11/14/2018</a:t>
            </a:fld>
            <a:endParaRPr lang="en-US" dirty="0"/>
          </a:p>
        </p:txBody>
      </p:sp>
      <p:sp>
        <p:nvSpPr>
          <p:cNvPr id="8" name="Footer Placeholder 4">
            <a:extLst>
              <a:ext uri="{FF2B5EF4-FFF2-40B4-BE49-F238E27FC236}">
                <a16:creationId xmlns:a16="http://schemas.microsoft.com/office/drawing/2014/main" xmlns="" id="{6793AEA0-0D7D-48D7-96CE-1F61948E8CE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A44A9458-B3A7-41B3-96E2-DC0A2BF20F25}"/>
              </a:ext>
            </a:extLst>
          </p:cNvPr>
          <p:cNvSpPr>
            <a:spLocks noGrp="1"/>
          </p:cNvSpPr>
          <p:nvPr>
            <p:ph type="sldNum" sz="quarter" idx="12"/>
          </p:nvPr>
        </p:nvSpPr>
        <p:spPr/>
        <p:txBody>
          <a:bodyPr/>
          <a:lstStyle>
            <a:lvl1pPr>
              <a:defRPr smtClean="0"/>
            </a:lvl1pPr>
          </a:lstStyle>
          <a:p>
            <a:pPr>
              <a:defRPr/>
            </a:pPr>
            <a:fld id="{2CEE9FF8-638F-4B03-BED9-DF983D4AB8DC}" type="slidenum">
              <a:rPr lang="en-US" altLang="en-US"/>
              <a:pPr>
                <a:defRPr/>
              </a:pPr>
              <a:t>‹#›</a:t>
            </a:fld>
            <a:endParaRPr lang="en-US" altLang="en-US"/>
          </a:p>
        </p:txBody>
      </p:sp>
    </p:spTree>
    <p:extLst>
      <p:ext uri="{BB962C8B-B14F-4D97-AF65-F5344CB8AC3E}">
        <p14:creationId xmlns:p14="http://schemas.microsoft.com/office/powerpoint/2010/main" xmlns="" val="252508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0FDCFFA0-5EDB-4F25-B1B6-5FDC8086B3C0}"/>
              </a:ext>
            </a:extLst>
          </p:cNvPr>
          <p:cNvSpPr>
            <a:spLocks noGrp="1"/>
          </p:cNvSpPr>
          <p:nvPr>
            <p:ph type="dt" sz="half" idx="10"/>
          </p:nvPr>
        </p:nvSpPr>
        <p:spPr/>
        <p:txBody>
          <a:bodyPr/>
          <a:lstStyle>
            <a:lvl1pPr>
              <a:defRPr/>
            </a:lvl1pPr>
          </a:lstStyle>
          <a:p>
            <a:pPr>
              <a:defRPr/>
            </a:pPr>
            <a:fld id="{C7E7B87C-EB82-4FFB-BFB8-C38C1FE3F19B}" type="datetime1">
              <a:rPr lang="en-US"/>
              <a:pPr>
                <a:defRPr/>
              </a:pPr>
              <a:t>11/14/2018</a:t>
            </a:fld>
            <a:endParaRPr lang="en-US" dirty="0"/>
          </a:p>
        </p:txBody>
      </p:sp>
      <p:sp>
        <p:nvSpPr>
          <p:cNvPr id="5" name="Footer Placeholder 4">
            <a:extLst>
              <a:ext uri="{FF2B5EF4-FFF2-40B4-BE49-F238E27FC236}">
                <a16:creationId xmlns:a16="http://schemas.microsoft.com/office/drawing/2014/main" xmlns="" id="{F1FD1DD2-293D-4F0E-BD1B-3B94F6F8E9C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E741A7C-3AF5-44F3-8059-1E2B138CA227}"/>
              </a:ext>
            </a:extLst>
          </p:cNvPr>
          <p:cNvSpPr>
            <a:spLocks noGrp="1"/>
          </p:cNvSpPr>
          <p:nvPr>
            <p:ph type="sldNum" sz="quarter" idx="12"/>
          </p:nvPr>
        </p:nvSpPr>
        <p:spPr/>
        <p:txBody>
          <a:bodyPr/>
          <a:lstStyle>
            <a:lvl1pPr>
              <a:defRPr/>
            </a:lvl1pPr>
          </a:lstStyle>
          <a:p>
            <a:pPr>
              <a:defRPr/>
            </a:pPr>
            <a:fld id="{6B377EB2-B2FE-4AE9-BFFE-126E75BC6523}" type="slidenum">
              <a:rPr lang="en-US" altLang="en-US"/>
              <a:pPr>
                <a:defRPr/>
              </a:pPr>
              <a:t>‹#›</a:t>
            </a:fld>
            <a:endParaRPr lang="en-US" altLang="en-US"/>
          </a:p>
        </p:txBody>
      </p:sp>
    </p:spTree>
    <p:extLst>
      <p:ext uri="{BB962C8B-B14F-4D97-AF65-F5344CB8AC3E}">
        <p14:creationId xmlns:p14="http://schemas.microsoft.com/office/powerpoint/2010/main" xmlns="" val="2501958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A49780A6-7893-4B86-B2F1-2B46F9AC3B6E}"/>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xmlns="" id="{5EADDB1E-7A8B-457F-B4F4-B1069C6D7EBB}"/>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xmlns="" id="{E3FBD1EC-99FD-4F6C-9B58-F0A9450C8049}"/>
              </a:ext>
            </a:extLst>
          </p:cNvPr>
          <p:cNvSpPr>
            <a:spLocks noGrp="1"/>
          </p:cNvSpPr>
          <p:nvPr>
            <p:ph type="dt" sz="half" idx="10"/>
          </p:nvPr>
        </p:nvSpPr>
        <p:spPr/>
        <p:txBody>
          <a:bodyPr/>
          <a:lstStyle>
            <a:lvl1pPr>
              <a:defRPr/>
            </a:lvl1pPr>
          </a:lstStyle>
          <a:p>
            <a:pPr>
              <a:defRPr/>
            </a:pPr>
            <a:fld id="{1E18C184-CA6A-4A81-8624-047D61696BA4}" type="datetime1">
              <a:rPr lang="en-US"/>
              <a:pPr>
                <a:defRPr/>
              </a:pPr>
              <a:t>11/14/2018</a:t>
            </a:fld>
            <a:endParaRPr lang="en-US" dirty="0"/>
          </a:p>
        </p:txBody>
      </p:sp>
      <p:sp>
        <p:nvSpPr>
          <p:cNvPr id="7" name="Footer Placeholder 4">
            <a:extLst>
              <a:ext uri="{FF2B5EF4-FFF2-40B4-BE49-F238E27FC236}">
                <a16:creationId xmlns:a16="http://schemas.microsoft.com/office/drawing/2014/main" xmlns="" id="{07B2B991-3CFC-464A-82F4-8EDD8E595039}"/>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xmlns="" id="{908743D9-9182-426F-960D-7ADC64F7D560}"/>
              </a:ext>
            </a:extLst>
          </p:cNvPr>
          <p:cNvSpPr>
            <a:spLocks noGrp="1"/>
          </p:cNvSpPr>
          <p:nvPr>
            <p:ph type="sldNum" sz="quarter" idx="12"/>
          </p:nvPr>
        </p:nvSpPr>
        <p:spPr/>
        <p:txBody>
          <a:bodyPr/>
          <a:lstStyle>
            <a:lvl1pPr>
              <a:defRPr smtClean="0"/>
            </a:lvl1pPr>
          </a:lstStyle>
          <a:p>
            <a:pPr>
              <a:defRPr/>
            </a:pPr>
            <a:fld id="{5E4F696E-853D-4D3D-A252-70EE053A6BA1}" type="slidenum">
              <a:rPr lang="en-US" altLang="en-US"/>
              <a:pPr>
                <a:defRPr/>
              </a:pPr>
              <a:t>‹#›</a:t>
            </a:fld>
            <a:endParaRPr lang="en-US" altLang="en-US"/>
          </a:p>
        </p:txBody>
      </p:sp>
    </p:spTree>
    <p:extLst>
      <p:ext uri="{BB962C8B-B14F-4D97-AF65-F5344CB8AC3E}">
        <p14:creationId xmlns:p14="http://schemas.microsoft.com/office/powerpoint/2010/main" xmlns="" val="88993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D3B10526-BC76-4D2A-8E39-ED0927B4FAAC}"/>
              </a:ext>
            </a:extLst>
          </p:cNvPr>
          <p:cNvSpPr>
            <a:spLocks noGrp="1"/>
          </p:cNvSpPr>
          <p:nvPr>
            <p:ph type="dt" sz="half" idx="10"/>
          </p:nvPr>
        </p:nvSpPr>
        <p:spPr/>
        <p:txBody>
          <a:bodyPr/>
          <a:lstStyle>
            <a:lvl1pPr>
              <a:defRPr/>
            </a:lvl1pPr>
          </a:lstStyle>
          <a:p>
            <a:pPr>
              <a:defRPr/>
            </a:pPr>
            <a:fld id="{6B628DF5-FC79-4FA4-B19D-8A6DE4B94603}" type="datetime1">
              <a:rPr lang="en-US"/>
              <a:pPr>
                <a:defRPr/>
              </a:pPr>
              <a:t>11/14/2018</a:t>
            </a:fld>
            <a:endParaRPr lang="en-US" dirty="0"/>
          </a:p>
        </p:txBody>
      </p:sp>
      <p:sp>
        <p:nvSpPr>
          <p:cNvPr id="5" name="Footer Placeholder 4">
            <a:extLst>
              <a:ext uri="{FF2B5EF4-FFF2-40B4-BE49-F238E27FC236}">
                <a16:creationId xmlns:a16="http://schemas.microsoft.com/office/drawing/2014/main" xmlns="" id="{EFD67635-D4E9-47FE-8CE1-53876A6D6F1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B095B2A-7D1D-4BE6-A92C-B934064FA8EA}"/>
              </a:ext>
            </a:extLst>
          </p:cNvPr>
          <p:cNvSpPr>
            <a:spLocks noGrp="1"/>
          </p:cNvSpPr>
          <p:nvPr>
            <p:ph type="sldNum" sz="quarter" idx="12"/>
          </p:nvPr>
        </p:nvSpPr>
        <p:spPr/>
        <p:txBody>
          <a:bodyPr/>
          <a:lstStyle>
            <a:lvl1pPr>
              <a:defRPr/>
            </a:lvl1pPr>
          </a:lstStyle>
          <a:p>
            <a:pPr>
              <a:defRPr/>
            </a:pPr>
            <a:fld id="{7408FFA6-05CE-4964-BCBF-77FDB4FC9B3B}" type="slidenum">
              <a:rPr lang="en-US" altLang="en-US"/>
              <a:pPr>
                <a:defRPr/>
              </a:pPr>
              <a:t>‹#›</a:t>
            </a:fld>
            <a:endParaRPr lang="en-US" altLang="en-US"/>
          </a:p>
        </p:txBody>
      </p:sp>
    </p:spTree>
    <p:extLst>
      <p:ext uri="{BB962C8B-B14F-4D97-AF65-F5344CB8AC3E}">
        <p14:creationId xmlns:p14="http://schemas.microsoft.com/office/powerpoint/2010/main" xmlns="" val="2689564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4B139A36-B5AD-4432-9E47-3E4156AA678B}"/>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xmlns="" id="{2EE82417-131E-45DE-85DF-1A39CCA77FDF}"/>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xmlns="" id="{86DFEB4D-43B4-4CA1-84CB-25275CB04968}"/>
              </a:ext>
            </a:extLst>
          </p:cNvPr>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xmlns="" id="{7CEB54C7-043A-4EBB-9096-E394E9F511AA}"/>
              </a:ext>
            </a:extLst>
          </p:cNvPr>
          <p:cNvSpPr>
            <a:spLocks noGrp="1"/>
          </p:cNvSpPr>
          <p:nvPr>
            <p:ph type="dt" sz="half" idx="10"/>
          </p:nvPr>
        </p:nvSpPr>
        <p:spPr/>
        <p:txBody>
          <a:bodyPr/>
          <a:lstStyle>
            <a:lvl1pPr>
              <a:defRPr/>
            </a:lvl1pPr>
          </a:lstStyle>
          <a:p>
            <a:pPr>
              <a:defRPr/>
            </a:pPr>
            <a:fld id="{07DFFFDE-2884-4C71-9309-00194E78388F}" type="datetime1">
              <a:rPr lang="en-US"/>
              <a:pPr>
                <a:defRPr/>
              </a:pPr>
              <a:t>11/14/2018</a:t>
            </a:fld>
            <a:endParaRPr lang="en-US" dirty="0"/>
          </a:p>
        </p:txBody>
      </p:sp>
      <p:sp>
        <p:nvSpPr>
          <p:cNvPr id="8" name="Footer Placeholder 4">
            <a:extLst>
              <a:ext uri="{FF2B5EF4-FFF2-40B4-BE49-F238E27FC236}">
                <a16:creationId xmlns:a16="http://schemas.microsoft.com/office/drawing/2014/main" xmlns="" id="{3098F6BB-7B4C-4052-B66C-E0A52E20FF5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0D4933FC-C95A-49F9-B1A7-DF840AD3726D}"/>
              </a:ext>
            </a:extLst>
          </p:cNvPr>
          <p:cNvSpPr>
            <a:spLocks noGrp="1"/>
          </p:cNvSpPr>
          <p:nvPr>
            <p:ph type="sldNum" sz="quarter" idx="12"/>
          </p:nvPr>
        </p:nvSpPr>
        <p:spPr/>
        <p:txBody>
          <a:bodyPr/>
          <a:lstStyle>
            <a:lvl1pPr>
              <a:defRPr smtClean="0"/>
            </a:lvl1pPr>
          </a:lstStyle>
          <a:p>
            <a:pPr>
              <a:defRPr/>
            </a:pPr>
            <a:fld id="{2BF10A4B-83F2-439E-AA6D-1F178FA2B3CF}" type="slidenum">
              <a:rPr lang="en-US" altLang="en-US"/>
              <a:pPr>
                <a:defRPr/>
              </a:pPr>
              <a:t>‹#›</a:t>
            </a:fld>
            <a:endParaRPr lang="en-US" altLang="en-US"/>
          </a:p>
        </p:txBody>
      </p:sp>
    </p:spTree>
    <p:extLst>
      <p:ext uri="{BB962C8B-B14F-4D97-AF65-F5344CB8AC3E}">
        <p14:creationId xmlns:p14="http://schemas.microsoft.com/office/powerpoint/2010/main" xmlns="" val="468505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xmlns="" id="{CFB94D66-B5C0-4983-8C81-56632F8BF47F}"/>
              </a:ext>
            </a:extLst>
          </p:cNvPr>
          <p:cNvSpPr>
            <a:spLocks noGrp="1"/>
          </p:cNvSpPr>
          <p:nvPr>
            <p:ph type="dt" sz="half" idx="10"/>
          </p:nvPr>
        </p:nvSpPr>
        <p:spPr/>
        <p:txBody>
          <a:bodyPr/>
          <a:lstStyle>
            <a:lvl1pPr>
              <a:defRPr/>
            </a:lvl1pPr>
          </a:lstStyle>
          <a:p>
            <a:pPr>
              <a:defRPr/>
            </a:pPr>
            <a:fld id="{D61C02A8-C7D1-451C-8751-443C5055E24E}" type="datetime1">
              <a:rPr lang="en-US"/>
              <a:pPr>
                <a:defRPr/>
              </a:pPr>
              <a:t>11/14/2018</a:t>
            </a:fld>
            <a:endParaRPr lang="en-US" dirty="0"/>
          </a:p>
        </p:txBody>
      </p:sp>
      <p:sp>
        <p:nvSpPr>
          <p:cNvPr id="6" name="Footer Placeholder 4">
            <a:extLst>
              <a:ext uri="{FF2B5EF4-FFF2-40B4-BE49-F238E27FC236}">
                <a16:creationId xmlns:a16="http://schemas.microsoft.com/office/drawing/2014/main" xmlns="" id="{F89B9BDA-CE0C-4873-94E3-6836DB4D722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60628A6A-2014-460E-8802-EBA650CD5DFE}"/>
              </a:ext>
            </a:extLst>
          </p:cNvPr>
          <p:cNvSpPr>
            <a:spLocks noGrp="1"/>
          </p:cNvSpPr>
          <p:nvPr>
            <p:ph type="sldNum" sz="quarter" idx="12"/>
          </p:nvPr>
        </p:nvSpPr>
        <p:spPr/>
        <p:txBody>
          <a:bodyPr/>
          <a:lstStyle>
            <a:lvl1pPr>
              <a:defRPr/>
            </a:lvl1pPr>
          </a:lstStyle>
          <a:p>
            <a:pPr>
              <a:defRPr/>
            </a:pPr>
            <a:fld id="{59C4CCE5-44FB-48F4-8376-137CF258CF08}" type="slidenum">
              <a:rPr lang="en-US" altLang="en-US"/>
              <a:pPr>
                <a:defRPr/>
              </a:pPr>
              <a:t>‹#›</a:t>
            </a:fld>
            <a:endParaRPr lang="en-US" altLang="en-US"/>
          </a:p>
        </p:txBody>
      </p:sp>
    </p:spTree>
    <p:extLst>
      <p:ext uri="{BB962C8B-B14F-4D97-AF65-F5344CB8AC3E}">
        <p14:creationId xmlns:p14="http://schemas.microsoft.com/office/powerpoint/2010/main" xmlns="" val="437089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521B4AFB-C4CE-4AC1-8C8B-73BFD6F70BB2}"/>
              </a:ext>
            </a:extLst>
          </p:cNvPr>
          <p:cNvSpPr>
            <a:spLocks noGrp="1"/>
          </p:cNvSpPr>
          <p:nvPr>
            <p:ph type="dt" sz="half" idx="10"/>
          </p:nvPr>
        </p:nvSpPr>
        <p:spPr/>
        <p:txBody>
          <a:bodyPr/>
          <a:lstStyle>
            <a:lvl1pPr>
              <a:defRPr/>
            </a:lvl1pPr>
          </a:lstStyle>
          <a:p>
            <a:pPr>
              <a:defRPr/>
            </a:pPr>
            <a:fld id="{0F11E2B5-0621-4926-BD12-C88BE21ECBAB}" type="datetime1">
              <a:rPr lang="en-US"/>
              <a:pPr>
                <a:defRPr/>
              </a:pPr>
              <a:t>11/14/2018</a:t>
            </a:fld>
            <a:endParaRPr lang="en-US" dirty="0"/>
          </a:p>
        </p:txBody>
      </p:sp>
      <p:sp>
        <p:nvSpPr>
          <p:cNvPr id="8" name="Footer Placeholder 4">
            <a:extLst>
              <a:ext uri="{FF2B5EF4-FFF2-40B4-BE49-F238E27FC236}">
                <a16:creationId xmlns:a16="http://schemas.microsoft.com/office/drawing/2014/main" xmlns="" id="{7C778B79-1504-4B3D-B671-293505244EC3}"/>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7B931F62-2F31-4DB5-ADAD-445E42CC9731}"/>
              </a:ext>
            </a:extLst>
          </p:cNvPr>
          <p:cNvSpPr>
            <a:spLocks noGrp="1"/>
          </p:cNvSpPr>
          <p:nvPr>
            <p:ph type="sldNum" sz="quarter" idx="12"/>
          </p:nvPr>
        </p:nvSpPr>
        <p:spPr/>
        <p:txBody>
          <a:bodyPr/>
          <a:lstStyle>
            <a:lvl1pPr>
              <a:defRPr/>
            </a:lvl1pPr>
          </a:lstStyle>
          <a:p>
            <a:pPr>
              <a:defRPr/>
            </a:pPr>
            <a:fld id="{1DAE1F81-EA10-4AF3-82AA-AE7938D816E5}" type="slidenum">
              <a:rPr lang="en-US" altLang="en-US"/>
              <a:pPr>
                <a:defRPr/>
              </a:pPr>
              <a:t>‹#›</a:t>
            </a:fld>
            <a:endParaRPr lang="en-US" altLang="en-US"/>
          </a:p>
        </p:txBody>
      </p:sp>
    </p:spTree>
    <p:extLst>
      <p:ext uri="{BB962C8B-B14F-4D97-AF65-F5344CB8AC3E}">
        <p14:creationId xmlns:p14="http://schemas.microsoft.com/office/powerpoint/2010/main" xmlns="" val="1195464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xmlns="" id="{1C6C796B-CD44-4825-8FB0-FB43CFDD55E2}"/>
              </a:ext>
            </a:extLst>
          </p:cNvPr>
          <p:cNvSpPr>
            <a:spLocks noGrp="1"/>
          </p:cNvSpPr>
          <p:nvPr>
            <p:ph type="dt" sz="half" idx="10"/>
          </p:nvPr>
        </p:nvSpPr>
        <p:spPr/>
        <p:txBody>
          <a:bodyPr/>
          <a:lstStyle>
            <a:lvl1pPr>
              <a:defRPr/>
            </a:lvl1pPr>
          </a:lstStyle>
          <a:p>
            <a:pPr>
              <a:defRPr/>
            </a:pPr>
            <a:fld id="{21D3B1A6-72E4-4D4D-BE77-EB95AF3CAA66}" type="datetime1">
              <a:rPr lang="en-US"/>
              <a:pPr>
                <a:defRPr/>
              </a:pPr>
              <a:t>11/14/2018</a:t>
            </a:fld>
            <a:endParaRPr lang="en-US" dirty="0"/>
          </a:p>
        </p:txBody>
      </p:sp>
      <p:sp>
        <p:nvSpPr>
          <p:cNvPr id="4" name="Footer Placeholder 4">
            <a:extLst>
              <a:ext uri="{FF2B5EF4-FFF2-40B4-BE49-F238E27FC236}">
                <a16:creationId xmlns:a16="http://schemas.microsoft.com/office/drawing/2014/main" xmlns="" id="{A77CE3C9-C124-4F9E-8BCE-EC45B90F23E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81B99C22-703B-423F-A963-3CDFB44B4D03}"/>
              </a:ext>
            </a:extLst>
          </p:cNvPr>
          <p:cNvSpPr>
            <a:spLocks noGrp="1"/>
          </p:cNvSpPr>
          <p:nvPr>
            <p:ph type="sldNum" sz="quarter" idx="12"/>
          </p:nvPr>
        </p:nvSpPr>
        <p:spPr/>
        <p:txBody>
          <a:bodyPr/>
          <a:lstStyle>
            <a:lvl1pPr>
              <a:defRPr/>
            </a:lvl1pPr>
          </a:lstStyle>
          <a:p>
            <a:pPr>
              <a:defRPr/>
            </a:pPr>
            <a:fld id="{4FD65C0B-C85B-44BB-8730-994B20318A50}" type="slidenum">
              <a:rPr lang="en-US" altLang="en-US"/>
              <a:pPr>
                <a:defRPr/>
              </a:pPr>
              <a:t>‹#›</a:t>
            </a:fld>
            <a:endParaRPr lang="en-US" altLang="en-US"/>
          </a:p>
        </p:txBody>
      </p:sp>
    </p:spTree>
    <p:extLst>
      <p:ext uri="{BB962C8B-B14F-4D97-AF65-F5344CB8AC3E}">
        <p14:creationId xmlns:p14="http://schemas.microsoft.com/office/powerpoint/2010/main" xmlns="" val="64250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49DD0AD-0411-4290-A627-8CDDBE9DD69E}"/>
              </a:ext>
            </a:extLst>
          </p:cNvPr>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a:extLst>
              <a:ext uri="{FF2B5EF4-FFF2-40B4-BE49-F238E27FC236}">
                <a16:creationId xmlns:a16="http://schemas.microsoft.com/office/drawing/2014/main" xmlns="" id="{C159562D-F9EC-4368-85D5-10D7A594F807}"/>
              </a:ext>
            </a:extLst>
          </p:cNvPr>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xmlns="" id="{CC20F5D9-1FA4-4B90-A53B-88BC50B0F6F6}"/>
              </a:ext>
            </a:extLst>
          </p:cNvPr>
          <p:cNvSpPr>
            <a:spLocks noGrp="1"/>
          </p:cNvSpPr>
          <p:nvPr>
            <p:ph type="dt" sz="half" idx="10"/>
          </p:nvPr>
        </p:nvSpPr>
        <p:spPr/>
        <p:txBody>
          <a:bodyPr/>
          <a:lstStyle>
            <a:lvl1pPr>
              <a:defRPr/>
            </a:lvl1pPr>
          </a:lstStyle>
          <a:p>
            <a:pPr>
              <a:defRPr/>
            </a:pPr>
            <a:fld id="{C38DDD61-A38C-4C55-8C42-BBE1314AE0DD}" type="datetime1">
              <a:rPr lang="en-US"/>
              <a:pPr>
                <a:defRPr/>
              </a:pPr>
              <a:t>11/14/2018</a:t>
            </a:fld>
            <a:endParaRPr lang="en-US" dirty="0"/>
          </a:p>
        </p:txBody>
      </p:sp>
      <p:sp>
        <p:nvSpPr>
          <p:cNvPr id="5" name="Footer Placeholder 7">
            <a:extLst>
              <a:ext uri="{FF2B5EF4-FFF2-40B4-BE49-F238E27FC236}">
                <a16:creationId xmlns:a16="http://schemas.microsoft.com/office/drawing/2014/main" xmlns="" id="{19FF23DE-E8BA-4098-BD5B-405B9E2A03F5}"/>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6" name="Slide Number Placeholder 8">
            <a:extLst>
              <a:ext uri="{FF2B5EF4-FFF2-40B4-BE49-F238E27FC236}">
                <a16:creationId xmlns:a16="http://schemas.microsoft.com/office/drawing/2014/main" xmlns="" id="{33E32B20-3F9B-47EE-A0E4-6FF60E8160A6}"/>
              </a:ext>
            </a:extLst>
          </p:cNvPr>
          <p:cNvSpPr>
            <a:spLocks noGrp="1"/>
          </p:cNvSpPr>
          <p:nvPr>
            <p:ph type="sldNum" sz="quarter" idx="12"/>
          </p:nvPr>
        </p:nvSpPr>
        <p:spPr/>
        <p:txBody>
          <a:bodyPr/>
          <a:lstStyle>
            <a:lvl1pPr>
              <a:defRPr smtClean="0"/>
            </a:lvl1pPr>
          </a:lstStyle>
          <a:p>
            <a:pPr>
              <a:defRPr/>
            </a:pPr>
            <a:fld id="{5FC5236C-37DB-4E70-B080-64E1B1D4D4C0}" type="slidenum">
              <a:rPr lang="en-US" altLang="en-US"/>
              <a:pPr>
                <a:defRPr/>
              </a:pPr>
              <a:t>‹#›</a:t>
            </a:fld>
            <a:endParaRPr lang="en-US" altLang="en-US"/>
          </a:p>
        </p:txBody>
      </p:sp>
    </p:spTree>
    <p:extLst>
      <p:ext uri="{BB962C8B-B14F-4D97-AF65-F5344CB8AC3E}">
        <p14:creationId xmlns:p14="http://schemas.microsoft.com/office/powerpoint/2010/main" xmlns="" val="4004509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6122FFB7-9E48-4592-9D80-29FBF9A0E805}"/>
              </a:ext>
            </a:extLst>
          </p:cNvPr>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xmlns="" id="{DBB75470-8B25-4EC8-9371-57B9C32FB579}"/>
              </a:ext>
            </a:extLst>
          </p:cNvPr>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xmlns="" id="{99457E33-CEE0-4811-A842-CF88138EEF10}"/>
              </a:ext>
            </a:extLst>
          </p:cNvPr>
          <p:cNvSpPr>
            <a:spLocks noGrp="1"/>
          </p:cNvSpPr>
          <p:nvPr>
            <p:ph type="dt" sz="half" idx="10"/>
          </p:nvPr>
        </p:nvSpPr>
        <p:spPr>
          <a:xfrm>
            <a:off x="349250" y="6459538"/>
            <a:ext cx="1963738" cy="365125"/>
          </a:xfrm>
        </p:spPr>
        <p:txBody>
          <a:bodyPr/>
          <a:lstStyle>
            <a:lvl1pPr algn="l">
              <a:defRPr/>
            </a:lvl1pPr>
          </a:lstStyle>
          <a:p>
            <a:pPr>
              <a:defRPr/>
            </a:pPr>
            <a:fld id="{0C03B015-EDFE-48F1-B975-31ADFDA87127}" type="datetime1">
              <a:rPr lang="en-US"/>
              <a:pPr>
                <a:defRPr/>
              </a:pPr>
              <a:t>11/14/2018</a:t>
            </a:fld>
            <a:endParaRPr lang="en-US" dirty="0"/>
          </a:p>
        </p:txBody>
      </p:sp>
      <p:sp>
        <p:nvSpPr>
          <p:cNvPr id="8" name="Footer Placeholder 5">
            <a:extLst>
              <a:ext uri="{FF2B5EF4-FFF2-40B4-BE49-F238E27FC236}">
                <a16:creationId xmlns:a16="http://schemas.microsoft.com/office/drawing/2014/main" xmlns="" id="{E5085346-89D2-4A04-A13F-6270D022DD4F}"/>
              </a:ext>
            </a:extLst>
          </p:cNvPr>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endParaRPr lang="en-US"/>
          </a:p>
        </p:txBody>
      </p:sp>
      <p:sp>
        <p:nvSpPr>
          <p:cNvPr id="9" name="Slide Number Placeholder 6">
            <a:extLst>
              <a:ext uri="{FF2B5EF4-FFF2-40B4-BE49-F238E27FC236}">
                <a16:creationId xmlns:a16="http://schemas.microsoft.com/office/drawing/2014/main" xmlns="" id="{55013A5C-9A96-4210-9811-0E16D12B1F6D}"/>
              </a:ext>
            </a:extLst>
          </p:cNvPr>
          <p:cNvSpPr>
            <a:spLocks noGrp="1"/>
          </p:cNvSpPr>
          <p:nvPr>
            <p:ph type="sldNum" sz="quarter" idx="12"/>
          </p:nvPr>
        </p:nvSpPr>
        <p:spPr/>
        <p:txBody>
          <a:bodyPr/>
          <a:lstStyle>
            <a:lvl1pPr>
              <a:defRPr smtClean="0">
                <a:solidFill>
                  <a:schemeClr val="tx2"/>
                </a:solidFill>
              </a:defRPr>
            </a:lvl1pPr>
          </a:lstStyle>
          <a:p>
            <a:pPr>
              <a:defRPr/>
            </a:pPr>
            <a:fld id="{2B0FDC05-A4A5-4C06-AD5A-979BBA2D6268}" type="slidenum">
              <a:rPr lang="en-US" altLang="en-US"/>
              <a:pPr>
                <a:defRPr/>
              </a:pPr>
              <a:t>‹#›</a:t>
            </a:fld>
            <a:endParaRPr lang="en-US" altLang="en-US"/>
          </a:p>
        </p:txBody>
      </p:sp>
    </p:spTree>
    <p:extLst>
      <p:ext uri="{BB962C8B-B14F-4D97-AF65-F5344CB8AC3E}">
        <p14:creationId xmlns:p14="http://schemas.microsoft.com/office/powerpoint/2010/main" xmlns="" val="2735454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E93BF095-149C-4175-BFCF-7FDEBC6B6018}"/>
              </a:ext>
            </a:extLst>
          </p:cNvPr>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xmlns="" id="{562CF622-4ECA-40B8-B2BF-6158FF7A922A}"/>
              </a:ext>
            </a:extLst>
          </p:cNvPr>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xmlns="" id="{F0E22959-2DD1-4F6F-A83F-D454F9FDDDC6}"/>
              </a:ext>
            </a:extLst>
          </p:cNvPr>
          <p:cNvSpPr>
            <a:spLocks noGrp="1"/>
          </p:cNvSpPr>
          <p:nvPr>
            <p:ph type="dt" sz="half" idx="10"/>
          </p:nvPr>
        </p:nvSpPr>
        <p:spPr/>
        <p:txBody>
          <a:bodyPr/>
          <a:lstStyle>
            <a:lvl1pPr>
              <a:defRPr/>
            </a:lvl1pPr>
          </a:lstStyle>
          <a:p>
            <a:pPr>
              <a:defRPr/>
            </a:pPr>
            <a:fld id="{40345B74-13ED-44E8-85EA-22A4F1037233}" type="datetime1">
              <a:rPr lang="en-US"/>
              <a:pPr>
                <a:defRPr/>
              </a:pPr>
              <a:t>11/14/2018</a:t>
            </a:fld>
            <a:endParaRPr lang="en-US" dirty="0"/>
          </a:p>
        </p:txBody>
      </p:sp>
      <p:sp>
        <p:nvSpPr>
          <p:cNvPr id="8" name="Footer Placeholder 5">
            <a:extLst>
              <a:ext uri="{FF2B5EF4-FFF2-40B4-BE49-F238E27FC236}">
                <a16:creationId xmlns:a16="http://schemas.microsoft.com/office/drawing/2014/main" xmlns="" id="{73176CD3-D8EE-4D75-8AD4-D5D9116FD65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6">
            <a:extLst>
              <a:ext uri="{FF2B5EF4-FFF2-40B4-BE49-F238E27FC236}">
                <a16:creationId xmlns:a16="http://schemas.microsoft.com/office/drawing/2014/main" xmlns="" id="{53B1B2D6-EB5D-4EAB-9F44-81FA2706FA14}"/>
              </a:ext>
            </a:extLst>
          </p:cNvPr>
          <p:cNvSpPr>
            <a:spLocks noGrp="1"/>
          </p:cNvSpPr>
          <p:nvPr>
            <p:ph type="sldNum" sz="quarter" idx="12"/>
          </p:nvPr>
        </p:nvSpPr>
        <p:spPr/>
        <p:txBody>
          <a:bodyPr/>
          <a:lstStyle>
            <a:lvl1pPr>
              <a:defRPr smtClean="0"/>
            </a:lvl1pPr>
          </a:lstStyle>
          <a:p>
            <a:pPr>
              <a:defRPr/>
            </a:pPr>
            <a:fld id="{00435CB6-945A-45C0-98EC-707EF3E0E893}" type="slidenum">
              <a:rPr lang="en-US" altLang="en-US"/>
              <a:pPr>
                <a:defRPr/>
              </a:pPr>
              <a:t>‹#›</a:t>
            </a:fld>
            <a:endParaRPr lang="en-US" altLang="en-US"/>
          </a:p>
        </p:txBody>
      </p:sp>
    </p:spTree>
    <p:extLst>
      <p:ext uri="{BB962C8B-B14F-4D97-AF65-F5344CB8AC3E}">
        <p14:creationId xmlns:p14="http://schemas.microsoft.com/office/powerpoint/2010/main" xmlns="" val="3472235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35694ACE-C639-43B8-9E41-3DC085B3F230}"/>
              </a:ext>
            </a:extLst>
          </p:cNvPr>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xmlns="" id="{FDA76AED-A88E-4752-940E-8B64FAA8A624}"/>
              </a:ext>
            </a:extLst>
          </p:cNvPr>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xmlns="" id="{0EF06DB8-643F-44BB-8993-5F419E59C051}"/>
              </a:ext>
            </a:extLst>
          </p:cNvPr>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xmlns="" id="{867075AE-29BE-4739-BF70-9FB0836087C7}"/>
              </a:ext>
            </a:extLst>
          </p:cNvPr>
          <p:cNvSpPr>
            <a:spLocks noGrp="1" noChangeArrowheads="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EFF4538E-0184-4212-AC16-FB6A52CFA7CB}"/>
              </a:ext>
            </a:extLst>
          </p:cNvPr>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rgbClr val="FFFFFF"/>
                </a:solidFill>
                <a:latin typeface="+mn-lt"/>
              </a:defRPr>
            </a:lvl1pPr>
          </a:lstStyle>
          <a:p>
            <a:pPr>
              <a:defRPr/>
            </a:pPr>
            <a:fld id="{33810400-B64A-4C25-BC3D-5E24CF20C3A2}" type="datetime1">
              <a:rPr lang="en-US"/>
              <a:pPr>
                <a:defRPr/>
              </a:pPr>
              <a:t>11/14/2018</a:t>
            </a:fld>
            <a:endParaRPr lang="en-US" dirty="0"/>
          </a:p>
        </p:txBody>
      </p:sp>
      <p:sp>
        <p:nvSpPr>
          <p:cNvPr id="5" name="Footer Placeholder 4">
            <a:extLst>
              <a:ext uri="{FF2B5EF4-FFF2-40B4-BE49-F238E27FC236}">
                <a16:creationId xmlns:a16="http://schemas.microsoft.com/office/drawing/2014/main" xmlns="" id="{0714F958-A66F-4B34-89C2-73038E9595BC}"/>
              </a:ext>
            </a:extLst>
          </p:cNvPr>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a:solidFill>
                  <a:srgbClr val="FFFFFF"/>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1790A73C-22F1-40B4-B4EC-21DED83A3FE4}"/>
              </a:ext>
            </a:extLst>
          </p:cNvPr>
          <p:cNvSpPr>
            <a:spLocks noGrp="1"/>
          </p:cNvSpPr>
          <p:nvPr>
            <p:ph type="sldNum" sz="quarter" idx="4"/>
          </p:nvPr>
        </p:nvSpPr>
        <p:spPr>
          <a:xfrm>
            <a:off x="7424738" y="6459538"/>
            <a:ext cx="98425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smtClean="0">
                <a:solidFill>
                  <a:srgbClr val="FFFFFF"/>
                </a:solidFill>
              </a:defRPr>
            </a:lvl1pPr>
          </a:lstStyle>
          <a:p>
            <a:pPr>
              <a:defRPr/>
            </a:pPr>
            <a:fld id="{70B00347-5024-4A86-B85E-893FC4783705}" type="slidenum">
              <a:rPr lang="en-US" altLang="en-US"/>
              <a:pPr>
                <a:defRPr/>
              </a:pPr>
              <a:t>‹#›</a:t>
            </a:fld>
            <a:endParaRPr lang="en-US" altLang="en-US"/>
          </a:p>
        </p:txBody>
      </p:sp>
      <p:cxnSp>
        <p:nvCxnSpPr>
          <p:cNvPr id="10" name="Straight Connector 9">
            <a:extLst>
              <a:ext uri="{FF2B5EF4-FFF2-40B4-BE49-F238E27FC236}">
                <a16:creationId xmlns:a16="http://schemas.microsoft.com/office/drawing/2014/main" xmlns="" id="{5845E4A6-E98B-4477-86D3-3AB594E27EC3}"/>
              </a:ext>
            </a:extLst>
          </p:cNvPr>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43" r:id="rId1"/>
    <p:sldLayoutId id="2147483938" r:id="rId2"/>
    <p:sldLayoutId id="2147483944" r:id="rId3"/>
    <p:sldLayoutId id="2147483939" r:id="rId4"/>
    <p:sldLayoutId id="2147483940" r:id="rId5"/>
    <p:sldLayoutId id="2147483941" r:id="rId6"/>
    <p:sldLayoutId id="2147483945" r:id="rId7"/>
    <p:sldLayoutId id="2147483946" r:id="rId8"/>
    <p:sldLayoutId id="2147483947" r:id="rId9"/>
    <p:sldLayoutId id="2147483942" r:id="rId10"/>
    <p:sldLayoutId id="2147483948" r:id="rId11"/>
  </p:sldLayoutIdLst>
  <p:hf hdr="0" ft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xmlns="" id="{AABE98F3-5A65-48C3-987B-8647BC5873D1}"/>
              </a:ext>
            </a:extLst>
          </p:cNvPr>
          <p:cNvSpPr>
            <a:spLocks noGrp="1" noChangeArrowheads="1"/>
          </p:cNvSpPr>
          <p:nvPr>
            <p:ph type="ctrTitle"/>
          </p:nvPr>
        </p:nvSpPr>
        <p:spPr/>
        <p:txBody>
          <a:bodyPr anchor="ctr">
            <a:normAutofit/>
          </a:bodyPr>
          <a:lstStyle/>
          <a:p>
            <a:r>
              <a:rPr lang="en-CA" altLang="en-US" sz="4000" dirty="0"/>
              <a:t>Tribunal Hearing on Safety of Mucking under Loaded Holes in Long Hole Mining</a:t>
            </a:r>
          </a:p>
        </p:txBody>
      </p:sp>
      <p:sp>
        <p:nvSpPr>
          <p:cNvPr id="3" name="Subtitle 2">
            <a:extLst>
              <a:ext uri="{FF2B5EF4-FFF2-40B4-BE49-F238E27FC236}">
                <a16:creationId xmlns:a16="http://schemas.microsoft.com/office/drawing/2014/main" xmlns="" id="{EF3C1E50-F6E1-48D9-97D2-438FE14845B1}"/>
              </a:ext>
            </a:extLst>
          </p:cNvPr>
          <p:cNvSpPr>
            <a:spLocks noGrp="1"/>
          </p:cNvSpPr>
          <p:nvPr>
            <p:ph type="subTitle" idx="1"/>
          </p:nvPr>
        </p:nvSpPr>
        <p:spPr/>
        <p:txBody>
          <a:bodyPr>
            <a:normAutofit fontScale="92500"/>
          </a:bodyPr>
          <a:lstStyle/>
          <a:p>
            <a:r>
              <a:rPr lang="en-CA" dirty="0"/>
              <a:t>Presentation to CEAEC November 2018</a:t>
            </a:r>
          </a:p>
          <a:p>
            <a:r>
              <a:rPr lang="en-CA" dirty="0"/>
              <a:t>Chris Watson/Joey Viljoen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304E32-ECB2-4B9A-9FD4-F1226086E020}"/>
              </a:ext>
            </a:extLst>
          </p:cNvPr>
          <p:cNvSpPr>
            <a:spLocks noGrp="1"/>
          </p:cNvSpPr>
          <p:nvPr>
            <p:ph type="title"/>
          </p:nvPr>
        </p:nvSpPr>
        <p:spPr/>
        <p:txBody>
          <a:bodyPr/>
          <a:lstStyle/>
          <a:p>
            <a:r>
              <a:rPr lang="en-CA" dirty="0"/>
              <a:t>SDSs</a:t>
            </a:r>
          </a:p>
        </p:txBody>
      </p:sp>
      <p:sp>
        <p:nvSpPr>
          <p:cNvPr id="18435" name="Content Placeholder 2">
            <a:extLst>
              <a:ext uri="{FF2B5EF4-FFF2-40B4-BE49-F238E27FC236}">
                <a16:creationId xmlns:a16="http://schemas.microsoft.com/office/drawing/2014/main" xmlns="" id="{F2407202-913E-4870-8A89-634101E78FBA}"/>
              </a:ext>
            </a:extLst>
          </p:cNvPr>
          <p:cNvSpPr>
            <a:spLocks noGrp="1" noChangeArrowheads="1"/>
          </p:cNvSpPr>
          <p:nvPr>
            <p:ph idx="1"/>
          </p:nvPr>
        </p:nvSpPr>
        <p:spPr/>
        <p:txBody>
          <a:bodyPr/>
          <a:lstStyle/>
          <a:p>
            <a:r>
              <a:rPr lang="en-CA" altLang="en-US" dirty="0"/>
              <a:t>Section 10 (Stability and Reactivity) presented as evidence regarding sensitivity of explosives products</a:t>
            </a:r>
          </a:p>
          <a:p>
            <a:r>
              <a:rPr lang="en-CA" altLang="en-US" dirty="0"/>
              <a:t>Emulsion</a:t>
            </a:r>
          </a:p>
          <a:p>
            <a:pPr lvl="1"/>
            <a:r>
              <a:rPr lang="en-CA" altLang="en-US" dirty="0"/>
              <a:t>Chemical Stability: Extreme risk of explosion by shock, friction, fire or other sources of ignition.</a:t>
            </a:r>
          </a:p>
          <a:p>
            <a:pPr lvl="1"/>
            <a:r>
              <a:rPr lang="en-CA" altLang="en-US" dirty="0"/>
              <a:t>Conditions to Avoid: Keep away from open flames, hot surfaces and sources of ignition.</a:t>
            </a:r>
          </a:p>
          <a:p>
            <a:r>
              <a:rPr lang="en-CA" altLang="en-US" dirty="0"/>
              <a:t>ANFO:</a:t>
            </a:r>
          </a:p>
          <a:p>
            <a:pPr lvl="1"/>
            <a:r>
              <a:rPr lang="en-CA" altLang="en-US" dirty="0"/>
              <a:t>Conditions to Avoid: Keep away from open flames, hot surfaces and sources of ignition. Incompatible materials. Direct sunlight, extremely high or low temperatures, ignition sources, combustible materials, incompatible materials.</a:t>
            </a:r>
          </a:p>
          <a:p>
            <a:pPr lvl="1"/>
            <a:r>
              <a:rPr lang="en-CA" altLang="en-US" dirty="0"/>
              <a:t>Incompatible Materials: Combustibles, heat sources</a:t>
            </a:r>
          </a:p>
        </p:txBody>
      </p:sp>
      <p:sp>
        <p:nvSpPr>
          <p:cNvPr id="18436" name="Slide Number Placeholder 3">
            <a:extLst>
              <a:ext uri="{FF2B5EF4-FFF2-40B4-BE49-F238E27FC236}">
                <a16:creationId xmlns:a16="http://schemas.microsoft.com/office/drawing/2014/main" xmlns="" id="{5559F0E6-800F-4341-A851-562E05A3FB46}"/>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226450F7-8292-41DE-A9BC-0E87DE93685A}" type="slidenum">
              <a:rPr lang="en-US" altLang="en-US"/>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7BD946-EBE7-4FE0-8F69-1C0470FA0F81}"/>
              </a:ext>
            </a:extLst>
          </p:cNvPr>
          <p:cNvSpPr>
            <a:spLocks noGrp="1"/>
          </p:cNvSpPr>
          <p:nvPr>
            <p:ph type="title"/>
          </p:nvPr>
        </p:nvSpPr>
        <p:spPr/>
        <p:txBody>
          <a:bodyPr/>
          <a:lstStyle/>
          <a:p>
            <a:r>
              <a:rPr lang="en-CA" dirty="0"/>
              <a:t>SDSs</a:t>
            </a:r>
          </a:p>
        </p:txBody>
      </p:sp>
      <p:sp>
        <p:nvSpPr>
          <p:cNvPr id="3" name="Content Placeholder 2">
            <a:extLst>
              <a:ext uri="{FF2B5EF4-FFF2-40B4-BE49-F238E27FC236}">
                <a16:creationId xmlns:a16="http://schemas.microsoft.com/office/drawing/2014/main" xmlns="" id="{0585F0D5-10F9-45BE-A467-3E7E28C99077}"/>
              </a:ext>
            </a:extLst>
          </p:cNvPr>
          <p:cNvSpPr>
            <a:spLocks noGrp="1"/>
          </p:cNvSpPr>
          <p:nvPr>
            <p:ph idx="1"/>
          </p:nvPr>
        </p:nvSpPr>
        <p:spPr/>
        <p:txBody>
          <a:bodyPr/>
          <a:lstStyle/>
          <a:p>
            <a:r>
              <a:rPr lang="en-CA" dirty="0"/>
              <a:t>Boosters</a:t>
            </a:r>
          </a:p>
          <a:p>
            <a:pPr lvl="1"/>
            <a:r>
              <a:rPr lang="en-CA" dirty="0"/>
              <a:t>Chemical Stability: Stable up to approximately 70°C (158°F). PETN explodes at 190-210°C (374-410°F).</a:t>
            </a:r>
          </a:p>
          <a:p>
            <a:pPr lvl="1"/>
            <a:r>
              <a:rPr lang="en-CA" dirty="0"/>
              <a:t>Conditions to Avoid: Keep away from open flames, hot surfaces, sources of ignition. Extreme risk of explosion by shock or friction.</a:t>
            </a:r>
          </a:p>
          <a:p>
            <a:r>
              <a:rPr lang="en-CA" dirty="0"/>
              <a:t>Detonator Assemblies</a:t>
            </a:r>
          </a:p>
          <a:p>
            <a:pPr lvl="1"/>
            <a:r>
              <a:rPr lang="en-CA" dirty="0"/>
              <a:t>Chemical Stability: Extreme risk of explosion by shock, friction, fire or other sources of ignition. Stable up to approximately 70°C (158 °F). </a:t>
            </a:r>
          </a:p>
        </p:txBody>
      </p:sp>
      <p:sp>
        <p:nvSpPr>
          <p:cNvPr id="19460" name="Slide Number Placeholder 3">
            <a:extLst>
              <a:ext uri="{FF2B5EF4-FFF2-40B4-BE49-F238E27FC236}">
                <a16:creationId xmlns:a16="http://schemas.microsoft.com/office/drawing/2014/main" xmlns="" id="{F7569231-D1F6-4EB2-B2A2-8F331BFB452E}"/>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712B7CB-86FE-40BF-8AF6-BE465303D176}" type="slidenum">
              <a:rPr lang="en-US" altLang="en-US"/>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3B265F-5D53-4657-9240-8D73E2036C11}"/>
              </a:ext>
            </a:extLst>
          </p:cNvPr>
          <p:cNvSpPr>
            <a:spLocks noGrp="1"/>
          </p:cNvSpPr>
          <p:nvPr>
            <p:ph type="title"/>
          </p:nvPr>
        </p:nvSpPr>
        <p:spPr/>
        <p:txBody>
          <a:bodyPr/>
          <a:lstStyle/>
          <a:p>
            <a:r>
              <a:rPr lang="en-CA" dirty="0"/>
              <a:t>Counter arguments</a:t>
            </a:r>
          </a:p>
        </p:txBody>
      </p:sp>
      <p:sp>
        <p:nvSpPr>
          <p:cNvPr id="20483" name="Content Placeholder 2">
            <a:extLst>
              <a:ext uri="{FF2B5EF4-FFF2-40B4-BE49-F238E27FC236}">
                <a16:creationId xmlns:a16="http://schemas.microsoft.com/office/drawing/2014/main" xmlns="" id="{7A908B9B-F3C8-4220-873E-73E15B96BF8F}"/>
              </a:ext>
            </a:extLst>
          </p:cNvPr>
          <p:cNvSpPr>
            <a:spLocks noGrp="1" noChangeArrowheads="1"/>
          </p:cNvSpPr>
          <p:nvPr>
            <p:ph idx="1"/>
          </p:nvPr>
        </p:nvSpPr>
        <p:spPr/>
        <p:txBody>
          <a:bodyPr/>
          <a:lstStyle/>
          <a:p>
            <a:r>
              <a:rPr lang="en-CA" altLang="en-US" sz="2800" dirty="0"/>
              <a:t>No use in voicing our opinions that some of these statements exaggerated the hazards or were incorrect. We decided that the best route would be to present facts:</a:t>
            </a:r>
          </a:p>
          <a:p>
            <a:endParaRPr lang="en-CA" altLang="en-US" dirty="0"/>
          </a:p>
          <a:p>
            <a:pPr lvl="2"/>
            <a:r>
              <a:rPr lang="en-CA" altLang="en-US" sz="2000" dirty="0"/>
              <a:t>Review history of IME SLP 4 and ISEE Appendix C</a:t>
            </a:r>
          </a:p>
          <a:p>
            <a:pPr lvl="2"/>
            <a:r>
              <a:rPr lang="en-CA" altLang="en-US" sz="2000" dirty="0"/>
              <a:t>Review the tests required for classification for transportation</a:t>
            </a:r>
          </a:p>
          <a:p>
            <a:pPr lvl="2"/>
            <a:r>
              <a:rPr lang="en-CA" altLang="en-US" sz="2000" dirty="0"/>
              <a:t>Present some of the tests done by companies on explosive raw materials and products</a:t>
            </a:r>
          </a:p>
        </p:txBody>
      </p:sp>
      <p:sp>
        <p:nvSpPr>
          <p:cNvPr id="20484" name="Slide Number Placeholder 3">
            <a:extLst>
              <a:ext uri="{FF2B5EF4-FFF2-40B4-BE49-F238E27FC236}">
                <a16:creationId xmlns:a16="http://schemas.microsoft.com/office/drawing/2014/main" xmlns="" id="{3BF86C4F-4506-4CB6-803E-83EDF243C60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F26E63F-E5DD-4A3F-A899-029ABBC89072}" type="slidenum">
              <a:rPr lang="en-US" altLang="en-US"/>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1DA6B0-E9EC-4E6E-82EC-48A31149F3D8}"/>
              </a:ext>
            </a:extLst>
          </p:cNvPr>
          <p:cNvSpPr>
            <a:spLocks noGrp="1"/>
          </p:cNvSpPr>
          <p:nvPr>
            <p:ph type="title"/>
          </p:nvPr>
        </p:nvSpPr>
        <p:spPr/>
        <p:txBody>
          <a:bodyPr/>
          <a:lstStyle/>
          <a:p>
            <a:r>
              <a:rPr lang="en-CA" dirty="0"/>
              <a:t>Counter arguments</a:t>
            </a:r>
          </a:p>
        </p:txBody>
      </p:sp>
      <p:sp>
        <p:nvSpPr>
          <p:cNvPr id="21507" name="Content Placeholder 2">
            <a:extLst>
              <a:ext uri="{FF2B5EF4-FFF2-40B4-BE49-F238E27FC236}">
                <a16:creationId xmlns:a16="http://schemas.microsoft.com/office/drawing/2014/main" xmlns="" id="{E5E86DD8-3516-4AD5-8F4C-31A0C84D25F0}"/>
              </a:ext>
            </a:extLst>
          </p:cNvPr>
          <p:cNvSpPr>
            <a:spLocks noGrp="1" noChangeArrowheads="1"/>
          </p:cNvSpPr>
          <p:nvPr>
            <p:ph idx="1"/>
          </p:nvPr>
        </p:nvSpPr>
        <p:spPr/>
        <p:txBody>
          <a:bodyPr/>
          <a:lstStyle/>
          <a:p>
            <a:pPr lvl="1"/>
            <a:r>
              <a:rPr lang="en-CA" altLang="en-US"/>
              <a:t>We also had to explain to the judge what factors affected the behaviour of an explosive, and how these factors differed for different types of explosives</a:t>
            </a:r>
          </a:p>
          <a:p>
            <a:pPr lvl="1"/>
            <a:endParaRPr lang="en-CA" altLang="en-US"/>
          </a:p>
          <a:p>
            <a:pPr lvl="2"/>
            <a:r>
              <a:rPr lang="en-CA" altLang="en-US"/>
              <a:t>Critical diameter</a:t>
            </a:r>
          </a:p>
          <a:p>
            <a:pPr lvl="2"/>
            <a:r>
              <a:rPr lang="en-CA" altLang="en-US"/>
              <a:t>Confinement</a:t>
            </a:r>
          </a:p>
          <a:p>
            <a:pPr lvl="2"/>
            <a:r>
              <a:rPr lang="en-CA" altLang="en-US"/>
              <a:t>Gap sensitivity</a:t>
            </a:r>
          </a:p>
          <a:p>
            <a:r>
              <a:rPr lang="en-CA" altLang="en-US"/>
              <a:t>We further needed to explain how packaging explosives into articles changed the explosive properties</a:t>
            </a:r>
          </a:p>
        </p:txBody>
      </p:sp>
      <p:sp>
        <p:nvSpPr>
          <p:cNvPr id="21508" name="Slide Number Placeholder 3">
            <a:extLst>
              <a:ext uri="{FF2B5EF4-FFF2-40B4-BE49-F238E27FC236}">
                <a16:creationId xmlns:a16="http://schemas.microsoft.com/office/drawing/2014/main" xmlns="" id="{9DAC52BC-5210-415A-A384-86DA7690B189}"/>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72247511-893F-4877-925B-ADD39D7885CB}" type="slidenum">
              <a:rPr lang="en-US" altLang="en-US"/>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22DE26-1932-492F-ABAA-D5CCC6BC7482}"/>
              </a:ext>
            </a:extLst>
          </p:cNvPr>
          <p:cNvSpPr>
            <a:spLocks noGrp="1"/>
          </p:cNvSpPr>
          <p:nvPr>
            <p:ph type="title"/>
          </p:nvPr>
        </p:nvSpPr>
        <p:spPr/>
        <p:txBody>
          <a:bodyPr/>
          <a:lstStyle/>
          <a:p>
            <a:r>
              <a:rPr lang="en-CA" dirty="0"/>
              <a:t>IME SLP 4 and ISEE Appendix C</a:t>
            </a:r>
          </a:p>
        </p:txBody>
      </p:sp>
      <p:sp>
        <p:nvSpPr>
          <p:cNvPr id="22531" name="Content Placeholder 2">
            <a:extLst>
              <a:ext uri="{FF2B5EF4-FFF2-40B4-BE49-F238E27FC236}">
                <a16:creationId xmlns:a16="http://schemas.microsoft.com/office/drawing/2014/main" xmlns="" id="{E4B02DE8-9255-4B05-BA71-43F895D17615}"/>
              </a:ext>
            </a:extLst>
          </p:cNvPr>
          <p:cNvSpPr>
            <a:spLocks noGrp="1" noChangeArrowheads="1"/>
          </p:cNvSpPr>
          <p:nvPr>
            <p:ph idx="1"/>
          </p:nvPr>
        </p:nvSpPr>
        <p:spPr/>
        <p:txBody>
          <a:bodyPr/>
          <a:lstStyle/>
          <a:p>
            <a:r>
              <a:rPr lang="en-CA" altLang="en-US"/>
              <a:t>ISEE Blaster’s Handbook 18th Ed. Appendix C based on IME SLP 4</a:t>
            </a:r>
          </a:p>
          <a:p>
            <a:r>
              <a:rPr lang="en-CA" altLang="en-US"/>
              <a:t>Chris contacted IME (Deb Satkowiak) for historical versions of the IME SLP 4 </a:t>
            </a:r>
          </a:p>
          <a:p>
            <a:r>
              <a:rPr lang="en-CA" altLang="en-US"/>
              <a:t>“Don’ts” predates 1951, covered High Explosives, Black Blasting Powder, Pellet Powder, Blasting Caps at the time</a:t>
            </a:r>
          </a:p>
          <a:p>
            <a:r>
              <a:rPr lang="en-CA" altLang="en-US"/>
              <a:t>Became “Do’s and Don’ts” in 1955</a:t>
            </a:r>
          </a:p>
          <a:p>
            <a:r>
              <a:rPr lang="en-CA" altLang="en-US"/>
              <a:t>Became SLP 4 ca. 1970 – by then included Non-electric detonator assemblies, Detonating cord, blasting agents and water gel slurries and cast boosters</a:t>
            </a:r>
          </a:p>
        </p:txBody>
      </p:sp>
      <p:sp>
        <p:nvSpPr>
          <p:cNvPr id="22532" name="Slide Number Placeholder 3">
            <a:extLst>
              <a:ext uri="{FF2B5EF4-FFF2-40B4-BE49-F238E27FC236}">
                <a16:creationId xmlns:a16="http://schemas.microsoft.com/office/drawing/2014/main" xmlns="" id="{24D1B53C-C6EB-493A-B3AD-B7F874152150}"/>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76775E1-C73D-4AC8-A9CC-884C3F411786}" type="slidenum">
              <a:rPr lang="en-US" altLang="en-US"/>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970CAB-7810-4725-A87E-6E0DF8EA7AC5}"/>
              </a:ext>
            </a:extLst>
          </p:cNvPr>
          <p:cNvSpPr>
            <a:spLocks noGrp="1"/>
          </p:cNvSpPr>
          <p:nvPr>
            <p:ph type="title"/>
          </p:nvPr>
        </p:nvSpPr>
        <p:spPr/>
        <p:txBody>
          <a:bodyPr/>
          <a:lstStyle/>
          <a:p>
            <a:r>
              <a:rPr lang="en-CA" dirty="0"/>
              <a:t>IME SLP 4 and ISEE Appendix C</a:t>
            </a:r>
          </a:p>
        </p:txBody>
      </p:sp>
      <p:sp>
        <p:nvSpPr>
          <p:cNvPr id="3" name="Content Placeholder 2">
            <a:extLst>
              <a:ext uri="{FF2B5EF4-FFF2-40B4-BE49-F238E27FC236}">
                <a16:creationId xmlns:a16="http://schemas.microsoft.com/office/drawing/2014/main" xmlns="" id="{B2194038-D920-4451-B357-0AFB0075F9FA}"/>
              </a:ext>
            </a:extLst>
          </p:cNvPr>
          <p:cNvSpPr>
            <a:spLocks noGrp="1"/>
          </p:cNvSpPr>
          <p:nvPr>
            <p:ph idx="1"/>
          </p:nvPr>
        </p:nvSpPr>
        <p:spPr/>
        <p:txBody>
          <a:bodyPr/>
          <a:lstStyle/>
          <a:p>
            <a:r>
              <a:rPr lang="en-CA" sz="2400" dirty="0"/>
              <a:t>The actual “Do’s and Don’ts” were virtually unchanged from the era of dynamite and black powder</a:t>
            </a:r>
          </a:p>
          <a:p>
            <a:r>
              <a:rPr lang="en-CA" sz="2400" dirty="0"/>
              <a:t>They had never been updated with specific sections to deal with ANFO and emulsion</a:t>
            </a:r>
          </a:p>
          <a:p>
            <a:r>
              <a:rPr lang="en-CA" sz="2400" dirty="0"/>
              <a:t>So, although the relative insensitivity of ANFO and emulsion was known  to the explosives industry, this information never made it into referenced materials such as these</a:t>
            </a:r>
          </a:p>
          <a:p>
            <a:r>
              <a:rPr lang="en-CA" sz="2400" dirty="0"/>
              <a:t>We have pointed out to the IME that SLP 4 needs review</a:t>
            </a:r>
          </a:p>
          <a:p>
            <a:endParaRPr lang="en-CA" dirty="0"/>
          </a:p>
        </p:txBody>
      </p:sp>
      <p:sp>
        <p:nvSpPr>
          <p:cNvPr id="23556" name="Slide Number Placeholder 3">
            <a:extLst>
              <a:ext uri="{FF2B5EF4-FFF2-40B4-BE49-F238E27FC236}">
                <a16:creationId xmlns:a16="http://schemas.microsoft.com/office/drawing/2014/main" xmlns="" id="{FBD57420-688A-4278-96C9-79C272975A8B}"/>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AEE5E838-5DC8-4DE4-B22B-C249AE226E93}" type="slidenum">
              <a:rPr lang="en-US" altLang="en-US"/>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08461-8F4A-488E-B231-38AEB5A6F1B0}"/>
              </a:ext>
            </a:extLst>
          </p:cNvPr>
          <p:cNvSpPr>
            <a:spLocks noGrp="1"/>
          </p:cNvSpPr>
          <p:nvPr>
            <p:ph type="title"/>
          </p:nvPr>
        </p:nvSpPr>
        <p:spPr/>
        <p:txBody>
          <a:bodyPr/>
          <a:lstStyle/>
          <a:p>
            <a:r>
              <a:rPr lang="en-CA" dirty="0"/>
              <a:t>Transportation Classification</a:t>
            </a:r>
          </a:p>
        </p:txBody>
      </p:sp>
      <p:sp>
        <p:nvSpPr>
          <p:cNvPr id="24579" name="Content Placeholder 4">
            <a:extLst>
              <a:ext uri="{FF2B5EF4-FFF2-40B4-BE49-F238E27FC236}">
                <a16:creationId xmlns:a16="http://schemas.microsoft.com/office/drawing/2014/main" xmlns="" id="{AF00F608-AF2F-435F-9A8B-F5AD0D873DBC}"/>
              </a:ext>
            </a:extLst>
          </p:cNvPr>
          <p:cNvSpPr>
            <a:spLocks noGrp="1" noChangeArrowheads="1"/>
          </p:cNvSpPr>
          <p:nvPr>
            <p:ph idx="1"/>
          </p:nvPr>
        </p:nvSpPr>
        <p:spPr/>
        <p:txBody>
          <a:bodyPr/>
          <a:lstStyle/>
          <a:p>
            <a:r>
              <a:rPr lang="en-CA" altLang="en-US" sz="2400" dirty="0"/>
              <a:t>Reviewed the requirements of UN Tests for the classification of Explosives relevant to the products in question</a:t>
            </a:r>
          </a:p>
          <a:p>
            <a:r>
              <a:rPr lang="en-CA" altLang="en-US" sz="2400" dirty="0"/>
              <a:t>Test Series 3: These tests determine if a substance (i.e. a powder or liquid) is safe for transportation</a:t>
            </a:r>
          </a:p>
          <a:p>
            <a:pPr lvl="1"/>
            <a:r>
              <a:rPr lang="en-CA" altLang="en-US" sz="2000" dirty="0"/>
              <a:t>Impact Sensitivity</a:t>
            </a:r>
          </a:p>
          <a:p>
            <a:pPr lvl="1"/>
            <a:r>
              <a:rPr lang="en-CA" altLang="en-US" sz="2000" dirty="0"/>
              <a:t>Friction Sensitivity</a:t>
            </a:r>
          </a:p>
          <a:p>
            <a:pPr lvl="1"/>
            <a:r>
              <a:rPr lang="en-CA" altLang="en-US" sz="2000" dirty="0"/>
              <a:t>Thermal stability Test (75°C for 48 hours – substance fails if ignition or explosion occurs)</a:t>
            </a:r>
          </a:p>
          <a:p>
            <a:pPr lvl="1"/>
            <a:r>
              <a:rPr lang="en-CA" altLang="en-US" sz="2000" dirty="0"/>
              <a:t>Ignition test for response to a fire (Small scale burning test on 10 g sample) –Fails test if sample explodes</a:t>
            </a:r>
          </a:p>
          <a:p>
            <a:r>
              <a:rPr lang="en-CA" altLang="en-US" dirty="0"/>
              <a:t> </a:t>
            </a:r>
          </a:p>
          <a:p>
            <a:pPr lvl="1"/>
            <a:endParaRPr lang="en-CA" altLang="en-US" dirty="0"/>
          </a:p>
          <a:p>
            <a:endParaRPr lang="en-CA" altLang="en-US" dirty="0"/>
          </a:p>
        </p:txBody>
      </p:sp>
      <p:sp>
        <p:nvSpPr>
          <p:cNvPr id="24580" name="Slide Number Placeholder 3">
            <a:extLst>
              <a:ext uri="{FF2B5EF4-FFF2-40B4-BE49-F238E27FC236}">
                <a16:creationId xmlns:a16="http://schemas.microsoft.com/office/drawing/2014/main" xmlns="" id="{1935F5DC-DFAE-4312-A396-90A08A670196}"/>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57EE62FE-D3CE-4AFD-83BD-45F6410A54EA}" type="slidenum">
              <a:rPr lang="en-US" altLang="en-US"/>
              <a:pPr/>
              <a:t>16</a:t>
            </a:fld>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80BF47-EDF2-4E86-AFBB-35948D826AC8}"/>
              </a:ext>
            </a:extLst>
          </p:cNvPr>
          <p:cNvSpPr>
            <a:spLocks noGrp="1"/>
          </p:cNvSpPr>
          <p:nvPr>
            <p:ph type="title"/>
          </p:nvPr>
        </p:nvSpPr>
        <p:spPr/>
        <p:txBody>
          <a:bodyPr/>
          <a:lstStyle/>
          <a:p>
            <a:r>
              <a:rPr lang="en-CA" dirty="0"/>
              <a:t>Transportation Classification</a:t>
            </a:r>
          </a:p>
        </p:txBody>
      </p:sp>
      <p:sp>
        <p:nvSpPr>
          <p:cNvPr id="25603" name="Content Placeholder 2">
            <a:extLst>
              <a:ext uri="{FF2B5EF4-FFF2-40B4-BE49-F238E27FC236}">
                <a16:creationId xmlns:a16="http://schemas.microsoft.com/office/drawing/2014/main" xmlns="" id="{9BD675AF-4626-4B06-9496-40A54298F632}"/>
              </a:ext>
            </a:extLst>
          </p:cNvPr>
          <p:cNvSpPr>
            <a:spLocks noGrp="1" noChangeArrowheads="1"/>
          </p:cNvSpPr>
          <p:nvPr>
            <p:ph idx="1"/>
          </p:nvPr>
        </p:nvSpPr>
        <p:spPr/>
        <p:txBody>
          <a:bodyPr/>
          <a:lstStyle/>
          <a:p>
            <a:r>
              <a:rPr lang="en-CA" altLang="en-US"/>
              <a:t>Test Series 4: Determines if an article containing explosives is safe for transportation</a:t>
            </a:r>
          </a:p>
          <a:p>
            <a:r>
              <a:rPr lang="en-CA" altLang="en-US"/>
              <a:t>Noted that many explosives that fail Test Series 3 will pass Test Series 4, since containment and packaging makes them much safer (it practically eliminates friction and protects them against impact).</a:t>
            </a:r>
          </a:p>
          <a:p>
            <a:pPr lvl="1"/>
            <a:r>
              <a:rPr lang="en-CA" altLang="en-US"/>
              <a:t>Thermal Stability: Article heated at 75°C (167°F) for 48 hours. Fails if it explodes, ignites, experiences a temperature rise of more than 3°C, outer casing or packaging damaged, exudation occurs</a:t>
            </a:r>
          </a:p>
          <a:p>
            <a:pPr lvl="1"/>
            <a:r>
              <a:rPr lang="en-CA" altLang="en-US"/>
              <a:t>Drop Test: Article or package containing article dropped from a height of 12 m, fails test if an explosion or fire occurs. </a:t>
            </a:r>
          </a:p>
          <a:p>
            <a:r>
              <a:rPr lang="en-CA" altLang="en-US"/>
              <a:t>(Pointed out that friction tests not done for articles, as containment and packaging of explosives in an article effectively eliminates friction as a hazard).</a:t>
            </a:r>
          </a:p>
          <a:p>
            <a:endParaRPr lang="en-CA" altLang="en-US"/>
          </a:p>
          <a:p>
            <a:endParaRPr lang="en-CA" altLang="en-US"/>
          </a:p>
        </p:txBody>
      </p:sp>
      <p:sp>
        <p:nvSpPr>
          <p:cNvPr id="25604" name="Slide Number Placeholder 3">
            <a:extLst>
              <a:ext uri="{FF2B5EF4-FFF2-40B4-BE49-F238E27FC236}">
                <a16:creationId xmlns:a16="http://schemas.microsoft.com/office/drawing/2014/main" xmlns="" id="{297FFF3A-EF49-412B-B0FA-3A5471A1047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56B7441-AE54-430E-80F5-21BA01DEEDB4}" type="slidenum">
              <a:rPr lang="en-US" altLang="en-US"/>
              <a:pPr/>
              <a:t>17</a:t>
            </a:fld>
            <a:endParaRPr lang="en-US"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0C1681-2F19-41C1-80A8-36239E94D895}"/>
              </a:ext>
            </a:extLst>
          </p:cNvPr>
          <p:cNvSpPr>
            <a:spLocks noGrp="1"/>
          </p:cNvSpPr>
          <p:nvPr>
            <p:ph type="title"/>
          </p:nvPr>
        </p:nvSpPr>
        <p:spPr/>
        <p:txBody>
          <a:bodyPr/>
          <a:lstStyle/>
          <a:p>
            <a:r>
              <a:rPr lang="en-CA" dirty="0"/>
              <a:t>Transportation Classification</a:t>
            </a:r>
          </a:p>
        </p:txBody>
      </p:sp>
      <p:sp>
        <p:nvSpPr>
          <p:cNvPr id="3" name="Content Placeholder 2">
            <a:extLst>
              <a:ext uri="{FF2B5EF4-FFF2-40B4-BE49-F238E27FC236}">
                <a16:creationId xmlns:a16="http://schemas.microsoft.com/office/drawing/2014/main" xmlns="" id="{5F2320A3-ADC8-4971-81BD-6D4FD27888CC}"/>
              </a:ext>
            </a:extLst>
          </p:cNvPr>
          <p:cNvSpPr>
            <a:spLocks noGrp="1"/>
          </p:cNvSpPr>
          <p:nvPr>
            <p:ph idx="1"/>
          </p:nvPr>
        </p:nvSpPr>
        <p:spPr/>
        <p:txBody>
          <a:bodyPr/>
          <a:lstStyle/>
          <a:p>
            <a:r>
              <a:rPr lang="en-CA" sz="2400" dirty="0"/>
              <a:t>Test Series 5: Determines if an explosive is a very insensitive explosive with a mass explosive hazard (i.e. it distinguishes between 1.1 and 1.5 explosives).</a:t>
            </a:r>
          </a:p>
          <a:p>
            <a:pPr lvl="1"/>
            <a:r>
              <a:rPr lang="en-CA" sz="2000" dirty="0"/>
              <a:t>Cap Sensitivity Test (Shock test): Determines sensitivity to internal stimulus (shock provided by a standard detonator). Cap sensitive if test material detonates. </a:t>
            </a:r>
          </a:p>
          <a:p>
            <a:pPr lvl="1"/>
            <a:r>
              <a:rPr lang="en-CA" sz="2000" dirty="0"/>
              <a:t>Thermal tests: Determines tendency for Deflagration to Detonation Transition (DDT) - Explosive not classified as 1.5 if detonation occurs.</a:t>
            </a:r>
          </a:p>
          <a:p>
            <a:pPr lvl="1"/>
            <a:r>
              <a:rPr lang="en-CA" sz="2000" dirty="0"/>
              <a:t>External fire test: Determines if a substance, when in large quantities (samples size 200 kg), explodes when subjected to a large fire – Explosive not classified as 1.5 if it explodes.</a:t>
            </a:r>
          </a:p>
          <a:p>
            <a:endParaRPr lang="en-CA" dirty="0"/>
          </a:p>
          <a:p>
            <a:endParaRPr lang="en-CA" dirty="0"/>
          </a:p>
          <a:p>
            <a:endParaRPr lang="en-CA" dirty="0"/>
          </a:p>
        </p:txBody>
      </p:sp>
      <p:sp>
        <p:nvSpPr>
          <p:cNvPr id="26628" name="Slide Number Placeholder 3">
            <a:extLst>
              <a:ext uri="{FF2B5EF4-FFF2-40B4-BE49-F238E27FC236}">
                <a16:creationId xmlns:a16="http://schemas.microsoft.com/office/drawing/2014/main" xmlns="" id="{52136182-90B0-4B7E-979D-C80FC5090D0F}"/>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6A2B2D52-F9CA-4B1B-9396-7CF3F29A56FD}" type="slidenum">
              <a:rPr lang="en-US" altLang="en-US"/>
              <a:pPr/>
              <a:t>18</a:t>
            </a:fld>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063921-1702-4AB8-B795-49CD8D2511FB}"/>
              </a:ext>
            </a:extLst>
          </p:cNvPr>
          <p:cNvSpPr>
            <a:spLocks noGrp="1"/>
          </p:cNvSpPr>
          <p:nvPr>
            <p:ph type="title"/>
          </p:nvPr>
        </p:nvSpPr>
        <p:spPr/>
        <p:txBody>
          <a:bodyPr/>
          <a:lstStyle/>
          <a:p>
            <a:r>
              <a:rPr lang="en-CA" dirty="0"/>
              <a:t>Tests by Manufacturers</a:t>
            </a:r>
          </a:p>
        </p:txBody>
      </p:sp>
      <p:sp>
        <p:nvSpPr>
          <p:cNvPr id="27651" name="Content Placeholder 2">
            <a:extLst>
              <a:ext uri="{FF2B5EF4-FFF2-40B4-BE49-F238E27FC236}">
                <a16:creationId xmlns:a16="http://schemas.microsoft.com/office/drawing/2014/main" xmlns="" id="{4F2E0E12-599B-4FA0-9404-6C4C78B1B2CB}"/>
              </a:ext>
            </a:extLst>
          </p:cNvPr>
          <p:cNvSpPr>
            <a:spLocks noGrp="1" noChangeArrowheads="1"/>
          </p:cNvSpPr>
          <p:nvPr>
            <p:ph idx="1"/>
          </p:nvPr>
        </p:nvSpPr>
        <p:spPr/>
        <p:txBody>
          <a:bodyPr/>
          <a:lstStyle/>
          <a:p>
            <a:endParaRPr lang="en-CA" altLang="en-US" dirty="0"/>
          </a:p>
          <a:p>
            <a:endParaRPr lang="en-CA" altLang="en-US" dirty="0"/>
          </a:p>
          <a:p>
            <a:r>
              <a:rPr lang="en-CA" altLang="en-US" sz="2800" dirty="0"/>
              <a:t>Emulsions – Bullet tests</a:t>
            </a:r>
          </a:p>
          <a:p>
            <a:endParaRPr lang="en-CA" altLang="en-US" sz="2800" dirty="0"/>
          </a:p>
          <a:p>
            <a:r>
              <a:rPr lang="en-CA" altLang="en-US" sz="2800" dirty="0"/>
              <a:t>Detonators, detonating cord, boosters – Impact tests</a:t>
            </a:r>
          </a:p>
        </p:txBody>
      </p:sp>
      <p:sp>
        <p:nvSpPr>
          <p:cNvPr id="27652" name="Slide Number Placeholder 3">
            <a:extLst>
              <a:ext uri="{FF2B5EF4-FFF2-40B4-BE49-F238E27FC236}">
                <a16:creationId xmlns:a16="http://schemas.microsoft.com/office/drawing/2014/main" xmlns="" id="{9D68EB59-E764-4DDE-824D-F60ECB837FCD}"/>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1F1BCCC-E5F1-4E10-BE8F-81AB13C30B5F}" type="slidenum">
              <a:rPr lang="en-US" altLang="en-US"/>
              <a:pPr/>
              <a:t>19</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4719CE-DAE2-460B-9B6C-CFA819EFBE0F}"/>
              </a:ext>
            </a:extLst>
          </p:cNvPr>
          <p:cNvSpPr>
            <a:spLocks noGrp="1"/>
          </p:cNvSpPr>
          <p:nvPr>
            <p:ph type="title"/>
          </p:nvPr>
        </p:nvSpPr>
        <p:spPr/>
        <p:txBody>
          <a:bodyPr/>
          <a:lstStyle/>
          <a:p>
            <a:r>
              <a:rPr lang="en-US" dirty="0"/>
              <a:t>Long Hole Mining</a:t>
            </a:r>
            <a:endParaRPr lang="en-GB" dirty="0"/>
          </a:p>
        </p:txBody>
      </p:sp>
      <p:sp>
        <p:nvSpPr>
          <p:cNvPr id="10243" name="Content Placeholder 2">
            <a:extLst>
              <a:ext uri="{FF2B5EF4-FFF2-40B4-BE49-F238E27FC236}">
                <a16:creationId xmlns:a16="http://schemas.microsoft.com/office/drawing/2014/main" xmlns="" id="{74FB5D32-A078-4900-B691-7CC9B2BF52B3}"/>
              </a:ext>
            </a:extLst>
          </p:cNvPr>
          <p:cNvSpPr>
            <a:spLocks noGrp="1" noChangeArrowheads="1"/>
          </p:cNvSpPr>
          <p:nvPr>
            <p:ph idx="1"/>
          </p:nvPr>
        </p:nvSpPr>
        <p:spPr/>
        <p:txBody>
          <a:bodyPr/>
          <a:lstStyle/>
          <a:p>
            <a:r>
              <a:rPr lang="en-US" altLang="en-US" dirty="0"/>
              <a:t>The long </a:t>
            </a:r>
            <a:r>
              <a:rPr lang="en-US" altLang="en-US" dirty="0" err="1"/>
              <a:t>blasthole</a:t>
            </a:r>
            <a:r>
              <a:rPr lang="en-US" altLang="en-US" dirty="0"/>
              <a:t> mining method, </a:t>
            </a:r>
            <a:r>
              <a:rPr lang="en-CA" altLang="en-US" dirty="0"/>
              <a:t>“</a:t>
            </a:r>
            <a:r>
              <a:rPr lang="en-US" altLang="en-US" dirty="0"/>
              <a:t>LBH – Large </a:t>
            </a:r>
            <a:r>
              <a:rPr lang="en-US" altLang="en-US" dirty="0" err="1"/>
              <a:t>Blasthole</a:t>
            </a:r>
            <a:r>
              <a:rPr lang="en-US" altLang="en-US" dirty="0"/>
              <a:t>” is a form of open pit bench blasting adapted for underground mining operations. Vertical Crater Retreat (VCR) or mechanical raise boring is used to open a slot raise thus creating a vertical free face for the subsequent bench blasting operations. The drilling and mucking operations are carried out on two sublevels; the drilling and loading (explosives) level above and the extraction (mucking) level below.</a:t>
            </a:r>
            <a:endParaRPr lang="en-GB" altLang="en-US" dirty="0"/>
          </a:p>
          <a:p>
            <a:r>
              <a:rPr lang="en-US" altLang="en-US" dirty="0"/>
              <a:t>VCR, also called vertical retreat mining, is a well-established underground mining technique, developed in Canada the 1960s and may be used in certain cases in lieu or in conjunction with the “LBH”. Both methods involve drilling large-diameter holes into the orebody vertically from the top, as opposed to the conventional </a:t>
            </a:r>
            <a:r>
              <a:rPr lang="en-US" altLang="en-US" dirty="0" err="1"/>
              <a:t>blasthole</a:t>
            </a:r>
            <a:r>
              <a:rPr lang="en-US" altLang="en-US" dirty="0"/>
              <a:t> stope method of drilling them in fans with upward and/or downward fans.</a:t>
            </a:r>
            <a:endParaRPr lang="en-GB" altLang="en-US" dirty="0"/>
          </a:p>
          <a:p>
            <a:endParaRPr lang="en-GB" altLang="en-US" dirty="0"/>
          </a:p>
        </p:txBody>
      </p:sp>
      <p:sp>
        <p:nvSpPr>
          <p:cNvPr id="10244" name="Slide Number Placeholder 3">
            <a:extLst>
              <a:ext uri="{FF2B5EF4-FFF2-40B4-BE49-F238E27FC236}">
                <a16:creationId xmlns:a16="http://schemas.microsoft.com/office/drawing/2014/main" xmlns="" id="{82FB606B-1850-4233-88BA-A5ACB17A5B2C}"/>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6D3BB21-E5B7-4EC8-ABED-588DD3EB4975}" type="slidenum">
              <a:rPr lang="en-US" altLang="en-US"/>
              <a:pPr/>
              <a:t>2</a:t>
            </a:fld>
            <a:endParaRPr lang="en-US"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xmlns="" id="{9F958D05-3BC7-49D9-A1C5-83FBC8A6C61D}"/>
              </a:ext>
            </a:extLst>
          </p:cNvPr>
          <p:cNvSpPr>
            <a:spLocks noGrp="1" noChangeArrowheads="1"/>
          </p:cNvSpPr>
          <p:nvPr>
            <p:ph type="title"/>
          </p:nvPr>
        </p:nvSpPr>
        <p:spPr/>
        <p:txBody>
          <a:bodyPr/>
          <a:lstStyle/>
          <a:p>
            <a:r>
              <a:rPr lang="en-US" altLang="en-US" dirty="0"/>
              <a:t>Emulsions sensitivity – impact - Bullet test</a:t>
            </a:r>
          </a:p>
        </p:txBody>
      </p:sp>
      <p:sp>
        <p:nvSpPr>
          <p:cNvPr id="19459" name="Rectangle 3">
            <a:extLst>
              <a:ext uri="{FF2B5EF4-FFF2-40B4-BE49-F238E27FC236}">
                <a16:creationId xmlns:a16="http://schemas.microsoft.com/office/drawing/2014/main" xmlns="" id="{8A8B1A4E-FF16-424F-9928-A49CEB18A035}"/>
              </a:ext>
            </a:extLst>
          </p:cNvPr>
          <p:cNvSpPr>
            <a:spLocks noGrp="1" noChangeArrowheads="1"/>
          </p:cNvSpPr>
          <p:nvPr>
            <p:ph idx="1"/>
          </p:nvPr>
        </p:nvSpPr>
        <p:spPr/>
        <p:txBody>
          <a:bodyPr/>
          <a:lstStyle/>
          <a:p>
            <a:r>
              <a:rPr lang="en-CA" altLang="en-US" sz="2400" dirty="0"/>
              <a:t>As typical impact tests used for explosives do not give positive test results for emulsions, bullet tests used instead</a:t>
            </a:r>
          </a:p>
          <a:p>
            <a:r>
              <a:rPr lang="en-CA" altLang="en-US" sz="2400" dirty="0"/>
              <a:t>Tests shooting high-velocity projectile (rifle shots) into emulsion contained in a tube have shown that:</a:t>
            </a:r>
          </a:p>
          <a:p>
            <a:pPr lvl="1"/>
            <a:r>
              <a:rPr lang="en-CA" altLang="en-US" sz="2000" dirty="0"/>
              <a:t>Unsensitised (Division 1.5) emulsion does not detonate</a:t>
            </a:r>
          </a:p>
          <a:p>
            <a:pPr lvl="1"/>
            <a:r>
              <a:rPr lang="en-CA" altLang="en-US" sz="2000" dirty="0"/>
              <a:t>Sensitized emulsion (Division 1.1) needs a bullet velocity of at least 550-600 m/s to detonate at 20°C</a:t>
            </a:r>
          </a:p>
          <a:p>
            <a:pPr lvl="1"/>
            <a:r>
              <a:rPr lang="en-CA" altLang="en-US" sz="2000" dirty="0"/>
              <a:t>Bullet has to be shot directly into the emulsion, addition of 6 mm aluminum layer in between is enough to prevent detonation</a:t>
            </a:r>
          </a:p>
          <a:p>
            <a:endParaRPr lang="en-CA" altLang="en-US" dirty="0"/>
          </a:p>
          <a:p>
            <a:endParaRPr lang="en-US" altLang="en-US" dirty="0"/>
          </a:p>
        </p:txBody>
      </p:sp>
      <p:sp>
        <p:nvSpPr>
          <p:cNvPr id="28676" name="Slide Number Placeholder 5">
            <a:extLst>
              <a:ext uri="{FF2B5EF4-FFF2-40B4-BE49-F238E27FC236}">
                <a16:creationId xmlns:a16="http://schemas.microsoft.com/office/drawing/2014/main" xmlns="" id="{656E7DD8-0419-4E4D-8AB5-E4638486384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FD6EA28-524F-4970-B899-5696A5DD6B49}" type="slidenum">
              <a:rPr lang="en-US" altLang="en-US"/>
              <a:pPr/>
              <a:t>20</a:t>
            </a:fld>
            <a:endParaRPr lang="en-US"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72C831-AE93-4E3B-9790-965FFC6BB5C6}"/>
              </a:ext>
            </a:extLst>
          </p:cNvPr>
          <p:cNvSpPr>
            <a:spLocks noGrp="1"/>
          </p:cNvSpPr>
          <p:nvPr>
            <p:ph type="title"/>
          </p:nvPr>
        </p:nvSpPr>
        <p:spPr/>
        <p:txBody>
          <a:bodyPr>
            <a:normAutofit fontScale="90000"/>
          </a:bodyPr>
          <a:lstStyle/>
          <a:p>
            <a:r>
              <a:rPr lang="en-CA" dirty="0"/>
              <a:t>Explosives sensitivity &amp; enclosing explosives in an article</a:t>
            </a:r>
          </a:p>
        </p:txBody>
      </p:sp>
      <p:sp>
        <p:nvSpPr>
          <p:cNvPr id="3" name="Content Placeholder 2">
            <a:extLst>
              <a:ext uri="{FF2B5EF4-FFF2-40B4-BE49-F238E27FC236}">
                <a16:creationId xmlns:a16="http://schemas.microsoft.com/office/drawing/2014/main" xmlns="" id="{C3D3CC75-E97D-4EC0-8050-5ED3BE7386C6}"/>
              </a:ext>
            </a:extLst>
          </p:cNvPr>
          <p:cNvSpPr>
            <a:spLocks noGrp="1"/>
          </p:cNvSpPr>
          <p:nvPr>
            <p:ph idx="1"/>
          </p:nvPr>
        </p:nvSpPr>
        <p:spPr/>
        <p:txBody>
          <a:bodyPr/>
          <a:lstStyle/>
          <a:p>
            <a:r>
              <a:rPr lang="en-CA" dirty="0"/>
              <a:t>Enclosing explosives in an article (e.g. detonator tube, detonating cord) dramatically reduces sensitivity</a:t>
            </a:r>
          </a:p>
          <a:p>
            <a:r>
              <a:rPr lang="en-CA" dirty="0"/>
              <a:t>Having the explosive present in a non-powder form reduces sensitivity (e.g. cast boosters)</a:t>
            </a:r>
          </a:p>
          <a:p>
            <a:r>
              <a:rPr lang="en-CA" dirty="0"/>
              <a:t>Friction virtually eliminated</a:t>
            </a:r>
          </a:p>
          <a:p>
            <a:r>
              <a:rPr lang="en-CA" dirty="0"/>
              <a:t>Impact Sensitivity:</a:t>
            </a:r>
          </a:p>
          <a:p>
            <a:pPr lvl="1"/>
            <a:r>
              <a:rPr lang="en-CA" dirty="0"/>
              <a:t>Enclosure / coatings provide protection </a:t>
            </a:r>
          </a:p>
          <a:p>
            <a:pPr lvl="1"/>
            <a:r>
              <a:rPr lang="en-CA" dirty="0"/>
              <a:t>Impact sensitivity significantly reduced</a:t>
            </a:r>
          </a:p>
          <a:p>
            <a:r>
              <a:rPr lang="en-CA" dirty="0"/>
              <a:t>Heat</a:t>
            </a:r>
          </a:p>
          <a:p>
            <a:pPr lvl="1"/>
            <a:r>
              <a:rPr lang="en-CA" dirty="0"/>
              <a:t>Packaging also provides some protection</a:t>
            </a:r>
          </a:p>
          <a:p>
            <a:pPr lvl="1"/>
            <a:r>
              <a:rPr lang="en-CA" dirty="0"/>
              <a:t>Sufficient heating can result in burning, but unless present in critical diameter will not detonate</a:t>
            </a:r>
          </a:p>
          <a:p>
            <a:pPr lvl="1"/>
            <a:r>
              <a:rPr lang="en-CA" dirty="0"/>
              <a:t>Time to react</a:t>
            </a:r>
          </a:p>
        </p:txBody>
      </p:sp>
      <p:sp>
        <p:nvSpPr>
          <p:cNvPr id="29700" name="Slide Number Placeholder 7">
            <a:extLst>
              <a:ext uri="{FF2B5EF4-FFF2-40B4-BE49-F238E27FC236}">
                <a16:creationId xmlns:a16="http://schemas.microsoft.com/office/drawing/2014/main" xmlns="" id="{C150A453-5FC9-49B1-8A74-AD4EE1AB7021}"/>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FA079B6-D804-4785-BF5D-668937CDBEDF}" type="slidenum">
              <a:rPr lang="en-US" altLang="en-US"/>
              <a:pPr/>
              <a:t>21</a:t>
            </a:fld>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67BA24-EF49-4E3D-87A8-76769C7022EB}"/>
              </a:ext>
            </a:extLst>
          </p:cNvPr>
          <p:cNvSpPr>
            <a:spLocks noGrp="1"/>
          </p:cNvSpPr>
          <p:nvPr>
            <p:ph type="title"/>
          </p:nvPr>
        </p:nvSpPr>
        <p:spPr/>
        <p:txBody>
          <a:bodyPr>
            <a:normAutofit fontScale="90000"/>
          </a:bodyPr>
          <a:lstStyle/>
          <a:p>
            <a:r>
              <a:rPr lang="en-CA" dirty="0"/>
              <a:t>Additional Explosive Properties relevant to use in a Mining Environment</a:t>
            </a:r>
          </a:p>
        </p:txBody>
      </p:sp>
      <p:sp>
        <p:nvSpPr>
          <p:cNvPr id="30723" name="Content Placeholder 2">
            <a:extLst>
              <a:ext uri="{FF2B5EF4-FFF2-40B4-BE49-F238E27FC236}">
                <a16:creationId xmlns:a16="http://schemas.microsoft.com/office/drawing/2014/main" xmlns="" id="{9115382C-4B08-4DAB-9395-FE5CDA0E42B0}"/>
              </a:ext>
            </a:extLst>
          </p:cNvPr>
          <p:cNvSpPr>
            <a:spLocks noGrp="1" noChangeArrowheads="1"/>
          </p:cNvSpPr>
          <p:nvPr>
            <p:ph idx="1"/>
          </p:nvPr>
        </p:nvSpPr>
        <p:spPr/>
        <p:txBody>
          <a:bodyPr/>
          <a:lstStyle/>
          <a:p>
            <a:pPr lvl="1"/>
            <a:endParaRPr lang="en-CA" altLang="en-US" sz="2800" dirty="0"/>
          </a:p>
          <a:p>
            <a:pPr lvl="1"/>
            <a:r>
              <a:rPr lang="en-CA" altLang="en-US" sz="2800" dirty="0"/>
              <a:t>Critical Diameter </a:t>
            </a:r>
          </a:p>
          <a:p>
            <a:pPr lvl="1"/>
            <a:endParaRPr lang="en-CA" altLang="en-US" sz="2800" dirty="0"/>
          </a:p>
          <a:p>
            <a:pPr lvl="1"/>
            <a:r>
              <a:rPr lang="en-CA" altLang="en-US" sz="2800" dirty="0"/>
              <a:t>Confinement</a:t>
            </a:r>
          </a:p>
          <a:p>
            <a:pPr lvl="1"/>
            <a:endParaRPr lang="en-CA" altLang="en-US" sz="2800" dirty="0"/>
          </a:p>
          <a:p>
            <a:pPr lvl="1"/>
            <a:r>
              <a:rPr lang="en-CA" altLang="en-US" sz="2800" dirty="0"/>
              <a:t>Gap Sensitivity</a:t>
            </a:r>
          </a:p>
        </p:txBody>
      </p:sp>
      <p:sp>
        <p:nvSpPr>
          <p:cNvPr id="30724" name="Slide Number Placeholder 3">
            <a:extLst>
              <a:ext uri="{FF2B5EF4-FFF2-40B4-BE49-F238E27FC236}">
                <a16:creationId xmlns:a16="http://schemas.microsoft.com/office/drawing/2014/main" xmlns="" id="{EA7E3C13-276B-4B67-984D-B59AAD2E8E7D}"/>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A45A7B30-EC12-4CCC-B581-1BBA670DD411}" type="slidenum">
              <a:rPr lang="en-US" altLang="en-US"/>
              <a:pPr/>
              <a:t>22</a:t>
            </a:fld>
            <a:endParaRPr lang="en-US"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C73B04-7DFB-4D44-AC1F-EA31412D0B15}"/>
              </a:ext>
            </a:extLst>
          </p:cNvPr>
          <p:cNvSpPr>
            <a:spLocks noGrp="1"/>
          </p:cNvSpPr>
          <p:nvPr>
            <p:ph type="title"/>
          </p:nvPr>
        </p:nvSpPr>
        <p:spPr/>
        <p:txBody>
          <a:bodyPr/>
          <a:lstStyle/>
          <a:p>
            <a:r>
              <a:rPr lang="en-CA" dirty="0"/>
              <a:t>Summary for Critical Diameter and Confinement</a:t>
            </a:r>
          </a:p>
        </p:txBody>
      </p:sp>
      <p:sp>
        <p:nvSpPr>
          <p:cNvPr id="31747" name="Content Placeholder 2">
            <a:extLst>
              <a:ext uri="{FF2B5EF4-FFF2-40B4-BE49-F238E27FC236}">
                <a16:creationId xmlns:a16="http://schemas.microsoft.com/office/drawing/2014/main" xmlns="" id="{C754F2E4-DD69-428D-BCD4-3D04241BE6D5}"/>
              </a:ext>
            </a:extLst>
          </p:cNvPr>
          <p:cNvSpPr>
            <a:spLocks noGrp="1" noChangeArrowheads="1"/>
          </p:cNvSpPr>
          <p:nvPr>
            <p:ph idx="1"/>
          </p:nvPr>
        </p:nvSpPr>
        <p:spPr/>
        <p:txBody>
          <a:bodyPr/>
          <a:lstStyle/>
          <a:p>
            <a:endParaRPr lang="en-CA" altLang="en-US" dirty="0"/>
          </a:p>
          <a:p>
            <a:r>
              <a:rPr lang="en-CA" altLang="en-US" sz="2400" dirty="0"/>
              <a:t>Sufficiently large critical diameter + Confined = Sustained Detonation</a:t>
            </a:r>
          </a:p>
          <a:p>
            <a:endParaRPr lang="en-CA" altLang="en-US" sz="2400" dirty="0"/>
          </a:p>
          <a:p>
            <a:r>
              <a:rPr lang="en-CA" altLang="en-US" sz="2400" dirty="0"/>
              <a:t>Critical diameter too small + Confined = NO sustained detonation</a:t>
            </a:r>
          </a:p>
          <a:p>
            <a:endParaRPr lang="en-CA" altLang="en-US" sz="2400" dirty="0"/>
          </a:p>
          <a:p>
            <a:r>
              <a:rPr lang="en-CA" altLang="en-US" sz="2400" dirty="0"/>
              <a:t>Sufficiently large critical diameter + Unconfined = NO sustained detonation</a:t>
            </a:r>
          </a:p>
        </p:txBody>
      </p:sp>
      <p:sp>
        <p:nvSpPr>
          <p:cNvPr id="31748" name="Slide Number Placeholder 4">
            <a:extLst>
              <a:ext uri="{FF2B5EF4-FFF2-40B4-BE49-F238E27FC236}">
                <a16:creationId xmlns:a16="http://schemas.microsoft.com/office/drawing/2014/main" xmlns="" id="{F2C1A213-C235-4C5D-9B2D-B4F79642E5CC}"/>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2F081FB0-883E-4F37-97A8-4F9CC6870754}" type="slidenum">
              <a:rPr lang="en-US" altLang="en-US"/>
              <a:pPr/>
              <a:t>23</a:t>
            </a:fld>
            <a:endParaRPr lang="en-US"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70A2D3-61DA-4B46-A24E-142FBC2FE9D2}"/>
              </a:ext>
            </a:extLst>
          </p:cNvPr>
          <p:cNvSpPr>
            <a:spLocks noGrp="1"/>
          </p:cNvSpPr>
          <p:nvPr>
            <p:ph type="title"/>
          </p:nvPr>
        </p:nvSpPr>
        <p:spPr/>
        <p:txBody>
          <a:bodyPr/>
          <a:lstStyle/>
          <a:p>
            <a:r>
              <a:rPr lang="en-CA" dirty="0"/>
              <a:t>Gap Sensitivity</a:t>
            </a:r>
          </a:p>
        </p:txBody>
      </p:sp>
      <p:sp>
        <p:nvSpPr>
          <p:cNvPr id="32771" name="Content Placeholder 2">
            <a:extLst>
              <a:ext uri="{FF2B5EF4-FFF2-40B4-BE49-F238E27FC236}">
                <a16:creationId xmlns:a16="http://schemas.microsoft.com/office/drawing/2014/main" xmlns="" id="{32B9701E-9CC1-47C7-906E-3D290362042E}"/>
              </a:ext>
            </a:extLst>
          </p:cNvPr>
          <p:cNvSpPr>
            <a:spLocks noGrp="1" noChangeArrowheads="1"/>
          </p:cNvSpPr>
          <p:nvPr>
            <p:ph idx="1"/>
          </p:nvPr>
        </p:nvSpPr>
        <p:spPr/>
        <p:txBody>
          <a:bodyPr/>
          <a:lstStyle/>
          <a:p>
            <a:r>
              <a:rPr lang="en-CA" altLang="en-US" sz="2400" dirty="0"/>
              <a:t>Emulsions:</a:t>
            </a:r>
          </a:p>
          <a:p>
            <a:r>
              <a:rPr lang="en-CA" altLang="en-US" sz="2400" dirty="0"/>
              <a:t>Typically have gap sensitivities from 0 – 13 cm, depending on the degree of sensitization</a:t>
            </a:r>
          </a:p>
          <a:p>
            <a:r>
              <a:rPr lang="en-CA" altLang="en-US" sz="2400" dirty="0"/>
              <a:t>Emulsion used underground will require contact with the booster for propagation (i.e. has a gap sensitivity of 0 cm) </a:t>
            </a:r>
          </a:p>
          <a:p>
            <a:pPr lvl="1"/>
            <a:r>
              <a:rPr lang="en-CA" altLang="en-US" sz="2000" dirty="0"/>
              <a:t>Emulsion used underground is partially sensitized, i.e. Division 1.5, not Division 1.1</a:t>
            </a:r>
          </a:p>
          <a:p>
            <a:r>
              <a:rPr lang="en-CA" altLang="en-US" sz="2400" dirty="0"/>
              <a:t>At distances greater than these distances emulsion will not initiate</a:t>
            </a:r>
          </a:p>
        </p:txBody>
      </p:sp>
      <p:sp>
        <p:nvSpPr>
          <p:cNvPr id="32772" name="Slide Number Placeholder 7">
            <a:extLst>
              <a:ext uri="{FF2B5EF4-FFF2-40B4-BE49-F238E27FC236}">
                <a16:creationId xmlns:a16="http://schemas.microsoft.com/office/drawing/2014/main" xmlns="" id="{9F5C83B8-90A7-4B1A-A2EB-468CA8C2380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ACFE7979-5067-411D-A0EE-14220FC204A8}" type="slidenum">
              <a:rPr lang="en-US" altLang="en-US"/>
              <a:pPr/>
              <a:t>24</a:t>
            </a:fld>
            <a:endParaRPr lang="en-US"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20AD8E-F1E7-49BF-A5D7-0EEE593078E0}"/>
              </a:ext>
            </a:extLst>
          </p:cNvPr>
          <p:cNvSpPr>
            <a:spLocks noGrp="1"/>
          </p:cNvSpPr>
          <p:nvPr>
            <p:ph type="title"/>
          </p:nvPr>
        </p:nvSpPr>
        <p:spPr/>
        <p:txBody>
          <a:bodyPr/>
          <a:lstStyle/>
          <a:p>
            <a:r>
              <a:rPr lang="en-CA" dirty="0"/>
              <a:t>Worst credible event</a:t>
            </a:r>
          </a:p>
        </p:txBody>
      </p:sp>
      <p:sp>
        <p:nvSpPr>
          <p:cNvPr id="33795" name="Content Placeholder 2">
            <a:extLst>
              <a:ext uri="{FF2B5EF4-FFF2-40B4-BE49-F238E27FC236}">
                <a16:creationId xmlns:a16="http://schemas.microsoft.com/office/drawing/2014/main" xmlns="" id="{02EF5A85-AFD1-47EC-B57F-AC392E78EA3D}"/>
              </a:ext>
            </a:extLst>
          </p:cNvPr>
          <p:cNvSpPr>
            <a:spLocks noGrp="1" noChangeArrowheads="1"/>
          </p:cNvSpPr>
          <p:nvPr>
            <p:ph idx="1"/>
          </p:nvPr>
        </p:nvSpPr>
        <p:spPr/>
        <p:txBody>
          <a:bodyPr/>
          <a:lstStyle/>
          <a:p>
            <a:r>
              <a:rPr lang="en-CA" altLang="en-US" dirty="0"/>
              <a:t>Risk of ANFO or emulsion detonating due to an impact or heat event vanishingly small – detonation not credible</a:t>
            </a:r>
          </a:p>
          <a:p>
            <a:pPr lvl="1"/>
            <a:r>
              <a:rPr lang="en-CA" altLang="en-US" dirty="0"/>
              <a:t>Gap to ANFO or emulsion in bottom of hole too great – several meters</a:t>
            </a:r>
          </a:p>
          <a:p>
            <a:pPr lvl="1"/>
            <a:r>
              <a:rPr lang="en-CA" altLang="en-US" dirty="0"/>
              <a:t>If leaks occur due to improperly plugged hole, the amounts will be too small to detonate upon heating or impact and there will be insufficient amounts present to sustain detonation</a:t>
            </a:r>
          </a:p>
          <a:p>
            <a:pPr lvl="1"/>
            <a:endParaRPr lang="en-CA" altLang="en-US" dirty="0"/>
          </a:p>
          <a:p>
            <a:r>
              <a:rPr lang="en-CA" altLang="en-US" dirty="0"/>
              <a:t>Primed booster extending through improperly plugged hole</a:t>
            </a:r>
          </a:p>
          <a:p>
            <a:pPr lvl="1"/>
            <a:r>
              <a:rPr lang="en-CA" altLang="en-US" dirty="0"/>
              <a:t>Impact likely to shatter it, but small chance of detonation</a:t>
            </a:r>
          </a:p>
          <a:p>
            <a:pPr lvl="1"/>
            <a:r>
              <a:rPr lang="en-CA" altLang="en-US" dirty="0"/>
              <a:t>Heat may over time lead to a detonation, but will not be instantaneous – i.e. time to react, and will likely just burn due to insufficient confinement</a:t>
            </a:r>
          </a:p>
          <a:p>
            <a:pPr lvl="1"/>
            <a:r>
              <a:rPr lang="en-CA" altLang="en-US" dirty="0"/>
              <a:t>But detonation of a 454 g primed booster worst credible event</a:t>
            </a:r>
          </a:p>
        </p:txBody>
      </p:sp>
      <p:sp>
        <p:nvSpPr>
          <p:cNvPr id="33796" name="Slide Number Placeholder 7">
            <a:extLst>
              <a:ext uri="{FF2B5EF4-FFF2-40B4-BE49-F238E27FC236}">
                <a16:creationId xmlns:a16="http://schemas.microsoft.com/office/drawing/2014/main" xmlns="" id="{426CA361-EF84-4729-86A2-A8F879D8BD5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439E3097-5935-4B17-B484-2B7CA4108096}" type="slidenum">
              <a:rPr lang="en-US" altLang="en-US"/>
              <a:pPr/>
              <a:t>25</a:t>
            </a:fld>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606B4F-4204-403B-82BA-B578DD4C5D7C}"/>
              </a:ext>
            </a:extLst>
          </p:cNvPr>
          <p:cNvSpPr>
            <a:spLocks noGrp="1"/>
          </p:cNvSpPr>
          <p:nvPr>
            <p:ph type="title"/>
          </p:nvPr>
        </p:nvSpPr>
        <p:spPr/>
        <p:txBody>
          <a:bodyPr/>
          <a:lstStyle/>
          <a:p>
            <a:r>
              <a:rPr lang="en-CA" dirty="0"/>
              <a:t>CERL Magazine trials</a:t>
            </a:r>
          </a:p>
        </p:txBody>
      </p:sp>
      <p:sp>
        <p:nvSpPr>
          <p:cNvPr id="34819" name="Content Placeholder 2">
            <a:extLst>
              <a:ext uri="{FF2B5EF4-FFF2-40B4-BE49-F238E27FC236}">
                <a16:creationId xmlns:a16="http://schemas.microsoft.com/office/drawing/2014/main" xmlns="" id="{EDD2EDDE-B774-4647-A3E6-D469F33DBC28}"/>
              </a:ext>
            </a:extLst>
          </p:cNvPr>
          <p:cNvSpPr>
            <a:spLocks noGrp="1" noChangeArrowheads="1"/>
          </p:cNvSpPr>
          <p:nvPr>
            <p:ph idx="1"/>
          </p:nvPr>
        </p:nvSpPr>
        <p:spPr/>
        <p:txBody>
          <a:bodyPr/>
          <a:lstStyle/>
          <a:p>
            <a:r>
              <a:rPr lang="en-CA" altLang="en-US" dirty="0"/>
              <a:t>The CNESST presented one of the videos of the CERL magazine trial as evidence that if a booster exploded underground the results would be catastrophic.</a:t>
            </a:r>
          </a:p>
          <a:p>
            <a:r>
              <a:rPr lang="en-CA" altLang="en-US" dirty="0"/>
              <a:t>However:</a:t>
            </a:r>
          </a:p>
          <a:p>
            <a:r>
              <a:rPr lang="en-CA" altLang="en-US" dirty="0"/>
              <a:t>Chances for damage and injury are clearly fragment driven</a:t>
            </a:r>
          </a:p>
          <a:p>
            <a:r>
              <a:rPr lang="en-CA" altLang="en-US" dirty="0"/>
              <a:t>Overpressure already under 5 psi at 10 m in all three positions for pressure transducers for the 5 kg</a:t>
            </a:r>
          </a:p>
          <a:p>
            <a:r>
              <a:rPr lang="en-CA" altLang="en-US" dirty="0"/>
              <a:t>The Lego block barricades used in the second test appeared to be effective for metal sided magazines’ side on debris</a:t>
            </a:r>
          </a:p>
          <a:p>
            <a:r>
              <a:rPr lang="en-CA" altLang="en-US" dirty="0"/>
              <a:t>The </a:t>
            </a:r>
            <a:r>
              <a:rPr lang="en-CA" altLang="en-US" dirty="0" err="1"/>
              <a:t>scooptram</a:t>
            </a:r>
            <a:r>
              <a:rPr lang="en-CA" altLang="en-US" dirty="0"/>
              <a:t> will likely offer similar protection against secondary rock debris</a:t>
            </a:r>
          </a:p>
          <a:p>
            <a:endParaRPr lang="en-CA" altLang="en-US" dirty="0"/>
          </a:p>
          <a:p>
            <a:endParaRPr lang="en-CA" altLang="en-US" dirty="0"/>
          </a:p>
        </p:txBody>
      </p:sp>
      <p:sp>
        <p:nvSpPr>
          <p:cNvPr id="34820" name="Slide Number Placeholder 3">
            <a:extLst>
              <a:ext uri="{FF2B5EF4-FFF2-40B4-BE49-F238E27FC236}">
                <a16:creationId xmlns:a16="http://schemas.microsoft.com/office/drawing/2014/main" xmlns="" id="{1E169A24-E6C8-4EBC-9527-46EF76E27D7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253DF23B-A0F5-46FA-A1A7-7DF78095A6EE}" type="slidenum">
              <a:rPr lang="en-US" altLang="en-US"/>
              <a:pPr/>
              <a:t>26</a:t>
            </a:fld>
            <a:endParaRPr lang="en-US"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49530F-12E1-463C-9824-B5D7639995C7}"/>
              </a:ext>
            </a:extLst>
          </p:cNvPr>
          <p:cNvSpPr>
            <a:spLocks noGrp="1"/>
          </p:cNvSpPr>
          <p:nvPr>
            <p:ph type="title"/>
          </p:nvPr>
        </p:nvSpPr>
        <p:spPr/>
        <p:txBody>
          <a:bodyPr/>
          <a:lstStyle/>
          <a:p>
            <a:r>
              <a:rPr lang="en-US" dirty="0"/>
              <a:t>Decision of Tribunal</a:t>
            </a:r>
            <a:endParaRPr lang="en-GB" dirty="0"/>
          </a:p>
        </p:txBody>
      </p:sp>
      <p:sp>
        <p:nvSpPr>
          <p:cNvPr id="35843" name="Content Placeholder 2">
            <a:extLst>
              <a:ext uri="{FF2B5EF4-FFF2-40B4-BE49-F238E27FC236}">
                <a16:creationId xmlns:a16="http://schemas.microsoft.com/office/drawing/2014/main" xmlns="" id="{DF1D8261-1791-4D01-912A-9DD049723927}"/>
              </a:ext>
            </a:extLst>
          </p:cNvPr>
          <p:cNvSpPr>
            <a:spLocks noGrp="1" noChangeArrowheads="1"/>
          </p:cNvSpPr>
          <p:nvPr>
            <p:ph idx="1"/>
          </p:nvPr>
        </p:nvSpPr>
        <p:spPr/>
        <p:txBody>
          <a:bodyPr/>
          <a:lstStyle/>
          <a:p>
            <a:r>
              <a:rPr lang="en-US" altLang="en-US"/>
              <a:t>The hearing dragged on interminably due to the stalling tactics of the CNESST lawyers. Finally, in June 2018, the Tribunal’s decision was rendered, in favour of the QMA.</a:t>
            </a:r>
          </a:p>
          <a:p>
            <a:r>
              <a:rPr lang="en-US" altLang="en-US"/>
              <a:t>The judge gave a number of reasons:</a:t>
            </a:r>
          </a:p>
          <a:p>
            <a:r>
              <a:rPr lang="en-US" altLang="en-US"/>
              <a:t>- There is nothing in the Quebec Regulations which forbids the practice</a:t>
            </a:r>
          </a:p>
          <a:p>
            <a:r>
              <a:rPr lang="en-US" altLang="en-US"/>
              <a:t>- The prohibition orders spoke of possible risk, not probable danger</a:t>
            </a:r>
          </a:p>
          <a:p>
            <a:r>
              <a:rPr lang="en-US" altLang="en-US"/>
              <a:t>- The inspectors who had issued the prohibition orders to the mines had not even witnessed the operations</a:t>
            </a:r>
          </a:p>
          <a:p>
            <a:r>
              <a:rPr lang="en-US" altLang="en-US"/>
              <a:t>- The inspectors relied on information provided for the general public (naturally very conservative) and were not even aware of more detailed and specific information provided by the manufacturers</a:t>
            </a:r>
          </a:p>
          <a:p>
            <a:r>
              <a:rPr lang="en-US" altLang="en-US"/>
              <a:t>Overall, the judge was quite critical of the CNESST.</a:t>
            </a:r>
            <a:endParaRPr lang="en-GB" altLang="en-US"/>
          </a:p>
        </p:txBody>
      </p:sp>
      <p:sp>
        <p:nvSpPr>
          <p:cNvPr id="35844" name="Slide Number Placeholder 3">
            <a:extLst>
              <a:ext uri="{FF2B5EF4-FFF2-40B4-BE49-F238E27FC236}">
                <a16:creationId xmlns:a16="http://schemas.microsoft.com/office/drawing/2014/main" xmlns="" id="{69877F92-BED8-4C2B-8B43-DD28F22E3166}"/>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BBD7B597-D6C3-4469-97D9-52767820FB33}" type="slidenum">
              <a:rPr lang="en-US" altLang="en-US"/>
              <a:pPr/>
              <a:t>27</a:t>
            </a:fld>
            <a:endParaRPr lang="en-US"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59D88F-2C59-4AE5-9288-ADAF6C842C21}"/>
              </a:ext>
            </a:extLst>
          </p:cNvPr>
          <p:cNvSpPr>
            <a:spLocks noGrp="1"/>
          </p:cNvSpPr>
          <p:nvPr>
            <p:ph type="title"/>
          </p:nvPr>
        </p:nvSpPr>
        <p:spPr/>
        <p:txBody>
          <a:bodyPr/>
          <a:lstStyle/>
          <a:p>
            <a:r>
              <a:rPr lang="en-CA" dirty="0"/>
              <a:t>Lessons for the Explosives Industry</a:t>
            </a:r>
          </a:p>
        </p:txBody>
      </p:sp>
      <p:sp>
        <p:nvSpPr>
          <p:cNvPr id="36867" name="Content Placeholder 2">
            <a:extLst>
              <a:ext uri="{FF2B5EF4-FFF2-40B4-BE49-F238E27FC236}">
                <a16:creationId xmlns:a16="http://schemas.microsoft.com/office/drawing/2014/main" xmlns="" id="{CC4CE1E2-682D-4D11-BEE6-9D6EE6391470}"/>
              </a:ext>
            </a:extLst>
          </p:cNvPr>
          <p:cNvSpPr>
            <a:spLocks noGrp="1" noChangeArrowheads="1"/>
          </p:cNvSpPr>
          <p:nvPr>
            <p:ph idx="1"/>
          </p:nvPr>
        </p:nvSpPr>
        <p:spPr/>
        <p:txBody>
          <a:bodyPr/>
          <a:lstStyle/>
          <a:p>
            <a:r>
              <a:rPr lang="en-CA" altLang="en-US" dirty="0"/>
              <a:t>While eventually a favourable judgement was reached, the mining companies lost millions of dollars due to lost production and legal costs.</a:t>
            </a:r>
          </a:p>
          <a:p>
            <a:r>
              <a:rPr lang="en-CA" altLang="en-US" dirty="0"/>
              <a:t>This was due in part to the inadequate and often misleading SDSs provided by the explosive manufacturers. These appeared in some cases to have been prepared by someone with little knowledge of explosives.</a:t>
            </a:r>
          </a:p>
          <a:p>
            <a:r>
              <a:rPr lang="en-CA" altLang="en-US" dirty="0"/>
              <a:t>Manufacturers have spent many years and a lot of money developing much safer explosives. While the need to err on the side of caution is recognized, not to acknowledge the safety of modern explosives is to the detriment of both user and producer.</a:t>
            </a:r>
          </a:p>
          <a:p>
            <a:r>
              <a:rPr lang="en-CA" altLang="en-US" dirty="0"/>
              <a:t>A CNESST lawyer commented that manufacturers were required to provide accurate information on the properties of their products. Could the judge’s rebuke to the CNESST provoke some action by the Commission against the manufacturer?</a:t>
            </a:r>
          </a:p>
        </p:txBody>
      </p:sp>
      <p:sp>
        <p:nvSpPr>
          <p:cNvPr id="36868" name="Slide Number Placeholder 3">
            <a:extLst>
              <a:ext uri="{FF2B5EF4-FFF2-40B4-BE49-F238E27FC236}">
                <a16:creationId xmlns:a16="http://schemas.microsoft.com/office/drawing/2014/main" xmlns="" id="{97F72E25-96C8-4A14-9AF1-6387906702AA}"/>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70641B86-030A-4F4F-89BA-AB6F15AB752A}" type="slidenum">
              <a:rPr lang="en-US" altLang="en-US"/>
              <a:pPr/>
              <a:t>28</a:t>
            </a:fld>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F9C899-EA43-4DBF-8CDF-C13918A97F0E}"/>
              </a:ext>
            </a:extLst>
          </p:cNvPr>
          <p:cNvSpPr>
            <a:spLocks noGrp="1"/>
          </p:cNvSpPr>
          <p:nvPr>
            <p:ph type="title"/>
          </p:nvPr>
        </p:nvSpPr>
        <p:spPr/>
        <p:txBody>
          <a:bodyPr/>
          <a:lstStyle/>
          <a:p>
            <a:r>
              <a:rPr lang="en-US" dirty="0"/>
              <a:t>Long Hole Mining</a:t>
            </a:r>
            <a:endParaRPr lang="en-GB" dirty="0"/>
          </a:p>
        </p:txBody>
      </p:sp>
      <p:pic>
        <p:nvPicPr>
          <p:cNvPr id="11267" name="Content Placeholder 3">
            <a:extLst>
              <a:ext uri="{FF2B5EF4-FFF2-40B4-BE49-F238E27FC236}">
                <a16:creationId xmlns:a16="http://schemas.microsoft.com/office/drawing/2014/main" xmlns="" id="{58F0AE9D-27AE-4FD5-A549-CEA7AA0DB6B0}"/>
              </a:ext>
            </a:extLst>
          </p:cNvPr>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l="14494" t="32556" r="60156" b="21007"/>
          <a:stretch>
            <a:fillRect/>
          </a:stretch>
        </p:blipFill>
        <p:spPr>
          <a:xfrm>
            <a:off x="915801" y="1833011"/>
            <a:ext cx="6764343" cy="4395511"/>
          </a:xfrm>
        </p:spPr>
      </p:pic>
      <p:sp>
        <p:nvSpPr>
          <p:cNvPr id="11268" name="Slide Number Placeholder 3">
            <a:extLst>
              <a:ext uri="{FF2B5EF4-FFF2-40B4-BE49-F238E27FC236}">
                <a16:creationId xmlns:a16="http://schemas.microsoft.com/office/drawing/2014/main" xmlns="" id="{269DB833-B7C2-4899-9373-5CE47F59C4BE}"/>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EEB3A19-23A5-4566-8C17-4F39191C6A52}" type="slidenum">
              <a:rPr lang="en-US" altLang="en-US"/>
              <a:pPr/>
              <a:t>3</a:t>
            </a:fld>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AEB320-BD8D-43A5-97BD-0D3DC5921E49}"/>
              </a:ext>
            </a:extLst>
          </p:cNvPr>
          <p:cNvSpPr>
            <a:spLocks noGrp="1"/>
          </p:cNvSpPr>
          <p:nvPr>
            <p:ph type="title"/>
          </p:nvPr>
        </p:nvSpPr>
        <p:spPr/>
        <p:txBody>
          <a:bodyPr/>
          <a:lstStyle/>
          <a:p>
            <a:r>
              <a:rPr lang="en-US" dirty="0"/>
              <a:t>Long Hole Mining</a:t>
            </a:r>
            <a:endParaRPr lang="en-GB" dirty="0"/>
          </a:p>
        </p:txBody>
      </p:sp>
      <p:sp>
        <p:nvSpPr>
          <p:cNvPr id="12291" name="Content Placeholder 2">
            <a:extLst>
              <a:ext uri="{FF2B5EF4-FFF2-40B4-BE49-F238E27FC236}">
                <a16:creationId xmlns:a16="http://schemas.microsoft.com/office/drawing/2014/main" xmlns="" id="{47550609-9EBB-4532-ADB8-1E2F9A31466B}"/>
              </a:ext>
            </a:extLst>
          </p:cNvPr>
          <p:cNvSpPr>
            <a:spLocks noGrp="1" noChangeArrowheads="1"/>
          </p:cNvSpPr>
          <p:nvPr>
            <p:ph idx="1"/>
          </p:nvPr>
        </p:nvSpPr>
        <p:spPr/>
        <p:txBody>
          <a:bodyPr/>
          <a:lstStyle/>
          <a:p>
            <a:r>
              <a:rPr lang="en-US" altLang="en-US"/>
              <a:t>LBH” and/or “VCR” are beneficial mining methods because they reduce the cost of mining orebodies that are wide and steep. They also eliminate the need for a support system after the blasting occurs and increase mining safety because miners do not have to be in the area of the ore when blasting is taking place. </a:t>
            </a:r>
          </a:p>
          <a:p>
            <a:r>
              <a:rPr lang="en-US" altLang="en-US"/>
              <a:t>In the operation considered here, mucking is carried out under loaded holes, some of which may be plugged breakthrough holes. This significantly increases the efficiency of the operation.</a:t>
            </a:r>
          </a:p>
          <a:p>
            <a:r>
              <a:rPr lang="en-US" altLang="en-US"/>
              <a:t>Miners are not present during the mucking operation, which is carried out by a remotely operated scooptram (LDH vehicle).</a:t>
            </a:r>
          </a:p>
          <a:p>
            <a:endParaRPr lang="en-US" altLang="en-US"/>
          </a:p>
          <a:p>
            <a:endParaRPr lang="en-US" altLang="en-US"/>
          </a:p>
          <a:p>
            <a:endParaRPr lang="en-GB" altLang="en-US"/>
          </a:p>
          <a:p>
            <a:endParaRPr lang="en-GB" altLang="en-US"/>
          </a:p>
        </p:txBody>
      </p:sp>
      <p:sp>
        <p:nvSpPr>
          <p:cNvPr id="12292" name="Slide Number Placeholder 3">
            <a:extLst>
              <a:ext uri="{FF2B5EF4-FFF2-40B4-BE49-F238E27FC236}">
                <a16:creationId xmlns:a16="http://schemas.microsoft.com/office/drawing/2014/main" xmlns="" id="{A7A05D83-8946-434D-82BD-BB46D11644D0}"/>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BC42E169-EB48-40B9-889B-FA54946D8ABE}" type="slidenum">
              <a:rPr lang="en-US" altLang="en-US"/>
              <a:pPr/>
              <a:t>4</a:t>
            </a:fld>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E45009-5A76-4EFF-B0CA-4ADB8DC0AE19}"/>
              </a:ext>
            </a:extLst>
          </p:cNvPr>
          <p:cNvSpPr>
            <a:spLocks noGrp="1"/>
          </p:cNvSpPr>
          <p:nvPr>
            <p:ph type="title"/>
          </p:nvPr>
        </p:nvSpPr>
        <p:spPr/>
        <p:txBody>
          <a:bodyPr/>
          <a:lstStyle/>
          <a:p>
            <a:r>
              <a:rPr lang="en-US" dirty="0"/>
              <a:t>Issues raised by the CNESST</a:t>
            </a:r>
            <a:endParaRPr lang="en-GB" dirty="0"/>
          </a:p>
        </p:txBody>
      </p:sp>
      <p:sp>
        <p:nvSpPr>
          <p:cNvPr id="13315" name="Content Placeholder 2">
            <a:extLst>
              <a:ext uri="{FF2B5EF4-FFF2-40B4-BE49-F238E27FC236}">
                <a16:creationId xmlns:a16="http://schemas.microsoft.com/office/drawing/2014/main" xmlns="" id="{BCCE7149-D183-4B4B-99AD-4A27D34ED27F}"/>
              </a:ext>
            </a:extLst>
          </p:cNvPr>
          <p:cNvSpPr>
            <a:spLocks noGrp="1" noChangeArrowheads="1"/>
          </p:cNvSpPr>
          <p:nvPr>
            <p:ph idx="1"/>
          </p:nvPr>
        </p:nvSpPr>
        <p:spPr/>
        <p:txBody>
          <a:bodyPr/>
          <a:lstStyle/>
          <a:p>
            <a:r>
              <a:rPr lang="en-US" altLang="en-US" dirty="0"/>
              <a:t>Mucking under loaded holes has been carried out routinely in Quebec and elsewhere without problems for many years. Nevertheless in 2014 the CNESST (Quebec Work Standards, Health and Safety Commission) informed the QMA (Quebec Mining Association) of their intention to prohibit this practice. Several mines presented the CNESST with risk analyses to demonstrate the safety of the method. </a:t>
            </a:r>
            <a:r>
              <a:rPr lang="en-US" altLang="en-US" dirty="0" smtClean="0"/>
              <a:t>Reports by Ken Liu and Chris Watson refuting the CNESST objections were presented to the CNESST at a meeting in August 2016. The CNESST attendees asked no questions and made no comments.</a:t>
            </a:r>
          </a:p>
          <a:p>
            <a:r>
              <a:rPr lang="en-US" altLang="en-US" dirty="0" smtClean="0"/>
              <a:t>Shortly afterwards, the </a:t>
            </a:r>
            <a:r>
              <a:rPr lang="en-US" altLang="en-US" dirty="0"/>
              <a:t>CNESST </a:t>
            </a:r>
            <a:r>
              <a:rPr lang="en-US" altLang="en-US" dirty="0" smtClean="0"/>
              <a:t>confirmed their ban on </a:t>
            </a:r>
            <a:r>
              <a:rPr lang="en-US" altLang="en-US" dirty="0"/>
              <a:t>the method, citing inadequate evidence of </a:t>
            </a:r>
            <a:r>
              <a:rPr lang="en-US" altLang="en-US" dirty="0" smtClean="0"/>
              <a:t>safety. The </a:t>
            </a:r>
            <a:r>
              <a:rPr lang="en-US" altLang="en-US" dirty="0"/>
              <a:t>CNESST objection to the practice of mucking under loaded holes was that it could lead to an accidental detonation of one or more holes with risk to the miners overhead or on the mucking level.</a:t>
            </a:r>
          </a:p>
          <a:p>
            <a:endParaRPr lang="en-GB" altLang="en-US" dirty="0"/>
          </a:p>
        </p:txBody>
      </p:sp>
      <p:sp>
        <p:nvSpPr>
          <p:cNvPr id="13316" name="Slide Number Placeholder 3">
            <a:extLst>
              <a:ext uri="{FF2B5EF4-FFF2-40B4-BE49-F238E27FC236}">
                <a16:creationId xmlns:a16="http://schemas.microsoft.com/office/drawing/2014/main" xmlns="" id="{F28B515D-D7D8-4005-A184-9DE93E44A20B}"/>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2E95D40-7B72-4896-96F9-6E4BD284B9F5}" type="slidenum">
              <a:rPr lang="en-US" altLang="en-US"/>
              <a:pPr/>
              <a:t>5</a:t>
            </a:fld>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CDAC1-F89A-42A8-A8B6-0CB1152CEB4D}"/>
              </a:ext>
            </a:extLst>
          </p:cNvPr>
          <p:cNvSpPr>
            <a:spLocks noGrp="1"/>
          </p:cNvSpPr>
          <p:nvPr>
            <p:ph type="title"/>
          </p:nvPr>
        </p:nvSpPr>
        <p:spPr/>
        <p:txBody>
          <a:bodyPr/>
          <a:lstStyle/>
          <a:p>
            <a:r>
              <a:rPr lang="en-US" dirty="0"/>
              <a:t>Potential Hazard Scenarios provided by the CNESST</a:t>
            </a:r>
            <a:endParaRPr lang="en-GB" dirty="0"/>
          </a:p>
        </p:txBody>
      </p:sp>
      <p:sp>
        <p:nvSpPr>
          <p:cNvPr id="14339" name="Content Placeholder 2">
            <a:extLst>
              <a:ext uri="{FF2B5EF4-FFF2-40B4-BE49-F238E27FC236}">
                <a16:creationId xmlns:a16="http://schemas.microsoft.com/office/drawing/2014/main" xmlns="" id="{DF685A7D-FDE9-4011-9527-596AD1607092}"/>
              </a:ext>
            </a:extLst>
          </p:cNvPr>
          <p:cNvSpPr>
            <a:spLocks noGrp="1" noChangeArrowheads="1"/>
          </p:cNvSpPr>
          <p:nvPr>
            <p:ph idx="1"/>
          </p:nvPr>
        </p:nvSpPr>
        <p:spPr/>
        <p:txBody>
          <a:bodyPr/>
          <a:lstStyle/>
          <a:p>
            <a:r>
              <a:rPr lang="en-US" altLang="en-US"/>
              <a:t>A fall of rock causing explosives to fall from a loaded hole onto or near the scooptram (LHD vehicle) </a:t>
            </a:r>
          </a:p>
          <a:p>
            <a:r>
              <a:rPr lang="en-US" altLang="en-US"/>
              <a:t>Fall of explosives on a hot part of the scooptram </a:t>
            </a:r>
          </a:p>
          <a:p>
            <a:r>
              <a:rPr lang="en-US" altLang="en-US"/>
              <a:t>Impact or friction on explosives caused by scooptram</a:t>
            </a:r>
          </a:p>
          <a:p>
            <a:r>
              <a:rPr lang="en-US" altLang="en-US"/>
              <a:t>A fire on the scooptram causing detonation of an overhead hole</a:t>
            </a:r>
          </a:p>
          <a:p>
            <a:r>
              <a:rPr lang="en-US" altLang="en-US"/>
              <a:t>Impact by the scooptram on the rock face near a loaded hole </a:t>
            </a:r>
          </a:p>
          <a:p>
            <a:r>
              <a:rPr lang="en-US" altLang="en-US"/>
              <a:t>Accidental detonation of a hole during mucking</a:t>
            </a:r>
          </a:p>
          <a:p>
            <a:r>
              <a:rPr lang="en-US" altLang="en-US"/>
              <a:t>Impact or friction by scooptram on explosives in muckpile</a:t>
            </a:r>
          </a:p>
          <a:p>
            <a:r>
              <a:rPr lang="en-US" altLang="en-US"/>
              <a:t>Detonation of booster assembly hanging from hole caused by impact of scooptram</a:t>
            </a:r>
          </a:p>
          <a:p>
            <a:endParaRPr lang="en-GB" altLang="en-US"/>
          </a:p>
        </p:txBody>
      </p:sp>
      <p:sp>
        <p:nvSpPr>
          <p:cNvPr id="14340" name="Slide Number Placeholder 3">
            <a:extLst>
              <a:ext uri="{FF2B5EF4-FFF2-40B4-BE49-F238E27FC236}">
                <a16:creationId xmlns:a16="http://schemas.microsoft.com/office/drawing/2014/main" xmlns="" id="{A2F2C69E-3D18-4EDA-A6A1-B10B23B2EEE8}"/>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3617955C-01BA-4F3D-9920-3BDADAA6FD56}" type="slidenum">
              <a:rPr lang="en-US" altLang="en-US"/>
              <a:pPr/>
              <a:t>6</a:t>
            </a:fld>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2141EF-A7BE-49B3-B14C-8F712E3186F8}"/>
              </a:ext>
            </a:extLst>
          </p:cNvPr>
          <p:cNvSpPr>
            <a:spLocks noGrp="1"/>
          </p:cNvSpPr>
          <p:nvPr>
            <p:ph type="title"/>
          </p:nvPr>
        </p:nvSpPr>
        <p:spPr/>
        <p:txBody>
          <a:bodyPr/>
          <a:lstStyle/>
          <a:p>
            <a:r>
              <a:rPr lang="en-US" dirty="0"/>
              <a:t>Industrial Tribunal Hearing</a:t>
            </a:r>
            <a:endParaRPr lang="en-GB" dirty="0"/>
          </a:p>
        </p:txBody>
      </p:sp>
      <p:sp>
        <p:nvSpPr>
          <p:cNvPr id="15363" name="Content Placeholder 2">
            <a:extLst>
              <a:ext uri="{FF2B5EF4-FFF2-40B4-BE49-F238E27FC236}">
                <a16:creationId xmlns:a16="http://schemas.microsoft.com/office/drawing/2014/main" xmlns="" id="{DBED1B89-EB9A-43EE-B096-885442EA36F4}"/>
              </a:ext>
            </a:extLst>
          </p:cNvPr>
          <p:cNvSpPr>
            <a:spLocks noGrp="1" noChangeArrowheads="1"/>
          </p:cNvSpPr>
          <p:nvPr>
            <p:ph idx="1"/>
          </p:nvPr>
        </p:nvSpPr>
        <p:spPr/>
        <p:txBody>
          <a:bodyPr/>
          <a:lstStyle/>
          <a:p>
            <a:r>
              <a:rPr lang="en-US" altLang="en-US"/>
              <a:t>In 2016 the QMA appealed the CNESST decision to a tribunal hearing, which could confirm or overturn the ban. </a:t>
            </a:r>
          </a:p>
          <a:p>
            <a:r>
              <a:rPr lang="en-US" altLang="en-US"/>
              <a:t>Both sides were represented by legal counsel.</a:t>
            </a:r>
          </a:p>
          <a:p>
            <a:r>
              <a:rPr lang="en-US" altLang="en-US"/>
              <a:t>The QMA presented expert witnesses on mining, explosives and rock properties to contest the validity of the CNESST assertions.</a:t>
            </a:r>
          </a:p>
          <a:p>
            <a:r>
              <a:rPr lang="en-US" altLang="en-US"/>
              <a:t>The CNESST depended mainly on documents produced by the IME and ISEE, and explosives manufacturer’s Safety Data Sheets (SDSs).</a:t>
            </a:r>
          </a:p>
          <a:p>
            <a:endParaRPr lang="en-US" altLang="en-US"/>
          </a:p>
          <a:p>
            <a:endParaRPr lang="en-GB" altLang="en-US"/>
          </a:p>
        </p:txBody>
      </p:sp>
      <p:sp>
        <p:nvSpPr>
          <p:cNvPr id="15364" name="Slide Number Placeholder 3">
            <a:extLst>
              <a:ext uri="{FF2B5EF4-FFF2-40B4-BE49-F238E27FC236}">
                <a16:creationId xmlns:a16="http://schemas.microsoft.com/office/drawing/2014/main" xmlns="" id="{62F5ABE2-900B-466C-9F70-E891DB21CFC5}"/>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8656E385-D00D-4ECB-BCC7-B0FA22224236}" type="slidenum">
              <a:rPr lang="en-US" altLang="en-US"/>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xmlns="" id="{E7277827-2C57-43A2-807E-B9209BE863D0}"/>
              </a:ext>
            </a:extLst>
          </p:cNvPr>
          <p:cNvSpPr>
            <a:spLocks noGrp="1" noChangeArrowheads="1"/>
          </p:cNvSpPr>
          <p:nvPr>
            <p:ph type="title"/>
          </p:nvPr>
        </p:nvSpPr>
        <p:spPr/>
        <p:txBody>
          <a:bodyPr/>
          <a:lstStyle/>
          <a:p>
            <a:r>
              <a:rPr lang="en-CA" altLang="en-US" dirty="0"/>
              <a:t>Evidence presented by the CNESST</a:t>
            </a:r>
          </a:p>
        </p:txBody>
      </p:sp>
      <p:sp>
        <p:nvSpPr>
          <p:cNvPr id="16387" name="Content Placeholder 2">
            <a:extLst>
              <a:ext uri="{FF2B5EF4-FFF2-40B4-BE49-F238E27FC236}">
                <a16:creationId xmlns:a16="http://schemas.microsoft.com/office/drawing/2014/main" xmlns="" id="{06F082C5-AAC3-4C0F-848E-CCF496E154B0}"/>
              </a:ext>
            </a:extLst>
          </p:cNvPr>
          <p:cNvSpPr>
            <a:spLocks noGrp="1" noChangeArrowheads="1"/>
          </p:cNvSpPr>
          <p:nvPr>
            <p:ph idx="1"/>
          </p:nvPr>
        </p:nvSpPr>
        <p:spPr/>
        <p:txBody>
          <a:bodyPr/>
          <a:lstStyle/>
          <a:p>
            <a:pPr lvl="1"/>
            <a:r>
              <a:rPr lang="en-CA" altLang="en-US" sz="2400" dirty="0"/>
              <a:t>The CNESST in large part justified their ban on mucking under loaded holes, or mucking while loading holes on the basis that it was not safe to do so because of the hazards presented by the explosives used</a:t>
            </a:r>
          </a:p>
          <a:p>
            <a:pPr lvl="1"/>
            <a:r>
              <a:rPr lang="en-CA" altLang="en-US" sz="2400" dirty="0"/>
              <a:t>They used the following sources to support their argument:</a:t>
            </a:r>
          </a:p>
          <a:p>
            <a:pPr lvl="2"/>
            <a:r>
              <a:rPr lang="en-CA" altLang="en-US" sz="2000" dirty="0"/>
              <a:t>IME SLP 4 (2012 version)</a:t>
            </a:r>
          </a:p>
          <a:p>
            <a:pPr lvl="2"/>
            <a:r>
              <a:rPr lang="en-CA" altLang="en-US" sz="2000" dirty="0"/>
              <a:t>ISEE – Blaster’s handbook, 18th Edition – Appendix C, “Warnings and Instructions” (were called “Always” and “Never” in older editions)</a:t>
            </a:r>
          </a:p>
          <a:p>
            <a:pPr lvl="2"/>
            <a:r>
              <a:rPr lang="en-CA" altLang="en-US" sz="2000" dirty="0"/>
              <a:t>Information contained in the SDSs for the relevant explosives</a:t>
            </a:r>
          </a:p>
          <a:p>
            <a:pPr lvl="2"/>
            <a:endParaRPr lang="en-CA" altLang="en-US" dirty="0"/>
          </a:p>
          <a:p>
            <a:pPr lvl="1"/>
            <a:endParaRPr lang="en-CA" altLang="en-US" dirty="0"/>
          </a:p>
        </p:txBody>
      </p:sp>
      <p:sp>
        <p:nvSpPr>
          <p:cNvPr id="16388" name="Slide Number Placeholder 3">
            <a:extLst>
              <a:ext uri="{FF2B5EF4-FFF2-40B4-BE49-F238E27FC236}">
                <a16:creationId xmlns:a16="http://schemas.microsoft.com/office/drawing/2014/main" xmlns="" id="{12450F6A-80A3-417D-9D49-E6BF5B6667DF}"/>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551F3B9F-E8E4-4922-A650-7599B1A2C691}" type="slidenum">
              <a:rPr lang="en-US" altLang="en-US"/>
              <a:pPr/>
              <a:t>8</a:t>
            </a:fld>
            <a:endParaRPr lang="en-US"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01BD7E-B08B-42B8-89F7-C931D1396852}"/>
              </a:ext>
            </a:extLst>
          </p:cNvPr>
          <p:cNvSpPr>
            <a:spLocks noGrp="1"/>
          </p:cNvSpPr>
          <p:nvPr>
            <p:ph type="title"/>
          </p:nvPr>
        </p:nvSpPr>
        <p:spPr/>
        <p:txBody>
          <a:bodyPr/>
          <a:lstStyle/>
          <a:p>
            <a:r>
              <a:rPr lang="en-CA" dirty="0"/>
              <a:t>IME SLP 4 and ISEE Appendix C</a:t>
            </a:r>
          </a:p>
        </p:txBody>
      </p:sp>
      <p:sp>
        <p:nvSpPr>
          <p:cNvPr id="5" name="Content Placeholder 4">
            <a:extLst>
              <a:ext uri="{FF2B5EF4-FFF2-40B4-BE49-F238E27FC236}">
                <a16:creationId xmlns:a16="http://schemas.microsoft.com/office/drawing/2014/main" xmlns="" id="{6C40DF8D-7FA4-4435-B24E-3BFB73C906D0}"/>
              </a:ext>
            </a:extLst>
          </p:cNvPr>
          <p:cNvSpPr>
            <a:spLocks noGrp="1"/>
          </p:cNvSpPr>
          <p:nvPr>
            <p:ph idx="1"/>
          </p:nvPr>
        </p:nvSpPr>
        <p:spPr/>
        <p:txBody>
          <a:bodyPr/>
          <a:lstStyle/>
          <a:p>
            <a:pPr marL="200025" lvl="1" indent="0">
              <a:buNone/>
            </a:pPr>
            <a:r>
              <a:rPr lang="en-CA" sz="2000" dirty="0"/>
              <a:t>From both sources similar points were used as evidence of explosives hazards:</a:t>
            </a:r>
          </a:p>
          <a:p>
            <a:pPr lvl="1"/>
            <a:r>
              <a:rPr lang="en-CA" sz="2000" dirty="0"/>
              <a:t>NEVER fight fires involving explosive materials. Remove yourself and all other personnel to a safe location and guard the area. </a:t>
            </a:r>
          </a:p>
          <a:p>
            <a:pPr lvl="1"/>
            <a:r>
              <a:rPr lang="en-CA" sz="2000" dirty="0"/>
              <a:t>NEVER expose explosive materials to sources of heat exceeding 150°C (65°C) or to open flame, unless such materials or procedures for their use, have been recommended for such exposure by the manufacturer</a:t>
            </a:r>
          </a:p>
          <a:p>
            <a:pPr lvl="1"/>
            <a:r>
              <a:rPr lang="en-CA" sz="2000" dirty="0"/>
              <a:t>NEVER strike explosive materials with, or allow them to be hit by , objects other than those required in loading</a:t>
            </a:r>
          </a:p>
          <a:p>
            <a:pPr lvl="1"/>
            <a:r>
              <a:rPr lang="en-CA" sz="2000" dirty="0"/>
              <a:t>NEVER subject explosive materials to excessive impact or friction</a:t>
            </a:r>
          </a:p>
        </p:txBody>
      </p:sp>
      <p:sp>
        <p:nvSpPr>
          <p:cNvPr id="17412" name="Slide Number Placeholder 3">
            <a:extLst>
              <a:ext uri="{FF2B5EF4-FFF2-40B4-BE49-F238E27FC236}">
                <a16:creationId xmlns:a16="http://schemas.microsoft.com/office/drawing/2014/main" xmlns="" id="{5C31C34C-B05D-4AC1-9C26-B7D75980EAD0}"/>
              </a:ext>
            </a:extLst>
          </p:cNvPr>
          <p:cNvSpPr>
            <a:spLocks noGrp="1"/>
          </p:cNvSpPr>
          <p:nvPr>
            <p:ph type="sldNum" sz="quarter" idx="12"/>
          </p:nvPr>
        </p:nvSpPr>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F836AFFD-7F74-4607-8AB7-4B4DB8002A87}" type="slidenum">
              <a:rPr lang="en-US" altLang="en-US"/>
              <a:pPr/>
              <a:t>9</a:t>
            </a:fld>
            <a:endParaRPr lang="en-US" altLang="en-US"/>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1806</TotalTime>
  <Words>2468</Words>
  <Application>Microsoft Office PowerPoint</Application>
  <PresentationFormat>On-screen Show (4:3)</PresentationFormat>
  <Paragraphs>199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Retrospect</vt:lpstr>
      <vt:lpstr>Tribunal Hearing on Safety of Mucking under Loaded Holes in Long Hole Mining</vt:lpstr>
      <vt:lpstr>Long Hole Mining</vt:lpstr>
      <vt:lpstr>Long Hole Mining</vt:lpstr>
      <vt:lpstr>Long Hole Mining</vt:lpstr>
      <vt:lpstr>Issues raised by the CNESST</vt:lpstr>
      <vt:lpstr>Potential Hazard Scenarios provided by the CNESST</vt:lpstr>
      <vt:lpstr>Industrial Tribunal Hearing</vt:lpstr>
      <vt:lpstr>Evidence presented by the CNESST</vt:lpstr>
      <vt:lpstr>IME SLP 4 and ISEE Appendix C</vt:lpstr>
      <vt:lpstr>SDSs</vt:lpstr>
      <vt:lpstr>SDSs</vt:lpstr>
      <vt:lpstr>Counter arguments</vt:lpstr>
      <vt:lpstr>Counter arguments</vt:lpstr>
      <vt:lpstr>IME SLP 4 and ISEE Appendix C</vt:lpstr>
      <vt:lpstr>IME SLP 4 and ISEE Appendix C</vt:lpstr>
      <vt:lpstr>Transportation Classification</vt:lpstr>
      <vt:lpstr>Transportation Classification</vt:lpstr>
      <vt:lpstr>Transportation Classification</vt:lpstr>
      <vt:lpstr>Tests by Manufacturers</vt:lpstr>
      <vt:lpstr>Emulsions sensitivity – impact - Bullet test</vt:lpstr>
      <vt:lpstr>Explosives sensitivity &amp; enclosing explosives in an article</vt:lpstr>
      <vt:lpstr>Additional Explosive Properties relevant to use in a Mining Environment</vt:lpstr>
      <vt:lpstr>Summary for Critical Diameter and Confinement</vt:lpstr>
      <vt:lpstr>Gap Sensitivity</vt:lpstr>
      <vt:lpstr>Worst credible event</vt:lpstr>
      <vt:lpstr>CERL Magazine trials</vt:lpstr>
      <vt:lpstr>Decision of Tribunal</vt:lpstr>
      <vt:lpstr>Lessons for the Explosives Industry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Tribunal – Long Hole Mining</dc:title>
  <dc:creator>Joey Viljoen</dc:creator>
  <cp:lastModifiedBy>Chris</cp:lastModifiedBy>
  <cp:revision>86</cp:revision>
  <dcterms:created xsi:type="dcterms:W3CDTF">2018-10-03T13:17:59Z</dcterms:created>
  <dcterms:modified xsi:type="dcterms:W3CDTF">2018-11-15T03:14:38Z</dcterms:modified>
</cp:coreProperties>
</file>